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 ContentType="image/tiff"/>
  <Override PartName="/ppt/presentation.xml" ContentType="application/vnd.openxmlformats-officedocument.presentationml.presentation.main+xml"/>
  <Override PartName="/ppt/slides/slide172.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14.xml" ContentType="application/vnd.openxmlformats-officedocument.presentationml.slide+xml"/>
  <Override PartName="/ppt/slides/slide113.xml" ContentType="application/vnd.openxmlformats-officedocument.presentationml.slide+xml"/>
  <Override PartName="/ppt/slides/slide112.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204.xml" ContentType="application/vnd.openxmlformats-officedocument.presentationml.slide+xml"/>
  <Override PartName="/ppt/slides/slide203.xml" ContentType="application/vnd.openxmlformats-officedocument.presentationml.slide+xml"/>
  <Override PartName="/ppt/slides/slide202.xml" ContentType="application/vnd.openxmlformats-officedocument.presentationml.slide+xml"/>
  <Override PartName="/ppt/slides/slide201.xml" ContentType="application/vnd.openxmlformats-officedocument.presentationml.slide+xml"/>
  <Override PartName="/ppt/slides/slide200.xml" ContentType="application/vnd.openxmlformats-officedocument.presentationml.slide+xml"/>
  <Override PartName="/ppt/slides/slide199.xml" ContentType="application/vnd.openxmlformats-officedocument.presentationml.slide+xml"/>
  <Override PartName="/ppt/slides/slide198.xml" ContentType="application/vnd.openxmlformats-officedocument.presentationml.slide+xml"/>
  <Override PartName="/ppt/slides/slide197.xml" ContentType="application/vnd.openxmlformats-officedocument.presentationml.slide+xml"/>
  <Override PartName="/ppt/slides/slide196.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15.xml" ContentType="application/vnd.openxmlformats-officedocument.presentationml.slide+xml"/>
  <Override PartName="/ppt/slides/slide214.xml" ContentType="application/vnd.openxmlformats-officedocument.presentationml.slide+xml"/>
  <Override PartName="/ppt/slides/slide213.xml" ContentType="application/vnd.openxmlformats-officedocument.presentationml.slide+xml"/>
  <Override PartName="/ppt/slides/slide212.xml" ContentType="application/vnd.openxmlformats-officedocument.presentationml.slide+xml"/>
  <Override PartName="/ppt/slides/slide211.xml" ContentType="application/vnd.openxmlformats-officedocument.presentationml.slide+xml"/>
  <Override PartName="/ppt/slides/slide210.xml" ContentType="application/vnd.openxmlformats-officedocument.presentationml.slide+xml"/>
  <Override PartName="/ppt/slides/slide209.xml" ContentType="application/vnd.openxmlformats-officedocument.presentationml.slide+xml"/>
  <Override PartName="/ppt/slides/slide208.xml" ContentType="application/vnd.openxmlformats-officedocument.presentationml.slide+xml"/>
  <Override PartName="/ppt/slides/slide195.xml" ContentType="application/vnd.openxmlformats-officedocument.presentationml.slide+xml"/>
  <Override PartName="/ppt/slides/slide194.xml" ContentType="application/vnd.openxmlformats-officedocument.presentationml.slide+xml"/>
  <Override PartName="/ppt/slides/slide193.xml" ContentType="application/vnd.openxmlformats-officedocument.presentationml.slide+xml"/>
  <Override PartName="/ppt/slides/slide181.xml" ContentType="application/vnd.openxmlformats-officedocument.presentationml.slide+xml"/>
  <Override PartName="/ppt/slides/slide180.xml" ContentType="application/vnd.openxmlformats-officedocument.presentationml.slide+xml"/>
  <Override PartName="/ppt/slides/slide179.xml" ContentType="application/vnd.openxmlformats-officedocument.presentationml.slide+xml"/>
  <Override PartName="/ppt/slides/slide178.xml" ContentType="application/vnd.openxmlformats-officedocument.presentationml.slide+xml"/>
  <Override PartName="/ppt/slides/slide177.xml" ContentType="application/vnd.openxmlformats-officedocument.presentationml.slide+xml"/>
  <Override PartName="/ppt/slides/slide176.xml" ContentType="application/vnd.openxmlformats-officedocument.presentationml.slide+xml"/>
  <Override PartName="/ppt/slides/slide175.xml" ContentType="application/vnd.openxmlformats-officedocument.presentationml.slide+xml"/>
  <Override PartName="/ppt/slides/slide174.xml" ContentType="application/vnd.openxmlformats-officedocument.presentationml.slide+xml"/>
  <Override PartName="/ppt/slides/slide173.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92.xml" ContentType="application/vnd.openxmlformats-officedocument.presentationml.slide+xml"/>
  <Override PartName="/ppt/slides/slide191.xml" ContentType="application/vnd.openxmlformats-officedocument.presentationml.slide+xml"/>
  <Override PartName="/ppt/slides/slide190.xml" ContentType="application/vnd.openxmlformats-officedocument.presentationml.slide+xml"/>
  <Override PartName="/ppt/slides/slide189.xml" ContentType="application/vnd.openxmlformats-officedocument.presentationml.slide+xml"/>
  <Override PartName="/ppt/slides/slide188.xml" ContentType="application/vnd.openxmlformats-officedocument.presentationml.slide+xml"/>
  <Override PartName="/ppt/slides/slide187.xml" ContentType="application/vnd.openxmlformats-officedocument.presentationml.slide+xml"/>
  <Override PartName="/ppt/slides/slide186.xml" ContentType="application/vnd.openxmlformats-officedocument.presentationml.slide+xml"/>
  <Override PartName="/ppt/slides/slide185.xml" ContentType="application/vnd.openxmlformats-officedocument.presentationml.slide+xml"/>
  <Override PartName="/ppt/slides/slide216.xml" ContentType="application/vnd.openxmlformats-officedocument.presentationml.slide+xml"/>
  <Override PartName="/ppt/slides/slide170.xml" ContentType="application/vnd.openxmlformats-officedocument.presentationml.slide+xml"/>
  <Override PartName="/ppt/slides/slide169.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37.xml" ContentType="application/vnd.openxmlformats-officedocument.presentationml.slide+xml"/>
  <Override PartName="/ppt/slides/slide136.xml" ContentType="application/vnd.openxmlformats-officedocument.presentationml.slide+xml"/>
  <Override PartName="/ppt/slides/slide135.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0.xml" ContentType="application/vnd.openxmlformats-officedocument.presentationml.slide+xml"/>
  <Override PartName="/ppt/slides/slide159.xml" ContentType="application/vnd.openxmlformats-officedocument.presentationml.slide+xml"/>
  <Override PartName="/ppt/slides/slide158.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5.xml" ContentType="application/vnd.openxmlformats-officedocument.presentationml.slide+xml"/>
  <Override PartName="/ppt/slides/slide171.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5.xml" ContentType="application/vnd.openxmlformats-officedocument.presentationml.slide+xml"/>
  <Override PartName="/ppt/slides/slide16.xml" ContentType="application/vnd.openxmlformats-officedocument.presentationml.slide+xml"/>
  <Override PartName="/ppt/slides/slide23.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71.xml" ContentType="application/vnd.openxmlformats-officedocument.presentationml.notesSlide+xml"/>
  <Override PartName="/ppt/notesSlides/notesSlide70.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notesSlides/notesSlide67.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8.xml" ContentType="application/vnd.openxmlformats-officedocument.presentationml.notesSlide+xml"/>
  <Override PartName="/ppt/notesSlides/notesSlide77.xml" ContentType="application/vnd.openxmlformats-officedocument.presentationml.notesSlide+xml"/>
  <Override PartName="/ppt/notesSlides/notesSlide76.xml" ContentType="application/vnd.openxmlformats-officedocument.presentationml.notesSlide+xml"/>
  <Override PartName="/ppt/notesSlides/notesSlide75.xml" ContentType="application/vnd.openxmlformats-officedocument.presentationml.notesSlide+xml"/>
  <Override PartName="/ppt/notesSlides/notesSlide66.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notesSlides/notesSlide79.xml" ContentType="application/vnd.openxmlformats-officedocument.presentationml.notesSlide+xml"/>
  <Override PartName="/ppt/notesSlides/notesSlide81.xml" ContentType="application/vnd.openxmlformats-officedocument.presentationml.notesSlide+xml"/>
  <Override PartName="/ppt/notesSlides/notesSlide100.xml" ContentType="application/vnd.openxmlformats-officedocument.presentationml.notesSlide+xml"/>
  <Override PartName="/ppt/notesSlides/notesSlide99.xml" ContentType="application/vnd.openxmlformats-officedocument.presentationml.notesSlide+xml"/>
  <Override PartName="/ppt/notesSlides/notesSlide98.xml" ContentType="application/vnd.openxmlformats-officedocument.presentationml.notesSlide+xml"/>
  <Override PartName="/ppt/notesSlides/notesSlide97.xml" ContentType="application/vnd.openxmlformats-officedocument.presentationml.notesSlide+xml"/>
  <Override PartName="/ppt/notesSlides/notesSlide96.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7.xml" ContentType="application/vnd.openxmlformats-officedocument.presentationml.notesSlide+xml"/>
  <Override PartName="/ppt/notesSlides/notesSlide106.xml" ContentType="application/vnd.openxmlformats-officedocument.presentationml.notesSlide+xml"/>
  <Override PartName="/ppt/notesSlides/notesSlide105.xml" ContentType="application/vnd.openxmlformats-officedocument.presentationml.notesSlide+xml"/>
  <Override PartName="/ppt/notesSlides/notesSlide104.xml" ContentType="application/vnd.openxmlformats-officedocument.presentationml.notesSlide+xml"/>
  <Override PartName="/ppt/notesSlides/notesSlide95.xml" ContentType="application/vnd.openxmlformats-officedocument.presentationml.notesSlide+xml"/>
  <Override PartName="/ppt/notesSlides/notesSlide94.xml" ContentType="application/vnd.openxmlformats-officedocument.presentationml.notesSlide+xml"/>
  <Override PartName="/ppt/notesSlides/notesSlide93.xml" ContentType="application/vnd.openxmlformats-officedocument.presentationml.notesSlide+xml"/>
  <Override PartName="/ppt/notesSlides/notesSlide85.xml" ContentType="application/vnd.openxmlformats-officedocument.presentationml.notesSlide+xml"/>
  <Override PartName="/ppt/notesSlides/notesSlide84.xml" ContentType="application/vnd.openxmlformats-officedocument.presentationml.notesSlide+xml"/>
  <Override PartName="/ppt/notesSlides/notesSlide83.xml" ContentType="application/vnd.openxmlformats-officedocument.presentationml.notesSlide+xml"/>
  <Override PartName="/ppt/notesSlides/notesSlide82.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92.xml" ContentType="application/vnd.openxmlformats-officedocument.presentationml.notesSlide+xml"/>
  <Override PartName="/ppt/notesSlides/notesSlide91.xml" ContentType="application/vnd.openxmlformats-officedocument.presentationml.notesSlide+xml"/>
  <Override PartName="/ppt/notesSlides/notesSlide90.xml" ContentType="application/vnd.openxmlformats-officedocument.presentationml.notesSlide+xml"/>
  <Override PartName="/ppt/notesSlides/notesSlide89.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108.xml" ContentType="application/vnd.openxmlformats-officedocument.presentationml.notesSlide+xml"/>
  <Override PartName="/ppt/notesSlides/notesSlide80.xml" ContentType="application/vnd.openxmlformats-officedocument.presentationml.notesSlide+xml"/>
  <Override PartName="/ppt/notesSlides/notesSlide129.xml" ContentType="application/vnd.openxmlformats-officedocument.presentationml.notesSlide+xml"/>
  <Override PartName="/ppt/notesSlides/notesSlide141.xml" ContentType="application/vnd.openxmlformats-officedocument.presentationml.notesSlide+xml"/>
  <Override PartName="/ppt/notesSlides/notesSlide140.xml" ContentType="application/vnd.openxmlformats-officedocument.presentationml.notesSlide+xml"/>
  <Override PartName="/ppt/notesSlides/notesSlide130.xml" ContentType="application/vnd.openxmlformats-officedocument.presentationml.notesSlide+xml"/>
  <Override PartName="/ppt/notesSlides/notesSlide138.xml" ContentType="application/vnd.openxmlformats-officedocument.presentationml.notesSlide+xml"/>
  <Override PartName="/ppt/notesSlides/notesSlide142.xml" ContentType="application/vnd.openxmlformats-officedocument.presentationml.notesSlide+xml"/>
  <Override PartName="/ppt/notesSlides/notesSlide122.xml" ContentType="application/vnd.openxmlformats-officedocument.presentationml.notesSlide+xml"/>
  <Override PartName="/ppt/notesSlides/notesSlide121.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37.xml" ContentType="application/vnd.openxmlformats-officedocument.presentationml.notesSlide+xml"/>
  <Override PartName="/ppt/notesSlides/notesSlide123.xml" ContentType="application/vnd.openxmlformats-officedocument.presentationml.notesSlide+xml"/>
  <Override PartName="/ppt/notesSlides/notesSlide136.xml" ContentType="application/vnd.openxmlformats-officedocument.presentationml.notesSlide+xml"/>
  <Override PartName="/ppt/notesSlides/notesSlide127.xml" ContentType="application/vnd.openxmlformats-officedocument.presentationml.notesSlide+xml"/>
  <Override PartName="/ppt/notesSlides/notesSlide132.xml" ContentType="application/vnd.openxmlformats-officedocument.presentationml.notesSlide+xml"/>
  <Override PartName="/ppt/notesSlides/notesSlide131.xml" ContentType="application/vnd.openxmlformats-officedocument.presentationml.notesSlide+xml"/>
  <Override PartName="/ppt/notesSlides/notesSlide128.xml" ContentType="application/vnd.openxmlformats-officedocument.presentationml.notesSlide+xml"/>
  <Override PartName="/ppt/notesSlides/notesSlide133.xml" ContentType="application/vnd.openxmlformats-officedocument.presentationml.notesSlide+xml"/>
  <Override PartName="/ppt/notesSlides/notesSlide126.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25.xml" ContentType="application/vnd.openxmlformats-officedocument.presentationml.notesSlide+xml"/>
  <Override PartName="/ppt/notesSlides/notesSlide124.xml" ContentType="application/vnd.openxmlformats-officedocument.presentationml.notesSlide+xml"/>
  <Override PartName="/ppt/notesSlides/notesSlide116.xml" ContentType="application/vnd.openxmlformats-officedocument.presentationml.notesSlide+xml"/>
  <Override PartName="/ppt/notesSlides/notesSlide139.xml" ContentType="application/vnd.openxmlformats-officedocument.presentationml.notesSlide+xml"/>
  <Override PartName="/ppt/notesSlides/notesSlide113.xml" ContentType="application/vnd.openxmlformats-officedocument.presentationml.notesSlide+xml"/>
  <Override PartName="/ppt/notesSlides/notesSlide111.xml" ContentType="application/vnd.openxmlformats-officedocument.presentationml.notesSlide+xml"/>
  <Override PartName="/ppt/notesSlides/notesSlide114.xml" ContentType="application/vnd.openxmlformats-officedocument.presentationml.notesSlide+xml"/>
  <Override PartName="/ppt/notesSlides/notesSlide112.xml" ContentType="application/vnd.openxmlformats-officedocument.presentationml.notesSlide+xml"/>
  <Override PartName="/ppt/notesSlides/notesSlide109.xml" ContentType="application/vnd.openxmlformats-officedocument.presentationml.notesSlide+xml"/>
  <Override PartName="/ppt/notesSlides/notesSlide115.xml" ContentType="application/vnd.openxmlformats-officedocument.presentationml.notesSlide+xml"/>
  <Override PartName="/ppt/notesSlides/notesSlide1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bookmarkIdSeed="2">
  <p:sldMasterIdLst>
    <p:sldMasterId id="2147483660" r:id="rId1"/>
  </p:sldMasterIdLst>
  <p:notesMasterIdLst>
    <p:notesMasterId r:id="rId218"/>
  </p:notesMasterIdLst>
  <p:handoutMasterIdLst>
    <p:handoutMasterId r:id="rId219"/>
  </p:handoutMasterIdLst>
  <p:sldIdLst>
    <p:sldId id="257" r:id="rId2"/>
    <p:sldId id="631" r:id="rId3"/>
    <p:sldId id="611" r:id="rId4"/>
    <p:sldId id="851" r:id="rId5"/>
    <p:sldId id="591" r:id="rId6"/>
    <p:sldId id="608" r:id="rId7"/>
    <p:sldId id="612" r:id="rId8"/>
    <p:sldId id="613" r:id="rId9"/>
    <p:sldId id="632" r:id="rId10"/>
    <p:sldId id="633" r:id="rId11"/>
    <p:sldId id="634" r:id="rId12"/>
    <p:sldId id="853" r:id="rId13"/>
    <p:sldId id="540" r:id="rId14"/>
    <p:sldId id="541" r:id="rId15"/>
    <p:sldId id="542" r:id="rId16"/>
    <p:sldId id="554" r:id="rId17"/>
    <p:sldId id="585" r:id="rId18"/>
    <p:sldId id="545" r:id="rId19"/>
    <p:sldId id="596" r:id="rId20"/>
    <p:sldId id="616" r:id="rId21"/>
    <p:sldId id="546" r:id="rId22"/>
    <p:sldId id="544" r:id="rId23"/>
    <p:sldId id="614" r:id="rId24"/>
    <p:sldId id="615" r:id="rId25"/>
    <p:sldId id="547" r:id="rId26"/>
    <p:sldId id="555" r:id="rId27"/>
    <p:sldId id="854" r:id="rId28"/>
    <p:sldId id="556" r:id="rId29"/>
    <p:sldId id="617" r:id="rId30"/>
    <p:sldId id="866" r:id="rId31"/>
    <p:sldId id="856" r:id="rId32"/>
    <p:sldId id="857" r:id="rId33"/>
    <p:sldId id="858" r:id="rId34"/>
    <p:sldId id="393" r:id="rId35"/>
    <p:sldId id="571" r:id="rId36"/>
    <p:sldId id="567" r:id="rId37"/>
    <p:sldId id="566" r:id="rId38"/>
    <p:sldId id="565" r:id="rId39"/>
    <p:sldId id="564" r:id="rId40"/>
    <p:sldId id="570" r:id="rId41"/>
    <p:sldId id="569" r:id="rId42"/>
    <p:sldId id="568" r:id="rId43"/>
    <p:sldId id="575" r:id="rId44"/>
    <p:sldId id="574" r:id="rId45"/>
    <p:sldId id="573" r:id="rId46"/>
    <p:sldId id="572" r:id="rId47"/>
    <p:sldId id="859" r:id="rId48"/>
    <p:sldId id="876" r:id="rId49"/>
    <p:sldId id="875" r:id="rId50"/>
    <p:sldId id="877" r:id="rId51"/>
    <p:sldId id="878" r:id="rId52"/>
    <p:sldId id="879" r:id="rId53"/>
    <p:sldId id="880" r:id="rId54"/>
    <p:sldId id="578" r:id="rId55"/>
    <p:sldId id="579" r:id="rId56"/>
    <p:sldId id="576" r:id="rId57"/>
    <p:sldId id="618" r:id="rId58"/>
    <p:sldId id="860" r:id="rId59"/>
    <p:sldId id="584" r:id="rId60"/>
    <p:sldId id="861" r:id="rId61"/>
    <p:sldId id="620" r:id="rId62"/>
    <p:sldId id="867" r:id="rId63"/>
    <p:sldId id="864" r:id="rId64"/>
    <p:sldId id="865" r:id="rId65"/>
    <p:sldId id="869" r:id="rId66"/>
    <p:sldId id="581" r:id="rId67"/>
    <p:sldId id="597" r:id="rId68"/>
    <p:sldId id="621" r:id="rId69"/>
    <p:sldId id="559" r:id="rId70"/>
    <p:sldId id="561" r:id="rId71"/>
    <p:sldId id="623" r:id="rId72"/>
    <p:sldId id="562" r:id="rId73"/>
    <p:sldId id="622" r:id="rId74"/>
    <p:sldId id="563" r:id="rId75"/>
    <p:sldId id="580" r:id="rId76"/>
    <p:sldId id="589" r:id="rId77"/>
    <p:sldId id="588" r:id="rId78"/>
    <p:sldId id="590" r:id="rId79"/>
    <p:sldId id="587" r:id="rId80"/>
    <p:sldId id="848" r:id="rId81"/>
    <p:sldId id="849" r:id="rId82"/>
    <p:sldId id="850" r:id="rId83"/>
    <p:sldId id="870" r:id="rId84"/>
    <p:sldId id="871" r:id="rId85"/>
    <p:sldId id="873" r:id="rId86"/>
    <p:sldId id="872" r:id="rId87"/>
    <p:sldId id="874" r:id="rId88"/>
    <p:sldId id="843" r:id="rId89"/>
    <p:sldId id="844" r:id="rId90"/>
    <p:sldId id="845" r:id="rId91"/>
    <p:sldId id="840" r:id="rId92"/>
    <p:sldId id="846" r:id="rId93"/>
    <p:sldId id="847" r:id="rId94"/>
    <p:sldId id="881" r:id="rId95"/>
    <p:sldId id="882" r:id="rId96"/>
    <p:sldId id="883" r:id="rId97"/>
    <p:sldId id="884" r:id="rId98"/>
    <p:sldId id="885" r:id="rId99"/>
    <p:sldId id="886" r:id="rId100"/>
    <p:sldId id="887" r:id="rId101"/>
    <p:sldId id="888" r:id="rId102"/>
    <p:sldId id="889" r:id="rId103"/>
    <p:sldId id="890" r:id="rId104"/>
    <p:sldId id="891" r:id="rId105"/>
    <p:sldId id="892" r:id="rId106"/>
    <p:sldId id="893" r:id="rId107"/>
    <p:sldId id="894" r:id="rId108"/>
    <p:sldId id="745" r:id="rId109"/>
    <p:sldId id="724" r:id="rId110"/>
    <p:sldId id="725" r:id="rId111"/>
    <p:sldId id="726" r:id="rId112"/>
    <p:sldId id="728" r:id="rId113"/>
    <p:sldId id="729" r:id="rId114"/>
    <p:sldId id="730" r:id="rId115"/>
    <p:sldId id="731" r:id="rId116"/>
    <p:sldId id="732" r:id="rId117"/>
    <p:sldId id="733" r:id="rId118"/>
    <p:sldId id="734" r:id="rId119"/>
    <p:sldId id="735" r:id="rId120"/>
    <p:sldId id="736" r:id="rId121"/>
    <p:sldId id="737" r:id="rId122"/>
    <p:sldId id="738" r:id="rId123"/>
    <p:sldId id="741" r:id="rId124"/>
    <p:sldId id="743" r:id="rId125"/>
    <p:sldId id="744" r:id="rId126"/>
    <p:sldId id="748" r:id="rId127"/>
    <p:sldId id="630" r:id="rId128"/>
    <p:sldId id="749" r:id="rId129"/>
    <p:sldId id="750" r:id="rId130"/>
    <p:sldId id="751" r:id="rId131"/>
    <p:sldId id="752" r:id="rId132"/>
    <p:sldId id="753" r:id="rId133"/>
    <p:sldId id="754" r:id="rId134"/>
    <p:sldId id="755" r:id="rId135"/>
    <p:sldId id="756" r:id="rId136"/>
    <p:sldId id="757" r:id="rId137"/>
    <p:sldId id="758" r:id="rId138"/>
    <p:sldId id="759" r:id="rId139"/>
    <p:sldId id="760" r:id="rId140"/>
    <p:sldId id="761" r:id="rId141"/>
    <p:sldId id="762" r:id="rId142"/>
    <p:sldId id="763" r:id="rId143"/>
    <p:sldId id="764" r:id="rId144"/>
    <p:sldId id="765" r:id="rId145"/>
    <p:sldId id="766" r:id="rId146"/>
    <p:sldId id="767" r:id="rId147"/>
    <p:sldId id="768" r:id="rId148"/>
    <p:sldId id="769" r:id="rId149"/>
    <p:sldId id="770" r:id="rId150"/>
    <p:sldId id="771" r:id="rId151"/>
    <p:sldId id="772" r:id="rId152"/>
    <p:sldId id="773" r:id="rId153"/>
    <p:sldId id="774" r:id="rId154"/>
    <p:sldId id="775" r:id="rId155"/>
    <p:sldId id="776" r:id="rId156"/>
    <p:sldId id="777" r:id="rId157"/>
    <p:sldId id="778" r:id="rId158"/>
    <p:sldId id="779" r:id="rId159"/>
    <p:sldId id="780" r:id="rId160"/>
    <p:sldId id="781" r:id="rId161"/>
    <p:sldId id="782" r:id="rId162"/>
    <p:sldId id="783" r:id="rId163"/>
    <p:sldId id="784" r:id="rId164"/>
    <p:sldId id="785" r:id="rId165"/>
    <p:sldId id="786" r:id="rId166"/>
    <p:sldId id="787" r:id="rId167"/>
    <p:sldId id="788" r:id="rId168"/>
    <p:sldId id="789" r:id="rId169"/>
    <p:sldId id="790" r:id="rId170"/>
    <p:sldId id="791" r:id="rId171"/>
    <p:sldId id="792" r:id="rId172"/>
    <p:sldId id="793" r:id="rId173"/>
    <p:sldId id="794" r:id="rId174"/>
    <p:sldId id="795" r:id="rId175"/>
    <p:sldId id="796" r:id="rId176"/>
    <p:sldId id="797" r:id="rId177"/>
    <p:sldId id="798" r:id="rId178"/>
    <p:sldId id="799" r:id="rId179"/>
    <p:sldId id="800" r:id="rId180"/>
    <p:sldId id="801" r:id="rId181"/>
    <p:sldId id="802" r:id="rId182"/>
    <p:sldId id="803" r:id="rId183"/>
    <p:sldId id="804" r:id="rId184"/>
    <p:sldId id="805" r:id="rId185"/>
    <p:sldId id="806" r:id="rId186"/>
    <p:sldId id="807" r:id="rId187"/>
    <p:sldId id="808" r:id="rId188"/>
    <p:sldId id="809" r:id="rId189"/>
    <p:sldId id="810" r:id="rId190"/>
    <p:sldId id="811" r:id="rId191"/>
    <p:sldId id="812" r:id="rId192"/>
    <p:sldId id="813" r:id="rId193"/>
    <p:sldId id="814" r:id="rId194"/>
    <p:sldId id="815" r:id="rId195"/>
    <p:sldId id="816" r:id="rId196"/>
    <p:sldId id="817" r:id="rId197"/>
    <p:sldId id="818" r:id="rId198"/>
    <p:sldId id="819" r:id="rId199"/>
    <p:sldId id="820" r:id="rId200"/>
    <p:sldId id="821" r:id="rId201"/>
    <p:sldId id="822" r:id="rId202"/>
    <p:sldId id="823" r:id="rId203"/>
    <p:sldId id="824" r:id="rId204"/>
    <p:sldId id="825" r:id="rId205"/>
    <p:sldId id="826" r:id="rId206"/>
    <p:sldId id="827" r:id="rId207"/>
    <p:sldId id="828" r:id="rId208"/>
    <p:sldId id="829" r:id="rId209"/>
    <p:sldId id="830" r:id="rId210"/>
    <p:sldId id="831" r:id="rId211"/>
    <p:sldId id="832" r:id="rId212"/>
    <p:sldId id="833" r:id="rId213"/>
    <p:sldId id="834" r:id="rId214"/>
    <p:sldId id="835" r:id="rId215"/>
    <p:sldId id="836" r:id="rId216"/>
    <p:sldId id="837" r:id="rId2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C000"/>
    <a:srgbClr val="FFFFFF"/>
    <a:srgbClr val="FFFF00"/>
    <a:srgbClr val="FF9900"/>
    <a:srgbClr val="CC0000"/>
    <a:srgbClr val="BBE0E3"/>
    <a:srgbClr val="89A4A7"/>
    <a:srgbClr val="BCA8EE"/>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9" autoAdjust="0"/>
    <p:restoredTop sz="94660"/>
  </p:normalViewPr>
  <p:slideViewPr>
    <p:cSldViewPr>
      <p:cViewPr varScale="1">
        <p:scale>
          <a:sx n="99" d="100"/>
          <a:sy n="99" d="100"/>
        </p:scale>
        <p:origin x="240" y="90"/>
      </p:cViewPr>
      <p:guideLst>
        <p:guide orient="horz" pos="2160"/>
        <p:guide pos="2880"/>
      </p:guideLst>
    </p:cSldViewPr>
  </p:slideViewPr>
  <p:notesTextViewPr>
    <p:cViewPr>
      <p:scale>
        <a:sx n="3" d="2"/>
        <a:sy n="3" d="2"/>
      </p:scale>
      <p:origin x="0" y="0"/>
    </p:cViewPr>
  </p:notesTextViewPr>
  <p:sorterViewPr>
    <p:cViewPr varScale="1">
      <p:scale>
        <a:sx n="1" d="1"/>
        <a:sy n="1" d="1"/>
      </p:scale>
      <p:origin x="0" y="-19819"/>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customXml" Target="../customXml/item3.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notesMaster" Target="notesMasters/notes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handoutMaster" Target="handoutMasters/handoutMaster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presProps" Target="presProps.xml"/><Relationship Id="rId225" Type="http://schemas.openxmlformats.org/officeDocument/2006/relationships/customXml" Target="../customXml/item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customXml" Target="../customXml/item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6543C907-6F17-4B8E-B7C0-6F572BFE5C18}" type="datetimeFigureOut">
              <a:rPr lang="en-US" smtClean="0"/>
              <a:t>4/11/2018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15D2093-1981-4D09-8177-9261540C46AE}" type="slidenum">
              <a:rPr lang="en-US" smtClean="0"/>
              <a:t>‹#›</a:t>
            </a:fld>
            <a:endParaRPr lang="en-US"/>
          </a:p>
        </p:txBody>
      </p:sp>
    </p:spTree>
    <p:extLst>
      <p:ext uri="{BB962C8B-B14F-4D97-AF65-F5344CB8AC3E}">
        <p14:creationId xmlns:p14="http://schemas.microsoft.com/office/powerpoint/2010/main" val="18231983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0BB7906-6F9B-4705-86EA-FD3A7A3C8184}" type="datetimeFigureOut">
              <a:rPr lang="en-US" smtClean="0"/>
              <a:t>4/11/2018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E2DF902-C785-419B-8131-4126D4AAA2BD}" type="slidenum">
              <a:rPr lang="en-US" smtClean="0"/>
              <a:t>‹#›</a:t>
            </a:fld>
            <a:endParaRPr lang="en-US"/>
          </a:p>
        </p:txBody>
      </p:sp>
    </p:spTree>
    <p:extLst>
      <p:ext uri="{BB962C8B-B14F-4D97-AF65-F5344CB8AC3E}">
        <p14:creationId xmlns:p14="http://schemas.microsoft.com/office/powerpoint/2010/main" val="2886315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6925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29316278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3136369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1148101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1161176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625946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7618330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9702645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22431622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40249511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2DF902-C785-419B-8131-4126D4AAA2BD}" type="slidenum">
              <a:rPr lang="en-US" smtClean="0"/>
              <a:t>123</a:t>
            </a:fld>
            <a:endParaRPr lang="en-US"/>
          </a:p>
        </p:txBody>
      </p:sp>
    </p:spTree>
    <p:extLst>
      <p:ext uri="{BB962C8B-B14F-4D97-AF65-F5344CB8AC3E}">
        <p14:creationId xmlns:p14="http://schemas.microsoft.com/office/powerpoint/2010/main" val="10190883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4191307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6706971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DF902-C785-419B-8131-4126D4AAA2BD}" type="slidenum">
              <a:rPr lang="en-US" smtClean="0">
                <a:solidFill>
                  <a:prstClr val="black"/>
                </a:solidFill>
              </a:rPr>
              <a:pPr/>
              <a:t>127</a:t>
            </a:fld>
            <a:endParaRPr lang="en-US" dirty="0">
              <a:solidFill>
                <a:prstClr val="black"/>
              </a:solidFill>
            </a:endParaRPr>
          </a:p>
        </p:txBody>
      </p:sp>
    </p:spTree>
    <p:extLst>
      <p:ext uri="{BB962C8B-B14F-4D97-AF65-F5344CB8AC3E}">
        <p14:creationId xmlns:p14="http://schemas.microsoft.com/office/powerpoint/2010/main" val="10935489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DF902-C785-419B-8131-4126D4AAA2BD}" type="slidenum">
              <a:rPr lang="en-US" smtClean="0">
                <a:solidFill>
                  <a:prstClr val="black"/>
                </a:solidFill>
              </a:rPr>
              <a:pPr/>
              <a:t>129</a:t>
            </a:fld>
            <a:endParaRPr lang="en-US" dirty="0">
              <a:solidFill>
                <a:prstClr val="black"/>
              </a:solidFill>
            </a:endParaRPr>
          </a:p>
        </p:txBody>
      </p:sp>
    </p:spTree>
    <p:extLst>
      <p:ext uri="{BB962C8B-B14F-4D97-AF65-F5344CB8AC3E}">
        <p14:creationId xmlns:p14="http://schemas.microsoft.com/office/powerpoint/2010/main" val="346225718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7E2DF902-C785-419B-8131-4126D4AAA2BD}" type="slidenum">
              <a:rPr lang="en-US" smtClean="0">
                <a:solidFill>
                  <a:prstClr val="black"/>
                </a:solidFill>
              </a:rPr>
              <a:pPr/>
              <a:t>131</a:t>
            </a:fld>
            <a:endParaRPr lang="en-US" dirty="0">
              <a:solidFill>
                <a:prstClr val="black"/>
              </a:solidFill>
            </a:endParaRPr>
          </a:p>
        </p:txBody>
      </p:sp>
    </p:spTree>
    <p:extLst>
      <p:ext uri="{BB962C8B-B14F-4D97-AF65-F5344CB8AC3E}">
        <p14:creationId xmlns:p14="http://schemas.microsoft.com/office/powerpoint/2010/main" val="242131633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DF902-C785-419B-8131-4126D4AAA2BD}" type="slidenum">
              <a:rPr lang="en-US" smtClean="0">
                <a:solidFill>
                  <a:prstClr val="black"/>
                </a:solidFill>
              </a:rPr>
              <a:pPr/>
              <a:t>132</a:t>
            </a:fld>
            <a:endParaRPr lang="en-US" dirty="0">
              <a:solidFill>
                <a:prstClr val="black"/>
              </a:solidFill>
            </a:endParaRPr>
          </a:p>
        </p:txBody>
      </p:sp>
    </p:spTree>
    <p:extLst>
      <p:ext uri="{BB962C8B-B14F-4D97-AF65-F5344CB8AC3E}">
        <p14:creationId xmlns:p14="http://schemas.microsoft.com/office/powerpoint/2010/main" val="19374335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36676113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0368864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3321167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6872648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1911652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62093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67069717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92259219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DF902-C785-419B-8131-4126D4AAA2BD}" type="slidenum">
              <a:rPr lang="en-US" smtClean="0">
                <a:solidFill>
                  <a:prstClr val="black"/>
                </a:solidFill>
              </a:rPr>
              <a:pPr/>
              <a:t>141</a:t>
            </a:fld>
            <a:endParaRPr lang="en-US" dirty="0">
              <a:solidFill>
                <a:prstClr val="black"/>
              </a:solidFill>
            </a:endParaRPr>
          </a:p>
        </p:txBody>
      </p:sp>
    </p:spTree>
    <p:extLst>
      <p:ext uri="{BB962C8B-B14F-4D97-AF65-F5344CB8AC3E}">
        <p14:creationId xmlns:p14="http://schemas.microsoft.com/office/powerpoint/2010/main" val="198626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5828408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5312728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6492950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DF902-C785-419B-8131-4126D4AAA2BD}" type="slidenum">
              <a:rPr lang="en-US" smtClean="0">
                <a:solidFill>
                  <a:prstClr val="black"/>
                </a:solidFill>
              </a:rPr>
              <a:pPr/>
              <a:t>152</a:t>
            </a:fld>
            <a:endParaRPr lang="en-US" dirty="0">
              <a:solidFill>
                <a:prstClr val="black"/>
              </a:solidFill>
            </a:endParaRPr>
          </a:p>
        </p:txBody>
      </p:sp>
    </p:spTree>
    <p:extLst>
      <p:ext uri="{BB962C8B-B14F-4D97-AF65-F5344CB8AC3E}">
        <p14:creationId xmlns:p14="http://schemas.microsoft.com/office/powerpoint/2010/main" val="49198493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58732279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98759195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62352894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94048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67069717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56408450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38897958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DF902-C785-419B-8131-4126D4AAA2BD}" type="slidenum">
              <a:rPr lang="en-US" smtClean="0">
                <a:solidFill>
                  <a:prstClr val="black"/>
                </a:solidFill>
              </a:rPr>
              <a:pPr/>
              <a:t>183</a:t>
            </a:fld>
            <a:endParaRPr lang="en-US" dirty="0">
              <a:solidFill>
                <a:prstClr val="black"/>
              </a:solidFill>
            </a:endParaRPr>
          </a:p>
        </p:txBody>
      </p:sp>
    </p:spTree>
    <p:extLst>
      <p:ext uri="{BB962C8B-B14F-4D97-AF65-F5344CB8AC3E}">
        <p14:creationId xmlns:p14="http://schemas.microsoft.com/office/powerpoint/2010/main" val="226115079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413590109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DF902-C785-419B-8131-4126D4AAA2BD}" type="slidenum">
              <a:rPr lang="en-US" smtClean="0">
                <a:solidFill>
                  <a:prstClr val="black"/>
                </a:solidFill>
              </a:rPr>
              <a:pPr/>
              <a:t>185</a:t>
            </a:fld>
            <a:endParaRPr lang="en-US" dirty="0">
              <a:solidFill>
                <a:prstClr val="black"/>
              </a:solidFill>
            </a:endParaRPr>
          </a:p>
        </p:txBody>
      </p:sp>
    </p:spTree>
    <p:extLst>
      <p:ext uri="{BB962C8B-B14F-4D97-AF65-F5344CB8AC3E}">
        <p14:creationId xmlns:p14="http://schemas.microsoft.com/office/powerpoint/2010/main" val="145670102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96559589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79870032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1657917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40451204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4106830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67069717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49561764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56427833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646346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533051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670697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238102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218959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670697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804342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670697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4062557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869325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670697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670697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703366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670697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150797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268746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670697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580732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912477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931554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53287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437885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200142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42897324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828333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063203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837918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59553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811126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574928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5996593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237976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0334464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3907031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259392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506606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9152083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9174607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932264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81484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40756423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6427440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0291713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2275004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977057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5955897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1482672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3915634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1276255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840124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9220040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4305664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6138074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7183486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0459156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0104310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1166042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213016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597270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749275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4284219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42795639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7739435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3715157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0780934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4226803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7199776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8777622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8319568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6477084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4555794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67768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6436646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9204025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7199453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6682055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41508378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7893121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86529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0990244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099561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5931732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110880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4582348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3479163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6664470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3494182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1742976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2672399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4607507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786507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4227398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4771321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3959912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6" y="0"/>
            <a:ext cx="9140827" cy="6857999"/>
          </a:xfrm>
          <a:prstGeom prst="rect">
            <a:avLst/>
          </a:prstGeom>
        </p:spPr>
      </p:pic>
      <p:sp>
        <p:nvSpPr>
          <p:cNvPr id="2" name="Title 1"/>
          <p:cNvSpPr>
            <a:spLocks noGrp="1"/>
          </p:cNvSpPr>
          <p:nvPr>
            <p:ph type="ctrTitle"/>
          </p:nvPr>
        </p:nvSpPr>
        <p:spPr>
          <a:xfrm>
            <a:off x="685800" y="3276600"/>
            <a:ext cx="7772400" cy="2362200"/>
          </a:xfrm>
        </p:spPr>
        <p:txBody>
          <a:bodyPr/>
          <a:lstStyle>
            <a:lvl1pPr>
              <a:defRPr>
                <a:solidFill>
                  <a:schemeClr val="tx1"/>
                </a:solidFill>
              </a:defRPr>
            </a:lvl1pPr>
          </a:lstStyle>
          <a:p>
            <a:r>
              <a:rPr lang="en-US" smtClean="0"/>
              <a:t>Click to edit Master title style</a:t>
            </a:r>
            <a:endParaRPr lang="en-US" dirty="0"/>
          </a:p>
        </p:txBody>
      </p:sp>
      <p:sp>
        <p:nvSpPr>
          <p:cNvPr id="7" name="Subtitle 2"/>
          <p:cNvSpPr>
            <a:spLocks noGrp="1"/>
          </p:cNvSpPr>
          <p:nvPr userDrawn="1">
            <p:ph type="subTitle" idx="1" hasCustomPrompt="1"/>
          </p:nvPr>
        </p:nvSpPr>
        <p:spPr>
          <a:xfrm>
            <a:off x="685800" y="6019800"/>
            <a:ext cx="7772400" cy="457200"/>
          </a:xfrm>
        </p:spPr>
        <p:txBody>
          <a:bodyPr rtlCol="0" anchor="ctr" anchorCtr="0">
            <a:normAutofit/>
          </a:bodyPr>
          <a:lstStyle>
            <a:lvl1pPr algn="ctr">
              <a:defRPr sz="2400">
                <a:latin typeface="+mj-lt"/>
              </a:defRPr>
            </a:lvl1pPr>
          </a:lstStyle>
          <a:p>
            <a:pPr fontAlgn="auto">
              <a:spcAft>
                <a:spcPts val="0"/>
              </a:spcAft>
              <a:buFont typeface="Arial" pitchFamily="34" charset="0"/>
              <a:buNone/>
              <a:defRPr/>
            </a:pPr>
            <a:r>
              <a:rPr lang="en-US" dirty="0" smtClean="0"/>
              <a:t>Click to add subtitle</a:t>
            </a:r>
          </a:p>
        </p:txBody>
      </p:sp>
      <p:sp>
        <p:nvSpPr>
          <p:cNvPr id="4" name="TextBox 3"/>
          <p:cNvSpPr txBox="1"/>
          <p:nvPr userDrawn="1"/>
        </p:nvSpPr>
        <p:spPr>
          <a:xfrm>
            <a:off x="304800" y="419100"/>
            <a:ext cx="8534400" cy="647700"/>
          </a:xfrm>
          <a:prstGeom prst="rect">
            <a:avLst/>
          </a:prstGeom>
          <a:noFill/>
        </p:spPr>
        <p:txBody>
          <a:bodyPr wrap="none" lIns="0" tIns="0" rIns="0" bIns="18288" rtlCol="0" anchor="ctr" anchorCtr="0">
            <a:noAutofit/>
          </a:bodyPr>
          <a:lstStyle/>
          <a:p>
            <a:pPr algn="ctr"/>
            <a:r>
              <a:rPr lang="en-US" sz="3200" dirty="0" smtClean="0">
                <a:solidFill>
                  <a:srgbClr val="FFFFFF"/>
                </a:solidFill>
                <a:latin typeface="Copperplate Gothic Bold" pitchFamily="34" charset="0"/>
              </a:rPr>
              <a:t>Ohio Department of Transportation</a:t>
            </a:r>
            <a:endParaRPr lang="en-US" sz="3200" dirty="0">
              <a:solidFill>
                <a:srgbClr val="FFFFFF"/>
              </a:solidFill>
              <a:latin typeface="Copperplate Gothic Bold" pitchFamily="34" charset="0"/>
            </a:endParaRPr>
          </a:p>
        </p:txBody>
      </p:sp>
      <p:sp>
        <p:nvSpPr>
          <p:cNvPr id="5" name="TextBox 4"/>
          <p:cNvSpPr txBox="1"/>
          <p:nvPr userDrawn="1"/>
        </p:nvSpPr>
        <p:spPr>
          <a:xfrm>
            <a:off x="419100" y="1066800"/>
            <a:ext cx="8420100" cy="338554"/>
          </a:xfrm>
          <a:prstGeom prst="rect">
            <a:avLst/>
          </a:prstGeom>
          <a:noFill/>
        </p:spPr>
        <p:txBody>
          <a:bodyPr wrap="square" rtlCol="0">
            <a:spAutoFit/>
          </a:bodyPr>
          <a:lstStyle/>
          <a:p>
            <a:pPr>
              <a:tabLst>
                <a:tab pos="8175625" algn="r"/>
              </a:tabLst>
            </a:pPr>
            <a:r>
              <a:rPr lang="en-US" sz="1600" dirty="0" smtClean="0">
                <a:solidFill>
                  <a:srgbClr val="009969"/>
                </a:solidFill>
                <a:latin typeface="Copperplate Gothic Bold" pitchFamily="34" charset="0"/>
              </a:rPr>
              <a:t>John R. Kasich, Governor 	Jerry Wray, Director</a:t>
            </a:r>
            <a:endParaRPr lang="en-US" sz="1600" dirty="0">
              <a:solidFill>
                <a:srgbClr val="009969"/>
              </a:solidFill>
              <a:latin typeface="Copperplate Gothic Bold" pitchFamily="34" charset="0"/>
            </a:endParaRPr>
          </a:p>
        </p:txBody>
      </p:sp>
    </p:spTree>
    <p:extLst>
      <p:ext uri="{BB962C8B-B14F-4D97-AF65-F5344CB8AC3E}">
        <p14:creationId xmlns:p14="http://schemas.microsoft.com/office/powerpoint/2010/main" val="1779715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457200" indent="-457200">
              <a:buFontTx/>
              <a:buBlip>
                <a:blip r:embed="rId2"/>
              </a:buBlip>
              <a:defRPr b="1"/>
            </a:lvl1pPr>
            <a:lvl2pPr marL="742950" indent="-28575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Footer </a:t>
            </a:r>
            <a:r>
              <a:rPr lang="en-US" sz="1600" dirty="0" smtClean="0">
                <a:solidFill>
                  <a:srgbClr val="000000"/>
                </a:solidFill>
              </a:rPr>
              <a:t>(use Insert&gt;Headers &amp; Footers to change)</a:t>
            </a:r>
            <a:endParaRPr lang="en-US" sz="1200" dirty="0">
              <a:solidFill>
                <a:srgbClr val="000000"/>
              </a:solidFill>
            </a:endParaRPr>
          </a:p>
        </p:txBody>
      </p:sp>
    </p:spTree>
    <p:extLst>
      <p:ext uri="{BB962C8B-B14F-4D97-AF65-F5344CB8AC3E}">
        <p14:creationId xmlns:p14="http://schemas.microsoft.com/office/powerpoint/2010/main" val="29587509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11" name="Text Placeholder 10"/>
          <p:cNvSpPr>
            <a:spLocks noGrp="1"/>
          </p:cNvSpPr>
          <p:nvPr>
            <p:ph type="body" sz="quarter" idx="11" hasCustomPrompt="1"/>
          </p:nvPr>
        </p:nvSpPr>
        <p:spPr>
          <a:xfrm>
            <a:off x="457200" y="1447800"/>
            <a:ext cx="8305800" cy="609600"/>
          </a:xfrm>
        </p:spPr>
        <p:txBody>
          <a:bodyPr/>
          <a:lstStyle>
            <a:lvl1pPr algn="ctr">
              <a:buNone/>
              <a:defRPr sz="2400" b="1" i="1" u="sng">
                <a:latin typeface="+mj-lt"/>
              </a:defRPr>
            </a:lvl1pPr>
          </a:lstStyle>
          <a:p>
            <a:pPr lvl="0"/>
            <a:r>
              <a:rPr lang="en-US" sz="2400" b="1" i="1" u="sng" dirty="0" smtClean="0">
                <a:latin typeface="+mj-lt"/>
              </a:rPr>
              <a:t>Subtitle</a:t>
            </a:r>
            <a:endParaRPr lang="en-US" dirty="0"/>
          </a:p>
        </p:txBody>
      </p:sp>
      <p:sp>
        <p:nvSpPr>
          <p:cNvPr id="6" name="Footer Placeholder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Footer </a:t>
            </a:r>
            <a:r>
              <a:rPr lang="en-US" sz="1600" dirty="0" smtClean="0">
                <a:solidFill>
                  <a:srgbClr val="000000"/>
                </a:solidFill>
              </a:rPr>
              <a:t>(use Insert&gt;Headers &amp; Footers to change)</a:t>
            </a:r>
            <a:endParaRPr lang="en-US" sz="1200" dirty="0">
              <a:solidFill>
                <a:srgbClr val="000000"/>
              </a:solidFill>
            </a:endParaRPr>
          </a:p>
        </p:txBody>
      </p:sp>
    </p:spTree>
    <p:extLst>
      <p:ext uri="{BB962C8B-B14F-4D97-AF65-F5344CB8AC3E}">
        <p14:creationId xmlns:p14="http://schemas.microsoft.com/office/powerpoint/2010/main" val="27037999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smtClean="0"/>
              <a:t>Click to edit Master title style</a:t>
            </a:r>
            <a:endParaRPr lang="en-US" dirty="0"/>
          </a:p>
        </p:txBody>
      </p:sp>
      <p:sp>
        <p:nvSpPr>
          <p:cNvPr id="6" name="Footer Placeholder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Footer </a:t>
            </a:r>
            <a:r>
              <a:rPr lang="en-US" sz="1600" dirty="0" smtClean="0">
                <a:solidFill>
                  <a:srgbClr val="000000"/>
                </a:solidFill>
              </a:rPr>
              <a:t>(use Insert&gt;Headers &amp; Footers to change)</a:t>
            </a:r>
            <a:endParaRPr lang="en-US" sz="1200" dirty="0">
              <a:solidFill>
                <a:srgbClr val="000000"/>
              </a:solidFill>
            </a:endParaRPr>
          </a:p>
        </p:txBody>
      </p:sp>
    </p:spTree>
    <p:extLst>
      <p:ext uri="{BB962C8B-B14F-4D97-AF65-F5344CB8AC3E}">
        <p14:creationId xmlns:p14="http://schemas.microsoft.com/office/powerpoint/2010/main" val="32715890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userDrawn="1">
            <p:ph idx="1" hasCustomPrompt="1"/>
          </p:nvPr>
        </p:nvSpPr>
        <p:spPr>
          <a:xfrm>
            <a:off x="457200" y="1524000"/>
            <a:ext cx="8153400" cy="4495800"/>
          </a:xfrm>
        </p:spPr>
        <p:txBody>
          <a:bodyPr numCol="2"/>
          <a:lstStyle>
            <a:lvl3pPr>
              <a:defRPr/>
            </a:lvl3pPr>
          </a:lstStyle>
          <a:p>
            <a:pPr>
              <a:buNone/>
            </a:pPr>
            <a:r>
              <a:rPr lang="en-US" dirty="0" smtClean="0"/>
              <a:t>Column One</a:t>
            </a:r>
          </a:p>
          <a:p>
            <a:r>
              <a:rPr lang="en-US" dirty="0" smtClean="0"/>
              <a:t>1</a:t>
            </a:r>
          </a:p>
          <a:p>
            <a:pPr lvl="1"/>
            <a:r>
              <a:rPr lang="en-US" dirty="0" smtClean="0"/>
              <a:t>a</a:t>
            </a:r>
          </a:p>
          <a:p>
            <a:pPr lvl="1"/>
            <a:r>
              <a:rPr lang="en-US" dirty="0" smtClean="0"/>
              <a:t>b</a:t>
            </a:r>
          </a:p>
          <a:p>
            <a:pPr lvl="2"/>
            <a:r>
              <a:rPr lang="en-US" dirty="0" err="1" smtClean="0"/>
              <a:t>i</a:t>
            </a:r>
            <a:endParaRPr lang="en-US" dirty="0" smtClean="0"/>
          </a:p>
          <a:p>
            <a:pPr lvl="2"/>
            <a:r>
              <a:rPr lang="en-US" dirty="0" smtClean="0"/>
              <a:t>Ii</a:t>
            </a:r>
          </a:p>
          <a:p>
            <a:pPr lvl="2"/>
            <a:endParaRPr lang="en-US" dirty="0" smtClean="0"/>
          </a:p>
          <a:p>
            <a:pPr lvl="2">
              <a:buNone/>
            </a:pPr>
            <a:endParaRPr lang="en-US" dirty="0" smtClean="0"/>
          </a:p>
          <a:p>
            <a:pPr>
              <a:buNone/>
            </a:pPr>
            <a:r>
              <a:rPr lang="en-US" dirty="0" smtClean="0"/>
              <a:t>Column Two</a:t>
            </a:r>
          </a:p>
          <a:p>
            <a:r>
              <a:rPr lang="en-US" dirty="0" smtClean="0"/>
              <a:t>2</a:t>
            </a:r>
            <a:endParaRPr lang="en-US" dirty="0"/>
          </a:p>
        </p:txBody>
      </p:sp>
      <p:sp>
        <p:nvSpPr>
          <p:cNvPr id="5" name="Rectangle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Footer </a:t>
            </a:r>
            <a:r>
              <a:rPr lang="en-US" sz="1600" dirty="0" smtClean="0">
                <a:solidFill>
                  <a:srgbClr val="000000"/>
                </a:solidFill>
              </a:rPr>
              <a:t>(use Insert&gt;Headers &amp; Footers to change)</a:t>
            </a:r>
            <a:endParaRPr lang="en-US" sz="1200" dirty="0">
              <a:solidFill>
                <a:srgbClr val="000000"/>
              </a:solidFill>
            </a:endParaRPr>
          </a:p>
        </p:txBody>
      </p:sp>
    </p:spTree>
    <p:extLst>
      <p:ext uri="{BB962C8B-B14F-4D97-AF65-F5344CB8AC3E}">
        <p14:creationId xmlns:p14="http://schemas.microsoft.com/office/powerpoint/2010/main" val="267922735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userDrawn="1">
            <p:ph idx="1" hasCustomPrompt="1"/>
          </p:nvPr>
        </p:nvSpPr>
        <p:spPr>
          <a:xfrm>
            <a:off x="457200" y="2209800"/>
            <a:ext cx="8153400" cy="3810000"/>
          </a:xfrm>
        </p:spPr>
        <p:txBody>
          <a:bodyPr numCol="2"/>
          <a:lstStyle>
            <a:lvl3pPr>
              <a:defRPr/>
            </a:lvl3pPr>
          </a:lstStyle>
          <a:p>
            <a:pPr>
              <a:buNone/>
            </a:pPr>
            <a:r>
              <a:rPr lang="en-US" dirty="0" smtClean="0"/>
              <a:t>Column One</a:t>
            </a:r>
          </a:p>
          <a:p>
            <a:r>
              <a:rPr lang="en-US" dirty="0" smtClean="0"/>
              <a:t>1</a:t>
            </a:r>
          </a:p>
          <a:p>
            <a:pPr lvl="1"/>
            <a:r>
              <a:rPr lang="en-US" dirty="0" smtClean="0"/>
              <a:t>a</a:t>
            </a:r>
          </a:p>
          <a:p>
            <a:pPr lvl="1"/>
            <a:r>
              <a:rPr lang="en-US" dirty="0" smtClean="0"/>
              <a:t>b</a:t>
            </a:r>
          </a:p>
          <a:p>
            <a:pPr lvl="2"/>
            <a:r>
              <a:rPr lang="en-US" dirty="0" err="1" smtClean="0"/>
              <a:t>i</a:t>
            </a:r>
            <a:endParaRPr lang="en-US" dirty="0" smtClean="0"/>
          </a:p>
          <a:p>
            <a:pPr lvl="2"/>
            <a:r>
              <a:rPr lang="en-US" dirty="0" smtClean="0"/>
              <a:t>Ii</a:t>
            </a:r>
          </a:p>
          <a:p>
            <a:pPr lvl="2">
              <a:buNone/>
            </a:pPr>
            <a:endParaRPr lang="en-US" dirty="0" smtClean="0"/>
          </a:p>
          <a:p>
            <a:pPr>
              <a:buNone/>
            </a:pPr>
            <a:r>
              <a:rPr lang="en-US" dirty="0" smtClean="0"/>
              <a:t>Column Two</a:t>
            </a:r>
          </a:p>
          <a:p>
            <a:r>
              <a:rPr lang="en-US" dirty="0" smtClean="0"/>
              <a:t>2</a:t>
            </a:r>
            <a:endParaRPr lang="en-US" dirty="0"/>
          </a:p>
        </p:txBody>
      </p:sp>
      <p:sp>
        <p:nvSpPr>
          <p:cNvPr id="7" name="Text Placeholder 10"/>
          <p:cNvSpPr>
            <a:spLocks noGrp="1"/>
          </p:cNvSpPr>
          <p:nvPr>
            <p:ph type="body" sz="quarter" idx="11" hasCustomPrompt="1"/>
          </p:nvPr>
        </p:nvSpPr>
        <p:spPr>
          <a:xfrm>
            <a:off x="457200" y="1447800"/>
            <a:ext cx="8305800" cy="609600"/>
          </a:xfrm>
        </p:spPr>
        <p:txBody>
          <a:bodyPr/>
          <a:lstStyle>
            <a:lvl1pPr algn="ctr">
              <a:buNone/>
              <a:defRPr sz="2400" b="1" i="1" u="sng">
                <a:latin typeface="+mj-lt"/>
              </a:defRPr>
            </a:lvl1pPr>
          </a:lstStyle>
          <a:p>
            <a:pPr lvl="0"/>
            <a:r>
              <a:rPr lang="en-US" sz="2400" b="1" i="1" u="sng" dirty="0" smtClean="0">
                <a:latin typeface="+mj-lt"/>
              </a:rPr>
              <a:t>Subtitle</a:t>
            </a:r>
            <a:endParaRPr lang="en-US" dirty="0"/>
          </a:p>
        </p:txBody>
      </p:sp>
      <p:sp>
        <p:nvSpPr>
          <p:cNvPr id="8" name="Rectangle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Footer </a:t>
            </a:r>
            <a:r>
              <a:rPr lang="en-US" sz="1600" dirty="0" smtClean="0">
                <a:solidFill>
                  <a:srgbClr val="000000"/>
                </a:solidFill>
              </a:rPr>
              <a:t>(use Insert&gt;Headers &amp; Footers to change)</a:t>
            </a:r>
            <a:endParaRPr lang="en-US" sz="1200" dirty="0">
              <a:solidFill>
                <a:srgbClr val="000000"/>
              </a:solidFill>
            </a:endParaRPr>
          </a:p>
        </p:txBody>
      </p:sp>
    </p:spTree>
    <p:extLst>
      <p:ext uri="{BB962C8B-B14F-4D97-AF65-F5344CB8AC3E}">
        <p14:creationId xmlns:p14="http://schemas.microsoft.com/office/powerpoint/2010/main" val="2800876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3" name="Rectangle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Footer </a:t>
            </a:r>
            <a:r>
              <a:rPr lang="en-US" sz="1600" dirty="0" smtClean="0">
                <a:solidFill>
                  <a:srgbClr val="000000"/>
                </a:solidFill>
              </a:rPr>
              <a:t>(use Insert&gt;Headers &amp; Footers to change)</a:t>
            </a:r>
            <a:endParaRPr lang="en-US" sz="1200" dirty="0">
              <a:solidFill>
                <a:srgbClr val="000000"/>
              </a:solidFill>
            </a:endParaRPr>
          </a:p>
        </p:txBody>
      </p:sp>
    </p:spTree>
    <p:extLst>
      <p:ext uri="{BB962C8B-B14F-4D97-AF65-F5344CB8AC3E}">
        <p14:creationId xmlns:p14="http://schemas.microsoft.com/office/powerpoint/2010/main" val="1232720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65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gif"/><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996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3466" y="6179131"/>
            <a:ext cx="8577067" cy="519536"/>
          </a:xfrm>
          <a:prstGeom prst="rect">
            <a:avLst/>
          </a:prstGeom>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35" name="Rectangle 11"/>
          <p:cNvSpPr>
            <a:spLocks noChangeArrowheads="1"/>
          </p:cNvSpPr>
          <p:nvPr/>
        </p:nvSpPr>
        <p:spPr bwMode="auto">
          <a:xfrm>
            <a:off x="8077200" y="6219825"/>
            <a:ext cx="609600" cy="381000"/>
          </a:xfrm>
          <a:prstGeom prst="rect">
            <a:avLst/>
          </a:prstGeom>
          <a:noFill/>
          <a:ln w="9525">
            <a:noFill/>
            <a:miter lim="800000"/>
            <a:headEnd/>
            <a:tailEnd/>
          </a:ln>
          <a:effectLst/>
        </p:spPr>
        <p:txBody>
          <a:bodyPr wrap="none" lIns="0" tIns="0" rIns="0" bIns="0" anchor="ctr" anchorCtr="0">
            <a:normAutofit/>
          </a:bodyPr>
          <a:lstStyle/>
          <a:p>
            <a:pPr algn="ctr">
              <a:defRPr/>
            </a:pPr>
            <a:fld id="{E39B0399-9EE4-40D6-92E9-F4A1F2E78343}" type="slidenum">
              <a:rPr lang="en-US" b="1">
                <a:solidFill>
                  <a:srgbClr val="009969"/>
                </a:solidFill>
                <a:latin typeface="Georgia" pitchFamily="18" charset="0"/>
              </a:rPr>
              <a:pPr algn="ctr">
                <a:defRPr/>
              </a:pPr>
              <a:t>‹#›</a:t>
            </a:fld>
            <a:endParaRPr lang="en-US" b="1" dirty="0">
              <a:solidFill>
                <a:srgbClr val="009969"/>
              </a:solidFill>
              <a:latin typeface="Georgia" pitchFamily="18" charset="0"/>
            </a:endParaRPr>
          </a:p>
        </p:txBody>
      </p:sp>
      <p:sp>
        <p:nvSpPr>
          <p:cNvPr id="7" name="Rectangle 5"/>
          <p:cNvSpPr>
            <a:spLocks noGrp="1" noChangeArrowheads="1"/>
          </p:cNvSpPr>
          <p:nvPr>
            <p:ph type="ftr" sz="quarter" idx="3"/>
          </p:nvPr>
        </p:nvSpPr>
        <p:spPr>
          <a:xfrm>
            <a:off x="838200" y="6248399"/>
            <a:ext cx="7162800" cy="381000"/>
          </a:xfrm>
          <a:prstGeom prst="rect">
            <a:avLst/>
          </a:prstGeom>
          <a:ln/>
        </p:spPr>
        <p:txBody>
          <a:bodyPr tIns="0" bIns="0" anchor="ctr" anchorCtr="0">
            <a:normAutofit/>
          </a:bodyPr>
          <a:lstStyle>
            <a:lvl1pPr algn="ctr">
              <a:defRPr>
                <a:latin typeface="+mj-lt"/>
              </a:defRPr>
            </a:lvl1pPr>
          </a:lstStyle>
          <a:p>
            <a:pPr>
              <a:defRPr/>
            </a:pPr>
            <a:r>
              <a:rPr lang="en-US" dirty="0" smtClean="0">
                <a:solidFill>
                  <a:srgbClr val="000000"/>
                </a:solidFill>
              </a:rPr>
              <a:t>Footer </a:t>
            </a:r>
            <a:r>
              <a:rPr lang="en-US" sz="1600" dirty="0" smtClean="0">
                <a:solidFill>
                  <a:srgbClr val="000000"/>
                </a:solidFill>
              </a:rPr>
              <a:t>(use Insert&gt;Headers &amp; Footers to change)</a:t>
            </a:r>
            <a:endParaRPr lang="en-US" sz="1200" dirty="0">
              <a:solidFill>
                <a:srgbClr val="000000"/>
              </a:solidFill>
            </a:endParaRPr>
          </a:p>
        </p:txBody>
      </p:sp>
    </p:spTree>
    <p:extLst>
      <p:ext uri="{BB962C8B-B14F-4D97-AF65-F5344CB8AC3E}">
        <p14:creationId xmlns:p14="http://schemas.microsoft.com/office/powerpoint/2010/main" val="2633450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dt="0"/>
  <p:txStyles>
    <p:title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342900" indent="-342900" algn="l" rtl="0" eaLnBrk="1" fontAlgn="base" hangingPunct="1">
        <a:spcBef>
          <a:spcPct val="20000"/>
        </a:spcBef>
        <a:spcAft>
          <a:spcPct val="0"/>
        </a:spcAft>
        <a:buFontTx/>
        <a:buBlip>
          <a:blip r:embed="rId11"/>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11"/>
        </a:buBlip>
        <a:defRPr sz="2800">
          <a:solidFill>
            <a:schemeClr val="bg1"/>
          </a:solidFill>
          <a:latin typeface="+mn-lt"/>
        </a:defRPr>
      </a:lvl2pPr>
      <a:lvl3pPr marL="1143000" indent="-228600" algn="l" rtl="0" eaLnBrk="1" fontAlgn="base" hangingPunct="1">
        <a:spcBef>
          <a:spcPct val="20000"/>
        </a:spcBef>
        <a:spcAft>
          <a:spcPct val="0"/>
        </a:spcAft>
        <a:buFontTx/>
        <a:buBlip>
          <a:blip r:embed="rId11"/>
        </a:buBlip>
        <a:defRPr sz="2400">
          <a:solidFill>
            <a:schemeClr val="bg1"/>
          </a:solidFill>
          <a:latin typeface="+mn-lt"/>
        </a:defRPr>
      </a:lvl3pPr>
      <a:lvl4pPr marL="1600200" indent="-228600" algn="l" rtl="0" eaLnBrk="1" fontAlgn="base" hangingPunct="1">
        <a:spcBef>
          <a:spcPct val="20000"/>
        </a:spcBef>
        <a:spcAft>
          <a:spcPct val="0"/>
        </a:spcAft>
        <a:buFontTx/>
        <a:buBlip>
          <a:blip r:embed="rId11"/>
        </a:buBlip>
        <a:defRPr sz="2000">
          <a:solidFill>
            <a:schemeClr val="bg1"/>
          </a:solidFill>
          <a:latin typeface="+mn-lt"/>
        </a:defRPr>
      </a:lvl4pPr>
      <a:lvl5pPr marL="2057400" indent="-228600" algn="l" rtl="0" eaLnBrk="1" fontAlgn="base" hangingPunct="1">
        <a:spcBef>
          <a:spcPct val="20000"/>
        </a:spcBef>
        <a:spcAft>
          <a:spcPct val="0"/>
        </a:spcAft>
        <a:buFontTx/>
        <a:buBlip>
          <a:blip r:embed="rId11"/>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0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0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1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1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1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publications.newberry.org/ahcbp/pages/Ohio.html"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85.tmp"/></Relationships>
</file>

<file path=ppt/slides/_rels/slide133.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3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3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3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3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3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93.tmp"/></Relationships>
</file>

<file path=ppt/slides/_rels/slide142.xml.rels><?xml version="1.0" encoding="UTF-8" standalone="yes"?>
<Relationships xmlns="http://schemas.openxmlformats.org/package/2006/relationships"><Relationship Id="rId3" Type="http://schemas.openxmlformats.org/officeDocument/2006/relationships/image" Target="../media/image94.tmp"/><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5.tmp"/><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96.tmp"/></Relationships>
</file>

<file path=ppt/slides/_rels/slide145.xml.rels><?xml version="1.0" encoding="UTF-8" standalone="yes"?>
<Relationships xmlns="http://schemas.openxmlformats.org/package/2006/relationships"><Relationship Id="rId2" Type="http://schemas.openxmlformats.org/officeDocument/2006/relationships/image" Target="../media/image97.tmp"/><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99.tmp"/><Relationship Id="rId2" Type="http://schemas.openxmlformats.org/officeDocument/2006/relationships/image" Target="../media/image98.tmp"/><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00.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3" Type="http://schemas.openxmlformats.org/officeDocument/2006/relationships/image" Target="../media/image102.tmp"/><Relationship Id="rId2" Type="http://schemas.openxmlformats.org/officeDocument/2006/relationships/image" Target="../media/image101.tmp"/><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03.tmp"/></Relationships>
</file>

<file path=ppt/slides/_rels/slide153.xml.rels><?xml version="1.0" encoding="UTF-8" standalone="yes"?>
<Relationships xmlns="http://schemas.openxmlformats.org/package/2006/relationships"><Relationship Id="rId3" Type="http://schemas.openxmlformats.org/officeDocument/2006/relationships/image" Target="../media/image104.tmp"/><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06.tmp"/><Relationship Id="rId2" Type="http://schemas.openxmlformats.org/officeDocument/2006/relationships/image" Target="../media/image105.tmp"/><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08.tmp"/><Relationship Id="rId2" Type="http://schemas.openxmlformats.org/officeDocument/2006/relationships/image" Target="../media/image107.tmp"/><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09.tif"/><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1.tmp"/><Relationship Id="rId2" Type="http://schemas.openxmlformats.org/officeDocument/2006/relationships/image" Target="../media/image110.tmp"/><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12.tmp"/></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4.tmp"/><Relationship Id="rId2" Type="http://schemas.openxmlformats.org/officeDocument/2006/relationships/image" Target="../media/image113.tmp"/><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16.tmp"/><Relationship Id="rId2" Type="http://schemas.openxmlformats.org/officeDocument/2006/relationships/image" Target="../media/image115.tmp"/><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12.tmp"/></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18.tmp"/><Relationship Id="rId2" Type="http://schemas.openxmlformats.org/officeDocument/2006/relationships/image" Target="../media/image117.tmp"/><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20.tmp"/><Relationship Id="rId2" Type="http://schemas.openxmlformats.org/officeDocument/2006/relationships/image" Target="../media/image119.tmp"/><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121.tmp"/></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23.tmp"/><Relationship Id="rId2" Type="http://schemas.openxmlformats.org/officeDocument/2006/relationships/image" Target="../media/image122.tmp"/><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25.tmp"/><Relationship Id="rId2" Type="http://schemas.openxmlformats.org/officeDocument/2006/relationships/image" Target="../media/image124.tmp"/><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26.tmp"/><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27.tmp"/><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image" Target="../media/image129.tmp"/><Relationship Id="rId4" Type="http://schemas.openxmlformats.org/officeDocument/2006/relationships/image" Target="../media/image128.tmp"/></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1.tmp"/><Relationship Id="rId2" Type="http://schemas.openxmlformats.org/officeDocument/2006/relationships/image" Target="../media/image130.tmp"/><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33.tmp"/><Relationship Id="rId2" Type="http://schemas.openxmlformats.org/officeDocument/2006/relationships/image" Target="../media/image132.tmp"/><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29.tmp"/></Relationships>
</file>

<file path=ppt/slides/_rels/slide184.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86.tmp"/></Relationships>
</file>

<file path=ppt/slides/_rels/slide186.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86.tmp"/><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86.tmp"/><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34.tmp"/><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36.tmp"/><Relationship Id="rId2" Type="http://schemas.openxmlformats.org/officeDocument/2006/relationships/image" Target="../media/image135.tmp"/><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37.tmp"/><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38.tmp"/><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9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20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20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203.xml.rels><?xml version="1.0" encoding="UTF-8" standalone="yes"?>
<Relationships xmlns="http://schemas.openxmlformats.org/package/2006/relationships"><Relationship Id="rId2" Type="http://schemas.openxmlformats.org/officeDocument/2006/relationships/image" Target="../media/image145.tmp"/><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20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206.xml.rels><?xml version="1.0" encoding="UTF-8" standalone="yes"?>
<Relationships xmlns="http://schemas.openxmlformats.org/package/2006/relationships"><Relationship Id="rId3" Type="http://schemas.openxmlformats.org/officeDocument/2006/relationships/image" Target="../media/image149.tmp"/><Relationship Id="rId2" Type="http://schemas.openxmlformats.org/officeDocument/2006/relationships/image" Target="../media/image148.tmp"/><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51.tmp"/><Relationship Id="rId2" Type="http://schemas.openxmlformats.org/officeDocument/2006/relationships/image" Target="../media/image150.tmp"/><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52.tmp"/><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54.tmp"/><Relationship Id="rId2" Type="http://schemas.openxmlformats.org/officeDocument/2006/relationships/image" Target="../media/image153.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56.tmp"/><Relationship Id="rId2" Type="http://schemas.openxmlformats.org/officeDocument/2006/relationships/image" Target="../media/image155.tmp"/><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slideLayout" Target="../slideLayouts/slideLayout2.xml"/><Relationship Id="rId1" Type="http://schemas.openxmlformats.org/officeDocument/2006/relationships/video" Target="https://www.youtube.com/embed/_X-gt58hbO8" TargetMode="Externa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8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8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9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838200" y="3124200"/>
            <a:ext cx="7620000" cy="213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6600" b="1" kern="0" dirty="0" smtClean="0">
                <a:solidFill>
                  <a:srgbClr val="000000"/>
                </a:solidFill>
                <a:latin typeface="Bodoni MT" panose="02070603080606020203" pitchFamily="18" charset="0"/>
              </a:rPr>
              <a:t>Acquisition 101</a:t>
            </a:r>
          </a:p>
          <a:p>
            <a:pPr algn="ctr" fontAlgn="base">
              <a:spcBef>
                <a:spcPct val="0"/>
              </a:spcBef>
              <a:spcAft>
                <a:spcPct val="0"/>
              </a:spcAft>
              <a:defRPr/>
            </a:pPr>
            <a:r>
              <a:rPr lang="en-US" sz="6600" b="1" kern="0" dirty="0" smtClean="0">
                <a:solidFill>
                  <a:srgbClr val="000000"/>
                </a:solidFill>
                <a:latin typeface="Bodoni MT" panose="02070603080606020203" pitchFamily="18" charset="0"/>
              </a:rPr>
              <a:t>Title Procedures</a:t>
            </a:r>
          </a:p>
        </p:txBody>
      </p:sp>
    </p:spTree>
    <p:extLst>
      <p:ext uri="{BB962C8B-B14F-4D97-AF65-F5344CB8AC3E}">
        <p14:creationId xmlns:p14="http://schemas.microsoft.com/office/powerpoint/2010/main" val="12629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5 E Main St, Columbus, OH 43215 Map - Bing Maps - Microsoft Internet Explorer provided by OD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198" y="-2597870"/>
            <a:ext cx="10920984" cy="9982200"/>
          </a:xfrm>
          <a:prstGeom prst="rect">
            <a:avLst/>
          </a:prstGeom>
        </p:spPr>
      </p:pic>
      <p:sp>
        <p:nvSpPr>
          <p:cNvPr id="3" name="Rectangle 2"/>
          <p:cNvSpPr/>
          <p:nvPr/>
        </p:nvSpPr>
        <p:spPr>
          <a:xfrm rot="298815">
            <a:off x="2049425" y="5030138"/>
            <a:ext cx="4419600" cy="343054"/>
          </a:xfrm>
          <a:prstGeom prst="rect">
            <a:avLst/>
          </a:prstGeom>
          <a:solidFill>
            <a:srgbClr val="F11B2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125629" y="5791200"/>
            <a:ext cx="1143000" cy="369332"/>
          </a:xfrm>
          <a:prstGeom prst="rect">
            <a:avLst/>
          </a:prstGeom>
          <a:noFill/>
        </p:spPr>
        <p:txBody>
          <a:bodyPr wrap="square" rtlCol="0">
            <a:spAutoFit/>
          </a:bodyPr>
          <a:lstStyle/>
          <a:p>
            <a:r>
              <a:rPr lang="en-US" dirty="0" smtClean="0">
                <a:solidFill>
                  <a:schemeClr val="bg1"/>
                </a:solidFill>
              </a:rPr>
              <a:t>WD Take</a:t>
            </a:r>
            <a:endParaRPr lang="en-US" dirty="0">
              <a:solidFill>
                <a:schemeClr val="bg1"/>
              </a:solidFill>
            </a:endParaRPr>
          </a:p>
        </p:txBody>
      </p:sp>
      <p:cxnSp>
        <p:nvCxnSpPr>
          <p:cNvPr id="6" name="Straight Arrow Connector 5"/>
          <p:cNvCxnSpPr/>
          <p:nvPr/>
        </p:nvCxnSpPr>
        <p:spPr>
          <a:xfrm flipH="1" flipV="1">
            <a:off x="6400801" y="5564384"/>
            <a:ext cx="724828" cy="303016"/>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2895600" y="4724400"/>
            <a:ext cx="2286000" cy="22860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6475573" y="4343400"/>
            <a:ext cx="1793056" cy="369332"/>
          </a:xfrm>
          <a:prstGeom prst="rect">
            <a:avLst/>
          </a:prstGeom>
          <a:noFill/>
        </p:spPr>
        <p:txBody>
          <a:bodyPr wrap="square" rtlCol="0">
            <a:spAutoFit/>
          </a:bodyPr>
          <a:lstStyle/>
          <a:p>
            <a:r>
              <a:rPr lang="en-US" dirty="0" smtClean="0">
                <a:solidFill>
                  <a:schemeClr val="bg1"/>
                </a:solidFill>
              </a:rPr>
              <a:t>Non functional</a:t>
            </a:r>
            <a:endParaRPr lang="en-US" dirty="0">
              <a:solidFill>
                <a:schemeClr val="bg1"/>
              </a:solidFill>
            </a:endParaRPr>
          </a:p>
        </p:txBody>
      </p:sp>
      <p:cxnSp>
        <p:nvCxnSpPr>
          <p:cNvPr id="11" name="Straight Arrow Connector 10"/>
          <p:cNvCxnSpPr>
            <a:stCxn id="9" idx="1"/>
          </p:cNvCxnSpPr>
          <p:nvPr/>
        </p:nvCxnSpPr>
        <p:spPr>
          <a:xfrm flipH="1">
            <a:off x="5257800" y="4528066"/>
            <a:ext cx="1217773" cy="424934"/>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3235712" y="5871117"/>
            <a:ext cx="1371600" cy="369332"/>
          </a:xfrm>
          <a:prstGeom prst="rect">
            <a:avLst/>
          </a:prstGeom>
          <a:noFill/>
        </p:spPr>
        <p:txBody>
          <a:bodyPr wrap="square" rtlCol="0">
            <a:spAutoFit/>
          </a:bodyPr>
          <a:lstStyle/>
          <a:p>
            <a:r>
              <a:rPr lang="en-US" dirty="0" smtClean="0">
                <a:solidFill>
                  <a:schemeClr val="bg1"/>
                </a:solidFill>
              </a:rPr>
              <a:t>New Drive</a:t>
            </a:r>
            <a:endParaRPr lang="en-US" dirty="0">
              <a:solidFill>
                <a:schemeClr val="bg1"/>
              </a:solidFill>
            </a:endParaRPr>
          </a:p>
        </p:txBody>
      </p:sp>
      <p:cxnSp>
        <p:nvCxnSpPr>
          <p:cNvPr id="22" name="Straight Arrow Connector 21"/>
          <p:cNvCxnSpPr/>
          <p:nvPr/>
        </p:nvCxnSpPr>
        <p:spPr>
          <a:xfrm flipV="1">
            <a:off x="4495800" y="5201665"/>
            <a:ext cx="914400" cy="774201"/>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sp>
        <p:nvSpPr>
          <p:cNvPr id="25" name="TextBox 24"/>
          <p:cNvSpPr txBox="1"/>
          <p:nvPr/>
        </p:nvSpPr>
        <p:spPr>
          <a:xfrm>
            <a:off x="-35312" y="3352800"/>
            <a:ext cx="1600201" cy="369332"/>
          </a:xfrm>
          <a:prstGeom prst="rect">
            <a:avLst/>
          </a:prstGeom>
          <a:noFill/>
        </p:spPr>
        <p:txBody>
          <a:bodyPr wrap="square" rtlCol="0">
            <a:spAutoFit/>
          </a:bodyPr>
          <a:lstStyle/>
          <a:p>
            <a:r>
              <a:rPr lang="en-US" dirty="0" smtClean="0">
                <a:solidFill>
                  <a:schemeClr val="bg1"/>
                </a:solidFill>
              </a:rPr>
              <a:t>Closed Drive</a:t>
            </a:r>
            <a:endParaRPr lang="en-US" dirty="0">
              <a:solidFill>
                <a:schemeClr val="bg1"/>
              </a:solidFill>
            </a:endParaRPr>
          </a:p>
        </p:txBody>
      </p:sp>
      <p:cxnSp>
        <p:nvCxnSpPr>
          <p:cNvPr id="27" name="Straight Arrow Connector 26"/>
          <p:cNvCxnSpPr/>
          <p:nvPr/>
        </p:nvCxnSpPr>
        <p:spPr>
          <a:xfrm>
            <a:off x="1371600" y="3722132"/>
            <a:ext cx="838200" cy="1116815"/>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a:off x="1733550" y="5068230"/>
            <a:ext cx="7181850" cy="520535"/>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sp>
        <p:nvSpPr>
          <p:cNvPr id="32" name="TextBox 31"/>
          <p:cNvSpPr txBox="1"/>
          <p:nvPr/>
        </p:nvSpPr>
        <p:spPr>
          <a:xfrm>
            <a:off x="6980878" y="4768334"/>
            <a:ext cx="1238715" cy="369332"/>
          </a:xfrm>
          <a:prstGeom prst="rect">
            <a:avLst/>
          </a:prstGeom>
          <a:noFill/>
        </p:spPr>
        <p:txBody>
          <a:bodyPr wrap="square" rtlCol="0">
            <a:spAutoFit/>
          </a:bodyPr>
          <a:lstStyle/>
          <a:p>
            <a:r>
              <a:rPr lang="en-US" dirty="0" smtClean="0">
                <a:solidFill>
                  <a:schemeClr val="bg1"/>
                </a:solidFill>
              </a:rPr>
              <a:t>Road Ext</a:t>
            </a:r>
            <a:endParaRPr lang="en-US" dirty="0">
              <a:solidFill>
                <a:schemeClr val="bg1"/>
              </a:solidFill>
            </a:endParaRPr>
          </a:p>
        </p:txBody>
      </p:sp>
      <p:cxnSp>
        <p:nvCxnSpPr>
          <p:cNvPr id="34" name="Straight Arrow Connector 33"/>
          <p:cNvCxnSpPr>
            <a:stCxn id="32" idx="1"/>
          </p:cNvCxnSpPr>
          <p:nvPr/>
        </p:nvCxnSpPr>
        <p:spPr>
          <a:xfrm flipH="1">
            <a:off x="6475573" y="4953000"/>
            <a:ext cx="505305" cy="457200"/>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4607312" y="1524000"/>
            <a:ext cx="2022088"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29400" y="1676400"/>
            <a:ext cx="0" cy="39123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42877" y="5201665"/>
            <a:ext cx="4586523" cy="3871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042878" y="1295400"/>
            <a:ext cx="243122" cy="39062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286000" y="1295400"/>
            <a:ext cx="304800" cy="381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41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0-#ppt_w/2"/>
                                          </p:val>
                                        </p:tav>
                                        <p:tav tm="100000">
                                          <p:val>
                                            <p:strVal val="#ppt_x"/>
                                          </p:val>
                                        </p:tav>
                                      </p:tavLst>
                                    </p:anim>
                                    <p:anim calcmode="lin" valueType="num">
                                      <p:cBhvr additive="base">
                                        <p:cTn id="2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0-#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0-#ppt_w/2"/>
                                          </p:val>
                                        </p:tav>
                                        <p:tav tm="100000">
                                          <p:val>
                                            <p:strVal val="#ppt_x"/>
                                          </p:val>
                                        </p:tav>
                                      </p:tavLst>
                                    </p:anim>
                                    <p:anim calcmode="lin" valueType="num">
                                      <p:cBhvr additive="base">
                                        <p:cTn id="68" dur="500" fill="hold"/>
                                        <p:tgtEl>
                                          <p:spTgt spid="25"/>
                                        </p:tgtEl>
                                        <p:attrNameLst>
                                          <p:attrName>ppt_y</p:attrName>
                                        </p:attrNameLst>
                                      </p:cBhvr>
                                      <p:tavLst>
                                        <p:tav tm="0">
                                          <p:val>
                                            <p:strVal val="0-#ppt_h/2"/>
                                          </p:val>
                                        </p:tav>
                                        <p:tav tm="100000">
                                          <p:val>
                                            <p:strVal val="#ppt_y"/>
                                          </p:val>
                                        </p:tav>
                                      </p:tavLst>
                                    </p:anim>
                                  </p:childTnLst>
                                </p:cTn>
                              </p:par>
                              <p:par>
                                <p:cTn id="69" presetID="2" presetClass="entr" presetSubtype="9"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0-#ppt_w/2"/>
                                          </p:val>
                                        </p:tav>
                                        <p:tav tm="100000">
                                          <p:val>
                                            <p:strVal val="#ppt_x"/>
                                          </p:val>
                                        </p:tav>
                                      </p:tavLst>
                                    </p:anim>
                                    <p:anim calcmode="lin" valueType="num">
                                      <p:cBhvr additive="base">
                                        <p:cTn id="7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3"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additive="base">
                                        <p:cTn id="77" dur="500" fill="hold"/>
                                        <p:tgtEl>
                                          <p:spTgt spid="8"/>
                                        </p:tgtEl>
                                        <p:attrNameLst>
                                          <p:attrName>ppt_x</p:attrName>
                                        </p:attrNameLst>
                                      </p:cBhvr>
                                      <p:tavLst>
                                        <p:tav tm="0">
                                          <p:val>
                                            <p:strVal val="1+#ppt_w/2"/>
                                          </p:val>
                                        </p:tav>
                                        <p:tav tm="100000">
                                          <p:val>
                                            <p:strVal val="#ppt_x"/>
                                          </p:val>
                                        </p:tav>
                                      </p:tavLst>
                                    </p:anim>
                                    <p:anim calcmode="lin" valueType="num">
                                      <p:cBhvr additive="base">
                                        <p:cTn id="78" dur="500" fill="hold"/>
                                        <p:tgtEl>
                                          <p:spTgt spid="8"/>
                                        </p:tgtEl>
                                        <p:attrNameLst>
                                          <p:attrName>ppt_y</p:attrName>
                                        </p:attrNameLst>
                                      </p:cBhvr>
                                      <p:tavLst>
                                        <p:tav tm="0">
                                          <p:val>
                                            <p:strVal val="0-#ppt_h/2"/>
                                          </p:val>
                                        </p:tav>
                                        <p:tav tm="100000">
                                          <p:val>
                                            <p:strVal val="#ppt_y"/>
                                          </p:val>
                                        </p:tav>
                                      </p:tavLst>
                                    </p:anim>
                                  </p:childTnLst>
                                </p:cTn>
                              </p:par>
                              <p:par>
                                <p:cTn id="79" presetID="2" presetClass="entr" presetSubtype="3"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additive="base">
                                        <p:cTn id="81" dur="500" fill="hold"/>
                                        <p:tgtEl>
                                          <p:spTgt spid="9"/>
                                        </p:tgtEl>
                                        <p:attrNameLst>
                                          <p:attrName>ppt_x</p:attrName>
                                        </p:attrNameLst>
                                      </p:cBhvr>
                                      <p:tavLst>
                                        <p:tav tm="0">
                                          <p:val>
                                            <p:strVal val="1+#ppt_w/2"/>
                                          </p:val>
                                        </p:tav>
                                        <p:tav tm="100000">
                                          <p:val>
                                            <p:strVal val="#ppt_x"/>
                                          </p:val>
                                        </p:tav>
                                      </p:tavLst>
                                    </p:anim>
                                    <p:anim calcmode="lin" valueType="num">
                                      <p:cBhvr additive="base">
                                        <p:cTn id="82" dur="500" fill="hold"/>
                                        <p:tgtEl>
                                          <p:spTgt spid="9"/>
                                        </p:tgtEl>
                                        <p:attrNameLst>
                                          <p:attrName>ppt_y</p:attrName>
                                        </p:attrNameLst>
                                      </p:cBhvr>
                                      <p:tavLst>
                                        <p:tav tm="0">
                                          <p:val>
                                            <p:strVal val="0-#ppt_h/2"/>
                                          </p:val>
                                        </p:tav>
                                        <p:tav tm="100000">
                                          <p:val>
                                            <p:strVal val="#ppt_y"/>
                                          </p:val>
                                        </p:tav>
                                      </p:tavLst>
                                    </p:anim>
                                  </p:childTnLst>
                                </p:cTn>
                              </p:par>
                              <p:par>
                                <p:cTn id="83" presetID="2" presetClass="entr" presetSubtype="3" fill="hold" nodeType="with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additive="base">
                                        <p:cTn id="85" dur="500" fill="hold"/>
                                        <p:tgtEl>
                                          <p:spTgt spid="11"/>
                                        </p:tgtEl>
                                        <p:attrNameLst>
                                          <p:attrName>ppt_x</p:attrName>
                                        </p:attrNameLst>
                                      </p:cBhvr>
                                      <p:tavLst>
                                        <p:tav tm="0">
                                          <p:val>
                                            <p:strVal val="1+#ppt_w/2"/>
                                          </p:val>
                                        </p:tav>
                                        <p:tav tm="100000">
                                          <p:val>
                                            <p:strVal val="#ppt_x"/>
                                          </p:val>
                                        </p:tav>
                                      </p:tavLst>
                                    </p:anim>
                                    <p:anim calcmode="lin" valueType="num">
                                      <p:cBhvr additive="base">
                                        <p:cTn id="8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20" grpId="0"/>
      <p:bldP spid="25" grpId="0"/>
      <p:bldP spid="3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57300" y="971550"/>
            <a:ext cx="6629400" cy="44577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346472" algn="l"/>
              </a:tabLst>
            </a:pPr>
            <a:endParaRPr lang="en-US" sz="1800" dirty="0">
              <a:solidFill>
                <a:srgbClr val="000000"/>
              </a:solidFill>
            </a:endParaRPr>
          </a:p>
          <a:p>
            <a:pPr marL="0" indent="0">
              <a:buNone/>
              <a:tabLst>
                <a:tab pos="346472" algn="l"/>
              </a:tabLst>
            </a:pPr>
            <a:endParaRPr lang="en-US" sz="1800" dirty="0">
              <a:solidFill>
                <a:srgbClr val="000000"/>
              </a:solidFill>
            </a:endParaRPr>
          </a:p>
          <a:p>
            <a:pPr marL="0" indent="0">
              <a:buNone/>
              <a:tabLst>
                <a:tab pos="346472" algn="l"/>
              </a:tabLst>
            </a:pPr>
            <a:r>
              <a:rPr lang="en-US" sz="1800" dirty="0">
                <a:solidFill>
                  <a:srgbClr val="000000"/>
                </a:solidFill>
              </a:rPr>
              <a:t>If the property is under a fictitious name registered with the Secretary of State, the agent obtains…</a:t>
            </a:r>
          </a:p>
          <a:p>
            <a:pPr marL="0" indent="0">
              <a:buNone/>
              <a:tabLst>
                <a:tab pos="346472" algn="l"/>
              </a:tabLst>
            </a:pPr>
            <a:r>
              <a:rPr lang="en-US" sz="1800" dirty="0">
                <a:solidFill>
                  <a:srgbClr val="FFFFFF"/>
                </a:solidFill>
              </a:rPr>
              <a:t>-	The name of the parent company and the name/address 	of the registered agent </a:t>
            </a:r>
          </a:p>
          <a:p>
            <a:pPr>
              <a:buFontTx/>
              <a:buChar char="-"/>
              <a:tabLst>
                <a:tab pos="346472" algn="l"/>
              </a:tabLst>
            </a:pPr>
            <a:r>
              <a:rPr lang="en-US" sz="1800" dirty="0">
                <a:solidFill>
                  <a:srgbClr val="FFFFFF"/>
                </a:solidFill>
              </a:rPr>
              <a:t>If not registered with the Secretary’s Office, the agent secures the commercial address of the parent company</a:t>
            </a:r>
          </a:p>
          <a:p>
            <a:pPr marL="0" indent="0">
              <a:buNone/>
              <a:tabLst>
                <a:tab pos="346472" algn="l"/>
              </a:tabLst>
            </a:pPr>
            <a:endParaRPr lang="en-US" sz="1800" dirty="0">
              <a:solidFill>
                <a:srgbClr val="FFFFFF"/>
              </a:solidFill>
            </a:endParaRPr>
          </a:p>
        </p:txBody>
      </p:sp>
      <p:sp>
        <p:nvSpPr>
          <p:cNvPr id="6" name="Title 1"/>
          <p:cNvSpPr txBox="1">
            <a:spLocks/>
          </p:cNvSpPr>
          <p:nvPr/>
        </p:nvSpPr>
        <p:spPr bwMode="auto">
          <a:xfrm>
            <a:off x="1485900" y="914400"/>
            <a:ext cx="5943600" cy="57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346472" algn="l"/>
              </a:tabLst>
            </a:pPr>
            <a:endParaRPr lang="en-US" sz="3000" dirty="0">
              <a:solidFill>
                <a:srgbClr val="FFFFFF"/>
              </a:solidFill>
              <a:latin typeface="Arial"/>
            </a:endParaRPr>
          </a:p>
        </p:txBody>
      </p:sp>
      <p:sp>
        <p:nvSpPr>
          <p:cNvPr id="4" name="TextBox 3"/>
          <p:cNvSpPr txBox="1"/>
          <p:nvPr/>
        </p:nvSpPr>
        <p:spPr>
          <a:xfrm>
            <a:off x="3657600" y="6272368"/>
            <a:ext cx="2114550" cy="300082"/>
          </a:xfrm>
          <a:prstGeom prst="rect">
            <a:avLst/>
          </a:prstGeom>
          <a:noFill/>
        </p:spPr>
        <p:txBody>
          <a:bodyPr wrap="square" rtlCol="0">
            <a:spAutoFit/>
          </a:bodyPr>
          <a:lstStyle/>
          <a:p>
            <a:r>
              <a:rPr lang="en-US" sz="1350" b="1" dirty="0">
                <a:solidFill>
                  <a:srgbClr val="000000"/>
                </a:solidFill>
              </a:rPr>
              <a:t>Titles for Appropriation</a:t>
            </a:r>
          </a:p>
        </p:txBody>
      </p:sp>
    </p:spTree>
    <p:extLst>
      <p:ext uri="{BB962C8B-B14F-4D97-AF65-F5344CB8AC3E}">
        <p14:creationId xmlns:p14="http://schemas.microsoft.com/office/powerpoint/2010/main" val="110513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calcmode="lin" valueType="num">
                                      <p:cBhvr additive="base">
                                        <p:cTn id="12"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 calcmode="lin" valueType="num">
                                      <p:cBhvr additive="base">
                                        <p:cTn id="18"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57300" y="971550"/>
            <a:ext cx="6629400" cy="44577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346472" algn="l"/>
              </a:tabLst>
            </a:pPr>
            <a:r>
              <a:rPr lang="en-US" sz="1800" dirty="0">
                <a:solidFill>
                  <a:srgbClr val="000000"/>
                </a:solidFill>
              </a:rPr>
              <a:t>Verify if mortgage, lien, easement or any other right, title or interest has been released.</a:t>
            </a:r>
          </a:p>
          <a:p>
            <a:pPr marL="0" indent="0">
              <a:buNone/>
              <a:tabLst>
                <a:tab pos="346472" algn="l"/>
              </a:tabLst>
            </a:pPr>
            <a:r>
              <a:rPr lang="en-US" sz="1800" dirty="0">
                <a:solidFill>
                  <a:srgbClr val="FFFFFF"/>
                </a:solidFill>
              </a:rPr>
              <a:t>-	Liens are to be listed a certain way on the report:</a:t>
            </a:r>
          </a:p>
          <a:p>
            <a:pPr marL="0" indent="0">
              <a:buNone/>
              <a:tabLst>
                <a:tab pos="346472" algn="l"/>
              </a:tabLst>
            </a:pPr>
            <a:endParaRPr lang="en-US" sz="1800" dirty="0">
              <a:solidFill>
                <a:srgbClr val="FFFFFF"/>
              </a:solidFill>
            </a:endParaRPr>
          </a:p>
        </p:txBody>
      </p:sp>
      <p:sp>
        <p:nvSpPr>
          <p:cNvPr id="6" name="Title 1"/>
          <p:cNvSpPr txBox="1">
            <a:spLocks/>
          </p:cNvSpPr>
          <p:nvPr/>
        </p:nvSpPr>
        <p:spPr bwMode="auto">
          <a:xfrm>
            <a:off x="1485900" y="914400"/>
            <a:ext cx="5943600" cy="57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346472" algn="l"/>
              </a:tabLst>
            </a:pPr>
            <a:endParaRPr lang="en-US" sz="3000"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2116917" y="2122629"/>
            <a:ext cx="4526280" cy="2883916"/>
          </a:xfrm>
          <a:prstGeom prst="rect">
            <a:avLst/>
          </a:prstGeom>
        </p:spPr>
      </p:pic>
      <p:sp>
        <p:nvSpPr>
          <p:cNvPr id="7" name="TextBox 6"/>
          <p:cNvSpPr txBox="1"/>
          <p:nvPr/>
        </p:nvSpPr>
        <p:spPr>
          <a:xfrm>
            <a:off x="3657600" y="6281993"/>
            <a:ext cx="2114550" cy="300082"/>
          </a:xfrm>
          <a:prstGeom prst="rect">
            <a:avLst/>
          </a:prstGeom>
          <a:noFill/>
        </p:spPr>
        <p:txBody>
          <a:bodyPr wrap="square" rtlCol="0">
            <a:spAutoFit/>
          </a:bodyPr>
          <a:lstStyle/>
          <a:p>
            <a:r>
              <a:rPr lang="en-US" sz="1350" b="1" dirty="0">
                <a:solidFill>
                  <a:srgbClr val="000000"/>
                </a:solidFill>
              </a:rPr>
              <a:t>Titles for Appropriation</a:t>
            </a:r>
          </a:p>
        </p:txBody>
      </p:sp>
    </p:spTree>
    <p:extLst>
      <p:ext uri="{BB962C8B-B14F-4D97-AF65-F5344CB8AC3E}">
        <p14:creationId xmlns:p14="http://schemas.microsoft.com/office/powerpoint/2010/main" val="312078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57300" y="971550"/>
            <a:ext cx="6629400" cy="44577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346472" algn="l"/>
              </a:tabLst>
            </a:pPr>
            <a:endParaRPr lang="en-US" sz="1800" dirty="0">
              <a:solidFill>
                <a:srgbClr val="000000"/>
              </a:solidFill>
            </a:endParaRPr>
          </a:p>
          <a:p>
            <a:pPr marL="0" indent="0">
              <a:buNone/>
              <a:tabLst>
                <a:tab pos="346472" algn="l"/>
              </a:tabLst>
            </a:pPr>
            <a:r>
              <a:rPr lang="en-US" sz="1800" dirty="0">
                <a:solidFill>
                  <a:srgbClr val="000000"/>
                </a:solidFill>
              </a:rPr>
              <a:t>Copies of every mortgage, lease, easement or other instrument creating a right, title or interest in the property are attached to the Title Report</a:t>
            </a:r>
          </a:p>
          <a:p>
            <a:pPr>
              <a:buFontTx/>
              <a:buChar char="-"/>
              <a:tabLst>
                <a:tab pos="346472" algn="l"/>
              </a:tabLst>
            </a:pPr>
            <a:r>
              <a:rPr lang="en-US" sz="1800" dirty="0">
                <a:solidFill>
                  <a:srgbClr val="FFFFFF"/>
                </a:solidFill>
              </a:rPr>
              <a:t>If document is lengthy – attach pertinent parts</a:t>
            </a:r>
          </a:p>
          <a:p>
            <a:pPr>
              <a:buFontTx/>
              <a:buChar char="-"/>
              <a:tabLst>
                <a:tab pos="346472" algn="l"/>
              </a:tabLst>
            </a:pPr>
            <a:r>
              <a:rPr lang="en-US" sz="1800" dirty="0">
                <a:solidFill>
                  <a:srgbClr val="FFFFFF"/>
                </a:solidFill>
              </a:rPr>
              <a:t>Pertinent parts can include</a:t>
            </a:r>
          </a:p>
          <a:p>
            <a:pPr marL="0" indent="0">
              <a:buNone/>
              <a:tabLst>
                <a:tab pos="346472" algn="l"/>
              </a:tabLst>
            </a:pPr>
            <a:r>
              <a:rPr lang="en-US" sz="1800" dirty="0">
                <a:solidFill>
                  <a:srgbClr val="FFFFFF"/>
                </a:solidFill>
              </a:rPr>
              <a:t>		First Page</a:t>
            </a:r>
          </a:p>
          <a:p>
            <a:pPr marL="0" indent="0">
              <a:buNone/>
              <a:tabLst>
                <a:tab pos="346472" algn="l"/>
              </a:tabLst>
            </a:pPr>
            <a:r>
              <a:rPr lang="en-US" sz="1800" dirty="0">
                <a:solidFill>
                  <a:srgbClr val="FFFFFF"/>
                </a:solidFill>
              </a:rPr>
              <a:t>		Legal description page</a:t>
            </a:r>
          </a:p>
          <a:p>
            <a:pPr marL="0" indent="0">
              <a:buNone/>
              <a:tabLst>
                <a:tab pos="346472" algn="l"/>
              </a:tabLst>
            </a:pPr>
            <a:r>
              <a:rPr lang="en-US" sz="1800" dirty="0">
                <a:solidFill>
                  <a:srgbClr val="FFFFFF"/>
                </a:solidFill>
              </a:rPr>
              <a:t>		Condemnation/eminent domain clause</a:t>
            </a:r>
          </a:p>
          <a:p>
            <a:pPr marL="0" indent="0">
              <a:buNone/>
              <a:tabLst>
                <a:tab pos="346472" algn="l"/>
              </a:tabLst>
            </a:pPr>
            <a:r>
              <a:rPr lang="en-US" sz="1800" dirty="0">
                <a:solidFill>
                  <a:srgbClr val="FFFFFF"/>
                </a:solidFill>
              </a:rPr>
              <a:t>		Signature page</a:t>
            </a:r>
          </a:p>
        </p:txBody>
      </p:sp>
      <p:sp>
        <p:nvSpPr>
          <p:cNvPr id="6" name="Title 1"/>
          <p:cNvSpPr txBox="1">
            <a:spLocks/>
          </p:cNvSpPr>
          <p:nvPr/>
        </p:nvSpPr>
        <p:spPr bwMode="auto">
          <a:xfrm>
            <a:off x="1485900" y="914400"/>
            <a:ext cx="5943600" cy="57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346472" algn="l"/>
              </a:tabLst>
            </a:pPr>
            <a:endParaRPr lang="en-US" sz="3000" dirty="0">
              <a:solidFill>
                <a:srgbClr val="FFFFFF"/>
              </a:solidFill>
              <a:latin typeface="Arial"/>
            </a:endParaRPr>
          </a:p>
        </p:txBody>
      </p:sp>
      <p:sp>
        <p:nvSpPr>
          <p:cNvPr id="4" name="TextBox 3"/>
          <p:cNvSpPr txBox="1"/>
          <p:nvPr/>
        </p:nvSpPr>
        <p:spPr>
          <a:xfrm>
            <a:off x="3657600" y="6273168"/>
            <a:ext cx="2114550" cy="300082"/>
          </a:xfrm>
          <a:prstGeom prst="rect">
            <a:avLst/>
          </a:prstGeom>
          <a:noFill/>
        </p:spPr>
        <p:txBody>
          <a:bodyPr wrap="square" rtlCol="0">
            <a:spAutoFit/>
          </a:bodyPr>
          <a:lstStyle/>
          <a:p>
            <a:r>
              <a:rPr lang="en-US" sz="1350" b="1" dirty="0">
                <a:solidFill>
                  <a:srgbClr val="000000"/>
                </a:solidFill>
              </a:rPr>
              <a:t>Titles for Appropriation</a:t>
            </a:r>
          </a:p>
        </p:txBody>
      </p:sp>
    </p:spTree>
    <p:extLst>
      <p:ext uri="{BB962C8B-B14F-4D97-AF65-F5344CB8AC3E}">
        <p14:creationId xmlns:p14="http://schemas.microsoft.com/office/powerpoint/2010/main" val="77860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 calcmode="lin" valueType="num">
                                      <p:cBhvr additive="base">
                                        <p:cTn id="18"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 calcmode="lin" valueType="num">
                                      <p:cBhvr additive="base">
                                        <p:cTn id="2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 calcmode="lin" valueType="num">
                                      <p:cBhvr additive="base">
                                        <p:cTn id="3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 calcmode="lin" valueType="num">
                                      <p:cBhvr additive="base">
                                        <p:cTn id="36"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 calcmode="lin" valueType="num">
                                      <p:cBhvr additive="base">
                                        <p:cTn id="42"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57300" y="971550"/>
            <a:ext cx="6629400" cy="44577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346472" algn="l"/>
              </a:tabLst>
            </a:pPr>
            <a:r>
              <a:rPr lang="en-US" sz="1800" dirty="0">
                <a:solidFill>
                  <a:srgbClr val="000000"/>
                </a:solidFill>
              </a:rPr>
              <a:t>If a mortgage is to an individual(s) – verify the name/address of each mortgagee</a:t>
            </a:r>
          </a:p>
          <a:p>
            <a:pPr marL="0" indent="0">
              <a:buNone/>
              <a:tabLst>
                <a:tab pos="346472" algn="l"/>
              </a:tabLst>
            </a:pPr>
            <a:r>
              <a:rPr lang="en-US" sz="1800" dirty="0">
                <a:solidFill>
                  <a:srgbClr val="FFFFFF"/>
                </a:solidFill>
              </a:rPr>
              <a:t>-	Cancelled mortgages, expired leases or other interests 	that are no longer valid need not be attached</a:t>
            </a:r>
          </a:p>
          <a:p>
            <a:pPr>
              <a:buFontTx/>
              <a:buChar char="-"/>
              <a:tabLst>
                <a:tab pos="346472" algn="l"/>
              </a:tabLst>
            </a:pPr>
            <a:r>
              <a:rPr lang="en-US" sz="1800" dirty="0">
                <a:solidFill>
                  <a:srgbClr val="FFFFFF"/>
                </a:solidFill>
              </a:rPr>
              <a:t>If in doubt – include copies</a:t>
            </a:r>
          </a:p>
          <a:p>
            <a:pPr marL="0" indent="0">
              <a:buNone/>
              <a:tabLst>
                <a:tab pos="346472" algn="l"/>
              </a:tabLst>
            </a:pPr>
            <a:endParaRPr lang="en-US" sz="1800" dirty="0">
              <a:solidFill>
                <a:srgbClr val="FFFFFF"/>
              </a:solidFill>
            </a:endParaRPr>
          </a:p>
          <a:p>
            <a:pPr marL="0" indent="0">
              <a:buNone/>
              <a:tabLst>
                <a:tab pos="346472" algn="l"/>
              </a:tabLst>
            </a:pPr>
            <a:r>
              <a:rPr lang="en-US" sz="1800" dirty="0">
                <a:solidFill>
                  <a:srgbClr val="000000"/>
                </a:solidFill>
              </a:rPr>
              <a:t>Verify if there are any active mineral rights on the property and their proximity to the take</a:t>
            </a:r>
          </a:p>
          <a:p>
            <a:pPr marL="0" indent="0">
              <a:buNone/>
              <a:tabLst>
                <a:tab pos="346472" algn="l"/>
              </a:tabLst>
            </a:pPr>
            <a:r>
              <a:rPr lang="en-US" sz="1800" dirty="0">
                <a:solidFill>
                  <a:srgbClr val="FFFFFF"/>
                </a:solidFill>
              </a:rPr>
              <a:t>-	AGO needs this information when deciding if an oil/gas 	tenant is included in the appropriation case</a:t>
            </a:r>
          </a:p>
        </p:txBody>
      </p:sp>
      <p:sp>
        <p:nvSpPr>
          <p:cNvPr id="6" name="Title 1"/>
          <p:cNvSpPr txBox="1">
            <a:spLocks/>
          </p:cNvSpPr>
          <p:nvPr/>
        </p:nvSpPr>
        <p:spPr bwMode="auto">
          <a:xfrm>
            <a:off x="1485900" y="914400"/>
            <a:ext cx="5943600" cy="57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346472" algn="l"/>
              </a:tabLst>
            </a:pPr>
            <a:endParaRPr lang="en-US" sz="3000" dirty="0">
              <a:solidFill>
                <a:srgbClr val="FFFFFF"/>
              </a:solidFill>
              <a:latin typeface="Arial"/>
            </a:endParaRPr>
          </a:p>
        </p:txBody>
      </p:sp>
      <p:sp>
        <p:nvSpPr>
          <p:cNvPr id="4" name="TextBox 3"/>
          <p:cNvSpPr txBox="1"/>
          <p:nvPr/>
        </p:nvSpPr>
        <p:spPr>
          <a:xfrm>
            <a:off x="3657600" y="6281993"/>
            <a:ext cx="2114550" cy="300082"/>
          </a:xfrm>
          <a:prstGeom prst="rect">
            <a:avLst/>
          </a:prstGeom>
          <a:noFill/>
        </p:spPr>
        <p:txBody>
          <a:bodyPr wrap="square" rtlCol="0">
            <a:spAutoFit/>
          </a:bodyPr>
          <a:lstStyle/>
          <a:p>
            <a:r>
              <a:rPr lang="en-US" sz="1350" b="1" dirty="0">
                <a:solidFill>
                  <a:srgbClr val="000000"/>
                </a:solidFill>
              </a:rPr>
              <a:t>Titles for Appropriation</a:t>
            </a:r>
          </a:p>
        </p:txBody>
      </p:sp>
    </p:spTree>
    <p:extLst>
      <p:ext uri="{BB962C8B-B14F-4D97-AF65-F5344CB8AC3E}">
        <p14:creationId xmlns:p14="http://schemas.microsoft.com/office/powerpoint/2010/main" val="264627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additive="base">
                                        <p:cTn id="18"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barn(inVertical)">
                                      <p:cBhvr>
                                        <p:cTn id="24" dur="500"/>
                                        <p:tgtEl>
                                          <p:spTgt spid="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57300" y="971550"/>
            <a:ext cx="6629400" cy="44577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346472" algn="l"/>
              </a:tabLst>
            </a:pPr>
            <a:endParaRPr lang="en-US" sz="1800" dirty="0">
              <a:solidFill>
                <a:srgbClr val="000000"/>
              </a:solidFill>
            </a:endParaRPr>
          </a:p>
          <a:p>
            <a:pPr marL="0" indent="0">
              <a:buNone/>
              <a:tabLst>
                <a:tab pos="346472" algn="l"/>
              </a:tabLst>
            </a:pPr>
            <a:r>
              <a:rPr lang="en-US" sz="1800" dirty="0">
                <a:solidFill>
                  <a:srgbClr val="000000"/>
                </a:solidFill>
              </a:rPr>
              <a:t>Determine if any non-highway or non-utility easement is within the take area, or, is affected by the taking</a:t>
            </a:r>
          </a:p>
          <a:p>
            <a:pPr>
              <a:buFontTx/>
              <a:buChar char="-"/>
              <a:tabLst>
                <a:tab pos="346472" algn="l"/>
              </a:tabLst>
            </a:pPr>
            <a:r>
              <a:rPr lang="en-US" sz="1800" dirty="0">
                <a:solidFill>
                  <a:srgbClr val="FFFFFF"/>
                </a:solidFill>
              </a:rPr>
              <a:t>If not in take or affected by take – note that the </a:t>
            </a:r>
            <a:r>
              <a:rPr lang="en-US" sz="1800" dirty="0" smtClean="0">
                <a:solidFill>
                  <a:srgbClr val="FFFFFF"/>
                </a:solidFill>
              </a:rPr>
              <a:t>easement </a:t>
            </a:r>
            <a:r>
              <a:rPr lang="en-US" sz="1800" dirty="0">
                <a:solidFill>
                  <a:srgbClr val="FFFFFF"/>
                </a:solidFill>
              </a:rPr>
              <a:t>is not affected</a:t>
            </a:r>
          </a:p>
          <a:p>
            <a:pPr>
              <a:buFontTx/>
              <a:buChar char="-"/>
              <a:tabLst>
                <a:tab pos="346472" algn="l"/>
              </a:tabLst>
            </a:pPr>
            <a:r>
              <a:rPr lang="en-US" sz="1800" dirty="0">
                <a:solidFill>
                  <a:srgbClr val="FFFFFF"/>
                </a:solidFill>
              </a:rPr>
              <a:t>If the easement is affected – then it must be described</a:t>
            </a:r>
          </a:p>
          <a:p>
            <a:pPr marL="0" indent="0" defTabSz="461963">
              <a:buNone/>
              <a:tabLst>
                <a:tab pos="346472" algn="l"/>
              </a:tabLst>
            </a:pPr>
            <a:r>
              <a:rPr lang="en-US" sz="1800" dirty="0">
                <a:solidFill>
                  <a:srgbClr val="FFFFFF"/>
                </a:solidFill>
              </a:rPr>
              <a:t>-	</a:t>
            </a:r>
            <a:r>
              <a:rPr lang="en-US" sz="1800" dirty="0" smtClean="0">
                <a:solidFill>
                  <a:srgbClr val="FFFFFF"/>
                </a:solidFill>
              </a:rPr>
              <a:t>	Easements </a:t>
            </a:r>
            <a:r>
              <a:rPr lang="en-US" sz="1800" dirty="0">
                <a:solidFill>
                  <a:srgbClr val="FFFFFF"/>
                </a:solidFill>
              </a:rPr>
              <a:t>can include ingress/egress; access; and 	</a:t>
            </a:r>
            <a:r>
              <a:rPr lang="en-US" sz="1800" dirty="0" smtClean="0">
                <a:solidFill>
                  <a:srgbClr val="FFFFFF"/>
                </a:solidFill>
              </a:rPr>
              <a:t>	drainage </a:t>
            </a:r>
            <a:r>
              <a:rPr lang="en-US" sz="1800" dirty="0">
                <a:solidFill>
                  <a:srgbClr val="FFFFFF"/>
                </a:solidFill>
              </a:rPr>
              <a:t>easements</a:t>
            </a:r>
          </a:p>
          <a:p>
            <a:pPr marL="0" indent="0">
              <a:buNone/>
              <a:tabLst>
                <a:tab pos="346472" algn="l"/>
              </a:tabLst>
            </a:pPr>
            <a:endParaRPr lang="en-US" sz="1800" dirty="0">
              <a:solidFill>
                <a:srgbClr val="FFFFFF"/>
              </a:solidFill>
            </a:endParaRPr>
          </a:p>
          <a:p>
            <a:pPr marL="0" indent="0">
              <a:buNone/>
              <a:tabLst>
                <a:tab pos="346472" algn="l"/>
              </a:tabLst>
            </a:pPr>
            <a:endParaRPr lang="en-US" sz="1800" dirty="0">
              <a:solidFill>
                <a:srgbClr val="FFFFFF"/>
              </a:solidFill>
            </a:endParaRPr>
          </a:p>
        </p:txBody>
      </p:sp>
      <p:sp>
        <p:nvSpPr>
          <p:cNvPr id="6" name="Title 1"/>
          <p:cNvSpPr txBox="1">
            <a:spLocks/>
          </p:cNvSpPr>
          <p:nvPr/>
        </p:nvSpPr>
        <p:spPr bwMode="auto">
          <a:xfrm>
            <a:off x="1485900" y="914400"/>
            <a:ext cx="5943600" cy="57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346472" algn="l"/>
              </a:tabLst>
            </a:pPr>
            <a:endParaRPr lang="en-US" sz="3000" dirty="0">
              <a:solidFill>
                <a:srgbClr val="FFFFFF"/>
              </a:solidFill>
              <a:latin typeface="Arial"/>
            </a:endParaRPr>
          </a:p>
        </p:txBody>
      </p:sp>
      <p:sp>
        <p:nvSpPr>
          <p:cNvPr id="4" name="TextBox 3"/>
          <p:cNvSpPr txBox="1"/>
          <p:nvPr/>
        </p:nvSpPr>
        <p:spPr>
          <a:xfrm>
            <a:off x="3657600" y="6273168"/>
            <a:ext cx="2114550" cy="300082"/>
          </a:xfrm>
          <a:prstGeom prst="rect">
            <a:avLst/>
          </a:prstGeom>
          <a:noFill/>
        </p:spPr>
        <p:txBody>
          <a:bodyPr wrap="square" rtlCol="0">
            <a:spAutoFit/>
          </a:bodyPr>
          <a:lstStyle/>
          <a:p>
            <a:r>
              <a:rPr lang="en-US" sz="1350" b="1" dirty="0">
                <a:solidFill>
                  <a:srgbClr val="000000"/>
                </a:solidFill>
              </a:rPr>
              <a:t>Titles for Appropriation</a:t>
            </a:r>
          </a:p>
        </p:txBody>
      </p:sp>
    </p:spTree>
    <p:extLst>
      <p:ext uri="{BB962C8B-B14F-4D97-AF65-F5344CB8AC3E}">
        <p14:creationId xmlns:p14="http://schemas.microsoft.com/office/powerpoint/2010/main" val="42041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57300" y="971550"/>
            <a:ext cx="6629400" cy="44577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346472" algn="l"/>
              </a:tabLst>
            </a:pPr>
            <a:endParaRPr lang="en-US" sz="1800" dirty="0">
              <a:solidFill>
                <a:srgbClr val="000000"/>
              </a:solidFill>
            </a:endParaRPr>
          </a:p>
          <a:p>
            <a:pPr marL="0" indent="0">
              <a:buNone/>
              <a:tabLst>
                <a:tab pos="346472" algn="l"/>
              </a:tabLst>
            </a:pPr>
            <a:r>
              <a:rPr lang="en-US" sz="1800" dirty="0">
                <a:solidFill>
                  <a:srgbClr val="000000"/>
                </a:solidFill>
              </a:rPr>
              <a:t>When dealing with unrecorded leases…</a:t>
            </a:r>
          </a:p>
          <a:p>
            <a:pPr marL="0" indent="0">
              <a:buNone/>
              <a:tabLst>
                <a:tab pos="346472" algn="l"/>
              </a:tabLst>
            </a:pPr>
            <a:r>
              <a:rPr lang="en-US" sz="1800" dirty="0">
                <a:solidFill>
                  <a:srgbClr val="FFFFFF"/>
                </a:solidFill>
              </a:rPr>
              <a:t>-	Diligent efforts must be made to obtain copies of the 	leases before sending the parcel file to the AGO</a:t>
            </a:r>
          </a:p>
          <a:p>
            <a:pPr marL="0" indent="0">
              <a:buNone/>
              <a:tabLst>
                <a:tab pos="346472" algn="l"/>
              </a:tabLst>
            </a:pPr>
            <a:r>
              <a:rPr lang="en-US" sz="1800" dirty="0">
                <a:solidFill>
                  <a:srgbClr val="FFFFFF"/>
                </a:solidFill>
              </a:rPr>
              <a:t>-	If a copy cannot be obtained, the Negotiator’s Notes 	must mention the facts relevant to the lease</a:t>
            </a:r>
          </a:p>
        </p:txBody>
      </p:sp>
      <p:sp>
        <p:nvSpPr>
          <p:cNvPr id="6" name="Title 1"/>
          <p:cNvSpPr txBox="1">
            <a:spLocks/>
          </p:cNvSpPr>
          <p:nvPr/>
        </p:nvSpPr>
        <p:spPr bwMode="auto">
          <a:xfrm>
            <a:off x="1485900" y="914400"/>
            <a:ext cx="5943600" cy="57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346472" algn="l"/>
              </a:tabLst>
            </a:pPr>
            <a:endParaRPr lang="en-US" sz="3000" dirty="0">
              <a:solidFill>
                <a:srgbClr val="FFFFFF"/>
              </a:solidFill>
              <a:latin typeface="Arial"/>
            </a:endParaRPr>
          </a:p>
        </p:txBody>
      </p:sp>
      <p:sp>
        <p:nvSpPr>
          <p:cNvPr id="4" name="TextBox 3"/>
          <p:cNvSpPr txBox="1"/>
          <p:nvPr/>
        </p:nvSpPr>
        <p:spPr>
          <a:xfrm>
            <a:off x="3657600" y="6273168"/>
            <a:ext cx="2114550" cy="300082"/>
          </a:xfrm>
          <a:prstGeom prst="rect">
            <a:avLst/>
          </a:prstGeom>
          <a:noFill/>
        </p:spPr>
        <p:txBody>
          <a:bodyPr wrap="square" rtlCol="0">
            <a:spAutoFit/>
          </a:bodyPr>
          <a:lstStyle/>
          <a:p>
            <a:r>
              <a:rPr lang="en-US" sz="1350" b="1" dirty="0">
                <a:solidFill>
                  <a:srgbClr val="000000"/>
                </a:solidFill>
              </a:rPr>
              <a:t>Titles for Appropriation</a:t>
            </a:r>
          </a:p>
        </p:txBody>
      </p:sp>
    </p:spTree>
    <p:extLst>
      <p:ext uri="{BB962C8B-B14F-4D97-AF65-F5344CB8AC3E}">
        <p14:creationId xmlns:p14="http://schemas.microsoft.com/office/powerpoint/2010/main" val="381920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 calcmode="lin" valueType="num">
                                      <p:cBhvr additive="base">
                                        <p:cTn id="18"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57300" y="971550"/>
            <a:ext cx="6629400" cy="44577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346472" algn="l"/>
              </a:tabLst>
            </a:pPr>
            <a:endParaRPr lang="en-US" sz="1800" dirty="0">
              <a:solidFill>
                <a:srgbClr val="000000"/>
              </a:solidFill>
            </a:endParaRPr>
          </a:p>
          <a:p>
            <a:pPr marL="0" indent="0">
              <a:buNone/>
              <a:tabLst>
                <a:tab pos="346472" algn="l"/>
              </a:tabLst>
            </a:pPr>
            <a:r>
              <a:rPr lang="en-US" sz="1800" dirty="0">
                <a:solidFill>
                  <a:srgbClr val="000000"/>
                </a:solidFill>
              </a:rPr>
              <a:t>Some things to watch out for:</a:t>
            </a:r>
          </a:p>
          <a:p>
            <a:pPr>
              <a:buFontTx/>
              <a:buChar char="-"/>
              <a:tabLst>
                <a:tab pos="346472" algn="l"/>
              </a:tabLst>
            </a:pPr>
            <a:r>
              <a:rPr lang="en-US" sz="1800" dirty="0">
                <a:solidFill>
                  <a:srgbClr val="FFFFFF"/>
                </a:solidFill>
              </a:rPr>
              <a:t>Be sure to search for spelled out names of companies 	with numbers in their name</a:t>
            </a:r>
          </a:p>
          <a:p>
            <a:pPr lvl="1">
              <a:buFontTx/>
              <a:buChar char="-"/>
              <a:tabLst>
                <a:tab pos="346472" algn="l"/>
              </a:tabLst>
            </a:pPr>
            <a:r>
              <a:rPr lang="en-US" sz="1500" dirty="0">
                <a:solidFill>
                  <a:srgbClr val="FFFFFF"/>
                </a:solidFill>
              </a:rPr>
              <a:t>A release of mortgage was missed where the mortgagor was “W103 LLC” because it was recorded as “W One Zero Three LLC”</a:t>
            </a:r>
          </a:p>
          <a:p>
            <a:pPr lvl="1">
              <a:buFontTx/>
              <a:buChar char="-"/>
              <a:tabLst>
                <a:tab pos="346472" algn="l"/>
              </a:tabLst>
            </a:pPr>
            <a:r>
              <a:rPr lang="en-US" sz="1500" dirty="0">
                <a:solidFill>
                  <a:srgbClr val="FFFFFF"/>
                </a:solidFill>
              </a:rPr>
              <a:t>Because this was missed, the bank was mistakenly named in the case as it appeared they still held a mortgage interest in the property</a:t>
            </a:r>
          </a:p>
          <a:p>
            <a:pPr>
              <a:buFontTx/>
              <a:buChar char="-"/>
              <a:tabLst>
                <a:tab pos="346472" algn="l"/>
              </a:tabLst>
            </a:pPr>
            <a:r>
              <a:rPr lang="en-US" sz="1800" dirty="0">
                <a:solidFill>
                  <a:srgbClr val="FFFFFF"/>
                </a:solidFill>
              </a:rPr>
              <a:t>Make sure any existing liens are recorded in section 3-A </a:t>
            </a:r>
            <a:r>
              <a:rPr lang="en-US" sz="1800" dirty="0" smtClean="0">
                <a:solidFill>
                  <a:srgbClr val="FFFFFF"/>
                </a:solidFill>
              </a:rPr>
              <a:t>of </a:t>
            </a:r>
            <a:r>
              <a:rPr lang="en-US" sz="1800" dirty="0">
                <a:solidFill>
                  <a:srgbClr val="FFFFFF"/>
                </a:solidFill>
              </a:rPr>
              <a:t>the Title Report, “Mortgages, Liens And </a:t>
            </a:r>
            <a:r>
              <a:rPr lang="en-US" sz="1800" dirty="0" smtClean="0">
                <a:solidFill>
                  <a:srgbClr val="FFFFFF"/>
                </a:solidFill>
              </a:rPr>
              <a:t>Encumbrances</a:t>
            </a:r>
            <a:r>
              <a:rPr lang="en-US" sz="1800" dirty="0">
                <a:solidFill>
                  <a:srgbClr val="FFFFFF"/>
                </a:solidFill>
              </a:rPr>
              <a:t>”</a:t>
            </a:r>
          </a:p>
          <a:p>
            <a:pPr lvl="1">
              <a:buFontTx/>
              <a:buChar char="-"/>
              <a:tabLst>
                <a:tab pos="346472" algn="l"/>
              </a:tabLst>
            </a:pPr>
            <a:r>
              <a:rPr lang="en-US" sz="1500" dirty="0">
                <a:solidFill>
                  <a:srgbClr val="FFFFFF"/>
                </a:solidFill>
              </a:rPr>
              <a:t>A lien was missed where an Affidavit related to the lien was listed properly in Section 4, but the Lien itself was not listed in Section 3-A </a:t>
            </a:r>
          </a:p>
        </p:txBody>
      </p:sp>
      <p:sp>
        <p:nvSpPr>
          <p:cNvPr id="6" name="Title 1"/>
          <p:cNvSpPr txBox="1">
            <a:spLocks/>
          </p:cNvSpPr>
          <p:nvPr/>
        </p:nvSpPr>
        <p:spPr bwMode="auto">
          <a:xfrm>
            <a:off x="1485900" y="914400"/>
            <a:ext cx="5943600" cy="57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346472" algn="l"/>
              </a:tabLst>
            </a:pPr>
            <a:endParaRPr lang="en-US" sz="3000" dirty="0">
              <a:solidFill>
                <a:srgbClr val="FFFFFF"/>
              </a:solidFill>
              <a:latin typeface="Arial"/>
            </a:endParaRPr>
          </a:p>
        </p:txBody>
      </p:sp>
      <p:sp>
        <p:nvSpPr>
          <p:cNvPr id="4" name="TextBox 3"/>
          <p:cNvSpPr txBox="1"/>
          <p:nvPr/>
        </p:nvSpPr>
        <p:spPr>
          <a:xfrm>
            <a:off x="3657600" y="6283593"/>
            <a:ext cx="2114550" cy="300082"/>
          </a:xfrm>
          <a:prstGeom prst="rect">
            <a:avLst/>
          </a:prstGeom>
          <a:noFill/>
        </p:spPr>
        <p:txBody>
          <a:bodyPr wrap="square" rtlCol="0">
            <a:spAutoFit/>
          </a:bodyPr>
          <a:lstStyle/>
          <a:p>
            <a:r>
              <a:rPr lang="en-US" sz="1350" b="1" dirty="0">
                <a:solidFill>
                  <a:srgbClr val="000000"/>
                </a:solidFill>
              </a:rPr>
              <a:t>Titles for Appropriation</a:t>
            </a:r>
          </a:p>
        </p:txBody>
      </p:sp>
    </p:spTree>
    <p:extLst>
      <p:ext uri="{BB962C8B-B14F-4D97-AF65-F5344CB8AC3E}">
        <p14:creationId xmlns:p14="http://schemas.microsoft.com/office/powerpoint/2010/main" val="313364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 calcmode="lin" valueType="num">
                                      <p:cBhvr additive="base">
                                        <p:cTn id="18"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 calcmode="lin" valueType="num">
                                      <p:cBhvr additive="base">
                                        <p:cTn id="24"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 calcmode="lin" valueType="num">
                                      <p:cBhvr additive="base">
                                        <p:cTn id="30"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 calcmode="lin" valueType="num">
                                      <p:cBhvr additive="base">
                                        <p:cTn id="36"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57300" y="971550"/>
            <a:ext cx="6629400" cy="44577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346472" algn="l"/>
              </a:tabLst>
            </a:pPr>
            <a:endParaRPr lang="en-US" sz="1800" dirty="0">
              <a:solidFill>
                <a:srgbClr val="000000"/>
              </a:solidFill>
            </a:endParaRPr>
          </a:p>
          <a:p>
            <a:pPr marL="0" indent="0">
              <a:buNone/>
              <a:tabLst>
                <a:tab pos="346472" algn="l"/>
              </a:tabLst>
            </a:pPr>
            <a:r>
              <a:rPr lang="en-US" sz="1800" dirty="0">
                <a:solidFill>
                  <a:srgbClr val="000000"/>
                </a:solidFill>
              </a:rPr>
              <a:t>Some things to watch out for:</a:t>
            </a:r>
          </a:p>
          <a:p>
            <a:pPr>
              <a:buFontTx/>
              <a:buChar char="-"/>
              <a:tabLst>
                <a:tab pos="346472" algn="l"/>
              </a:tabLst>
            </a:pPr>
            <a:r>
              <a:rPr lang="en-US" sz="1800" dirty="0">
                <a:solidFill>
                  <a:srgbClr val="FFFFFF"/>
                </a:solidFill>
              </a:rPr>
              <a:t>Watch out for all possible Assignment of Mortgage documents; the titles can be confusing</a:t>
            </a:r>
          </a:p>
          <a:p>
            <a:pPr lvl="1">
              <a:buFontTx/>
              <a:buChar char="-"/>
              <a:tabLst>
                <a:tab pos="346472" algn="l"/>
              </a:tabLst>
            </a:pPr>
            <a:r>
              <a:rPr lang="en-US" sz="1500" dirty="0">
                <a:solidFill>
                  <a:srgbClr val="FFFFFF"/>
                </a:solidFill>
              </a:rPr>
              <a:t>An Assignment of Mortgage was missed because the title searcher saw “Assignment of Rents” in the document title and did not list it as an Assignment of Mortgage:</a:t>
            </a:r>
          </a:p>
          <a:p>
            <a:pPr marL="342900" lvl="1" indent="0">
              <a:buNone/>
              <a:tabLst>
                <a:tab pos="346472" algn="l"/>
              </a:tabLst>
            </a:pPr>
            <a:endParaRPr lang="en-US" sz="1500" dirty="0">
              <a:solidFill>
                <a:srgbClr val="FFFFFF"/>
              </a:solidFill>
            </a:endParaRPr>
          </a:p>
          <a:p>
            <a:pPr lvl="1">
              <a:buFontTx/>
              <a:buChar char="-"/>
              <a:tabLst>
                <a:tab pos="346472" algn="l"/>
              </a:tabLst>
            </a:pPr>
            <a:endParaRPr lang="en-US" sz="1500" dirty="0">
              <a:solidFill>
                <a:srgbClr val="FFFFFF"/>
              </a:solidFill>
            </a:endParaRPr>
          </a:p>
          <a:p>
            <a:pPr lvl="1">
              <a:buFontTx/>
              <a:buChar char="-"/>
              <a:tabLst>
                <a:tab pos="346472" algn="l"/>
              </a:tabLst>
            </a:pPr>
            <a:endParaRPr lang="en-US" sz="1500" dirty="0">
              <a:solidFill>
                <a:srgbClr val="FFFFFF"/>
              </a:solidFill>
            </a:endParaRPr>
          </a:p>
          <a:p>
            <a:pPr lvl="1">
              <a:buFontTx/>
              <a:buChar char="-"/>
              <a:tabLst>
                <a:tab pos="346472" algn="l"/>
              </a:tabLst>
            </a:pPr>
            <a:endParaRPr lang="en-US" sz="1500" dirty="0">
              <a:solidFill>
                <a:srgbClr val="FFFFFF"/>
              </a:solidFill>
            </a:endParaRPr>
          </a:p>
          <a:p>
            <a:pPr lvl="1">
              <a:buFontTx/>
              <a:buChar char="-"/>
              <a:tabLst>
                <a:tab pos="346472" algn="l"/>
              </a:tabLst>
            </a:pPr>
            <a:endParaRPr lang="en-US" sz="1500" dirty="0">
              <a:solidFill>
                <a:srgbClr val="FFFFFF"/>
              </a:solidFill>
            </a:endParaRPr>
          </a:p>
          <a:p>
            <a:pPr lvl="1">
              <a:buFontTx/>
              <a:buChar char="-"/>
              <a:tabLst>
                <a:tab pos="346472" algn="l"/>
              </a:tabLst>
            </a:pPr>
            <a:r>
              <a:rPr lang="en-US" sz="1500" dirty="0">
                <a:solidFill>
                  <a:srgbClr val="FFFFFF"/>
                </a:solidFill>
              </a:rPr>
              <a:t>Because this was missed, the Assignment of Mortgage was left out of Section 3-A of the Title Report, and the correct current Mortgagee was not named in the petition</a:t>
            </a:r>
          </a:p>
        </p:txBody>
      </p:sp>
      <p:sp>
        <p:nvSpPr>
          <p:cNvPr id="6" name="Title 1"/>
          <p:cNvSpPr txBox="1">
            <a:spLocks/>
          </p:cNvSpPr>
          <p:nvPr/>
        </p:nvSpPr>
        <p:spPr bwMode="auto">
          <a:xfrm>
            <a:off x="1485900" y="914400"/>
            <a:ext cx="5943600" cy="57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346472" algn="l"/>
              </a:tabLst>
            </a:pPr>
            <a:endParaRPr lang="en-US" sz="3000" dirty="0">
              <a:solidFill>
                <a:srgbClr val="FFFFFF"/>
              </a:solidFill>
              <a:latin typeface="Arial"/>
            </a:endParaRPr>
          </a:p>
        </p:txBody>
      </p:sp>
      <p:sp>
        <p:nvSpPr>
          <p:cNvPr id="4" name="TextBox 3"/>
          <p:cNvSpPr txBox="1"/>
          <p:nvPr/>
        </p:nvSpPr>
        <p:spPr>
          <a:xfrm>
            <a:off x="3657600" y="6281193"/>
            <a:ext cx="2114550" cy="300082"/>
          </a:xfrm>
          <a:prstGeom prst="rect">
            <a:avLst/>
          </a:prstGeom>
          <a:noFill/>
        </p:spPr>
        <p:txBody>
          <a:bodyPr wrap="square" rtlCol="0">
            <a:spAutoFit/>
          </a:bodyPr>
          <a:lstStyle/>
          <a:p>
            <a:r>
              <a:rPr lang="en-US" sz="1350" b="1" dirty="0">
                <a:solidFill>
                  <a:srgbClr val="000000"/>
                </a:solidFill>
              </a:rPr>
              <a:t>Titles for Appropriation</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0737" y="3030737"/>
            <a:ext cx="4078061" cy="1237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34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 calcmode="lin" valueType="num">
                                      <p:cBhvr additive="base">
                                        <p:cTn id="18"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5">
                                            <p:txEl>
                                              <p:pRg st="9" end="9"/>
                                            </p:txEl>
                                          </p:spTgt>
                                        </p:tgtEl>
                                        <p:attrNameLst>
                                          <p:attrName>style.visibility</p:attrName>
                                        </p:attrNameLst>
                                      </p:cBhvr>
                                      <p:to>
                                        <p:strVal val="visible"/>
                                      </p:to>
                                    </p:set>
                                    <p:anim calcmode="lin" valueType="num">
                                      <p:cBhvr additive="base">
                                        <p:cTn id="24" dur="500" fill="hold"/>
                                        <p:tgtEl>
                                          <p:spTgt spid="5">
                                            <p:txEl>
                                              <p:pRg st="9" end="9"/>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5400" dirty="0" smtClean="0">
              <a:solidFill>
                <a:srgbClr val="FFFFFF"/>
              </a:solidFill>
            </a:endParaRPr>
          </a:p>
          <a:p>
            <a:pPr marL="0" indent="0">
              <a:buNone/>
              <a:tabLst>
                <a:tab pos="461963" algn="l"/>
              </a:tabLst>
            </a:pPr>
            <a:endParaRPr lang="en-US" sz="5400" dirty="0">
              <a:solidFill>
                <a:srgbClr val="FFFFFF"/>
              </a:solidFill>
            </a:endParaRPr>
          </a:p>
          <a:p>
            <a:pPr marL="0" indent="0" algn="ctr">
              <a:buNone/>
              <a:tabLst>
                <a:tab pos="461963" algn="l"/>
              </a:tabLst>
            </a:pPr>
            <a:r>
              <a:rPr lang="en-US" sz="7200" smtClean="0">
                <a:solidFill>
                  <a:srgbClr val="FFFFFF"/>
                </a:solidFill>
              </a:rPr>
              <a:t>HIGHWAY PLANS</a:t>
            </a:r>
            <a:endParaRPr lang="en-US" sz="72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Tree>
    <p:extLst>
      <p:ext uri="{BB962C8B-B14F-4D97-AF65-F5344CB8AC3E}">
        <p14:creationId xmlns:p14="http://schemas.microsoft.com/office/powerpoint/2010/main" val="173931917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noAutofit/>
          </a:bodyPr>
          <a:lstStyle/>
          <a:p>
            <a:pPr>
              <a:defRPr/>
            </a:pPr>
            <a:r>
              <a:rPr lang="en-US" sz="2800" dirty="0" smtClean="0">
                <a:solidFill>
                  <a:srgbClr val="000000"/>
                </a:solidFill>
              </a:rPr>
              <a:t>SUMMARY OF ADDITIONAL R/W</a:t>
            </a:r>
            <a:endParaRPr lang="en-US" sz="2800" dirty="0">
              <a:solidFill>
                <a:srgbClr val="000000"/>
              </a:solidFill>
            </a:endParaRPr>
          </a:p>
        </p:txBody>
      </p:sp>
      <p:pic>
        <p:nvPicPr>
          <p:cNvPr id="5" name="Picture 3" descr="SumAddRWSht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304800"/>
            <a:ext cx="8610600" cy="5775325"/>
          </a:xfr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304800" y="2362200"/>
            <a:ext cx="1981200" cy="228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lnSpc>
                <a:spcPct val="80000"/>
              </a:lnSpc>
              <a:buFont typeface="Wingdings" panose="05000000000000000000" pitchFamily="2" charset="2"/>
              <a:buChar char="l"/>
            </a:pPr>
            <a:endParaRPr lang="en-US" altLang="en-US" sz="800"/>
          </a:p>
        </p:txBody>
      </p:sp>
      <p:pic>
        <p:nvPicPr>
          <p:cNvPr id="7" name="Picture 5" descr="OwnNam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493963"/>
            <a:ext cx="85344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4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53" presetClass="exit" presetSubtype="0" fill="hold" grpId="1" nodeType="withEffect">
                                  <p:stCondLst>
                                    <p:cond delay="0"/>
                                  </p:stCondLst>
                                  <p:childTnLst>
                                    <p:anim calcmode="lin" valueType="num">
                                      <p:cBhvr>
                                        <p:cTn id="16" dur="500"/>
                                        <p:tgtEl>
                                          <p:spTgt spid="6"/>
                                        </p:tgtEl>
                                        <p:attrNameLst>
                                          <p:attrName>ppt_w</p:attrName>
                                        </p:attrNameLst>
                                      </p:cBhvr>
                                      <p:tavLst>
                                        <p:tav tm="0">
                                          <p:val>
                                            <p:strVal val="ppt_w"/>
                                          </p:val>
                                        </p:tav>
                                        <p:tav tm="100000">
                                          <p:val>
                                            <p:fltVal val="0"/>
                                          </p:val>
                                        </p:tav>
                                      </p:tavLst>
                                    </p:anim>
                                    <p:anim calcmode="lin" valueType="num">
                                      <p:cBhvr>
                                        <p:cTn id="17" dur="500"/>
                                        <p:tgtEl>
                                          <p:spTgt spid="6"/>
                                        </p:tgtEl>
                                        <p:attrNameLst>
                                          <p:attrName>ppt_h</p:attrName>
                                        </p:attrNameLst>
                                      </p:cBhvr>
                                      <p:tavLst>
                                        <p:tav tm="0">
                                          <p:val>
                                            <p:strVal val="ppt_h"/>
                                          </p:val>
                                        </p:tav>
                                        <p:tav tm="100000">
                                          <p:val>
                                            <p:fltVal val="0"/>
                                          </p:val>
                                        </p:tav>
                                      </p:tavLst>
                                    </p:anim>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53"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000" dirty="0" smtClean="0">
                <a:solidFill>
                  <a:srgbClr val="FFFFFF"/>
                </a:solidFill>
              </a:rPr>
              <a:t>The ORC </a:t>
            </a:r>
            <a:r>
              <a:rPr lang="en-US" sz="2000" dirty="0">
                <a:solidFill>
                  <a:srgbClr val="FFFFFF"/>
                </a:solidFill>
              </a:rPr>
              <a:t>requires:</a:t>
            </a:r>
          </a:p>
          <a:p>
            <a:pPr marL="0" indent="0">
              <a:buNone/>
              <a:tabLst>
                <a:tab pos="461963" algn="l"/>
              </a:tabLst>
            </a:pPr>
            <a:r>
              <a:rPr lang="en-US" sz="2000" dirty="0" smtClean="0">
                <a:solidFill>
                  <a:srgbClr val="FFFFFF"/>
                </a:solidFill>
              </a:rPr>
              <a:t>-	The </a:t>
            </a:r>
            <a:r>
              <a:rPr lang="en-US" sz="2000" u="sng" dirty="0">
                <a:solidFill>
                  <a:srgbClr val="FFFFFF"/>
                </a:solidFill>
              </a:rPr>
              <a:t>owner</a:t>
            </a:r>
            <a:r>
              <a:rPr lang="en-US" sz="2000" dirty="0">
                <a:solidFill>
                  <a:srgbClr val="FFFFFF"/>
                </a:solidFill>
              </a:rPr>
              <a:t> will be paid for the part taken and </a:t>
            </a:r>
            <a:r>
              <a:rPr lang="en-US" sz="2000" dirty="0" smtClean="0">
                <a:solidFill>
                  <a:srgbClr val="FFFFFF"/>
                </a:solidFill>
              </a:rPr>
              <a:t>damages</a:t>
            </a:r>
            <a:r>
              <a:rPr lang="en-US" sz="2000" dirty="0">
                <a:solidFill>
                  <a:srgbClr val="FFFFFF"/>
                </a:solidFill>
              </a:rPr>
              <a:t>, if </a:t>
            </a:r>
            <a:r>
              <a:rPr lang="en-US" sz="2000" dirty="0" smtClean="0">
                <a:solidFill>
                  <a:srgbClr val="FFFFFF"/>
                </a:solidFill>
              </a:rPr>
              <a:t>any – ORC 	163.06(B)</a:t>
            </a:r>
            <a:endParaRPr lang="en-US" sz="2000" dirty="0">
              <a:solidFill>
                <a:srgbClr val="FFFFFF"/>
              </a:solidFill>
            </a:endParaRPr>
          </a:p>
          <a:p>
            <a:pPr marL="0" indent="0">
              <a:buNone/>
              <a:tabLst>
                <a:tab pos="461963" algn="l"/>
              </a:tabLst>
            </a:pPr>
            <a:r>
              <a:rPr lang="en-US" sz="2000" dirty="0" smtClean="0">
                <a:solidFill>
                  <a:srgbClr val="FFFFFF"/>
                </a:solidFill>
              </a:rPr>
              <a:t>-	The </a:t>
            </a:r>
            <a:r>
              <a:rPr lang="en-US" sz="2000" u="sng" dirty="0">
                <a:solidFill>
                  <a:srgbClr val="FFFFFF"/>
                </a:solidFill>
              </a:rPr>
              <a:t>owner</a:t>
            </a:r>
            <a:r>
              <a:rPr lang="en-US" sz="2000" dirty="0">
                <a:solidFill>
                  <a:srgbClr val="FFFFFF"/>
                </a:solidFill>
              </a:rPr>
              <a:t> will be provided a “Notice of Intent to </a:t>
            </a:r>
            <a:r>
              <a:rPr lang="en-US" sz="2000" dirty="0" smtClean="0">
                <a:solidFill>
                  <a:srgbClr val="FFFFFF"/>
                </a:solidFill>
              </a:rPr>
              <a:t>	Acquire</a:t>
            </a:r>
            <a:r>
              <a:rPr lang="en-US" sz="2000" dirty="0">
                <a:solidFill>
                  <a:srgbClr val="FFFFFF"/>
                </a:solidFill>
              </a:rPr>
              <a:t>” – ORC </a:t>
            </a:r>
            <a:r>
              <a:rPr lang="en-US" sz="2000" dirty="0" smtClean="0">
                <a:solidFill>
                  <a:srgbClr val="FFFFFF"/>
                </a:solidFill>
              </a:rPr>
              <a:t>	163.04(A</a:t>
            </a:r>
            <a:r>
              <a:rPr lang="en-US" sz="2000" dirty="0">
                <a:solidFill>
                  <a:srgbClr val="FFFFFF"/>
                </a:solidFill>
              </a:rPr>
              <a:t>)</a:t>
            </a:r>
          </a:p>
          <a:p>
            <a:pPr marL="0" indent="0">
              <a:buNone/>
              <a:tabLst>
                <a:tab pos="461963" algn="l"/>
              </a:tabLst>
            </a:pPr>
            <a:r>
              <a:rPr lang="en-US" sz="2000" dirty="0" smtClean="0">
                <a:solidFill>
                  <a:srgbClr val="FFFFFF"/>
                </a:solidFill>
              </a:rPr>
              <a:t>-	The </a:t>
            </a:r>
            <a:r>
              <a:rPr lang="en-US" sz="2000" u="sng" dirty="0" smtClean="0">
                <a:solidFill>
                  <a:srgbClr val="FFFFFF"/>
                </a:solidFill>
              </a:rPr>
              <a:t>owner</a:t>
            </a:r>
            <a:r>
              <a:rPr lang="en-US" sz="2000" dirty="0" smtClean="0">
                <a:solidFill>
                  <a:srgbClr val="FFFFFF"/>
                </a:solidFill>
              </a:rPr>
              <a:t> will be provided a written “Good Faith Offer</a:t>
            </a:r>
            <a:r>
              <a:rPr lang="en-US" sz="2000" dirty="0">
                <a:solidFill>
                  <a:srgbClr val="FFFFFF"/>
                </a:solidFill>
              </a:rPr>
              <a:t>” </a:t>
            </a:r>
            <a:r>
              <a:rPr lang="en-US" sz="2000" dirty="0" smtClean="0">
                <a:solidFill>
                  <a:srgbClr val="FFFFFF"/>
                </a:solidFill>
              </a:rPr>
              <a:t>	– </a:t>
            </a:r>
            <a:r>
              <a:rPr lang="en-US" sz="2000" dirty="0">
                <a:solidFill>
                  <a:srgbClr val="FFFFFF"/>
                </a:solidFill>
              </a:rPr>
              <a:t>ORC </a:t>
            </a:r>
            <a:r>
              <a:rPr lang="en-US" sz="2000" dirty="0" smtClean="0">
                <a:solidFill>
                  <a:srgbClr val="FFFFFF"/>
                </a:solidFill>
              </a:rPr>
              <a:t>	163.04(B</a:t>
            </a:r>
            <a:r>
              <a:rPr lang="en-US" sz="2000" dirty="0">
                <a:solidFill>
                  <a:srgbClr val="FFFFFF"/>
                </a:solidFill>
              </a:rPr>
              <a:t>)</a:t>
            </a:r>
          </a:p>
          <a:p>
            <a:pPr>
              <a:buFontTx/>
              <a:buChar char="-"/>
              <a:tabLst>
                <a:tab pos="461963" algn="l"/>
              </a:tabLst>
            </a:pPr>
            <a:r>
              <a:rPr lang="en-US" sz="2000" dirty="0" smtClean="0">
                <a:solidFill>
                  <a:srgbClr val="FFFFFF"/>
                </a:solidFill>
              </a:rPr>
              <a:t>The </a:t>
            </a:r>
            <a:r>
              <a:rPr lang="en-US" sz="2000" u="sng" dirty="0" smtClean="0">
                <a:solidFill>
                  <a:srgbClr val="FFFFFF"/>
                </a:solidFill>
              </a:rPr>
              <a:t>owner</a:t>
            </a:r>
            <a:r>
              <a:rPr lang="en-US" sz="2000" dirty="0" smtClean="0">
                <a:solidFill>
                  <a:srgbClr val="FFFFFF"/>
                </a:solidFill>
              </a:rPr>
              <a:t> will be provided an appraisal at </a:t>
            </a:r>
            <a:r>
              <a:rPr lang="en-US" sz="2000" dirty="0">
                <a:solidFill>
                  <a:srgbClr val="FFFFFF"/>
                </a:solidFill>
              </a:rPr>
              <a:t>time </a:t>
            </a:r>
            <a:r>
              <a:rPr lang="en-US" sz="2000" dirty="0" smtClean="0">
                <a:solidFill>
                  <a:srgbClr val="FFFFFF"/>
                </a:solidFill>
              </a:rPr>
              <a:t>of </a:t>
            </a:r>
            <a:r>
              <a:rPr lang="en-US" sz="2000" dirty="0">
                <a:solidFill>
                  <a:srgbClr val="FFFFFF"/>
                </a:solidFill>
              </a:rPr>
              <a:t>offer - ORC </a:t>
            </a:r>
            <a:r>
              <a:rPr lang="en-US" sz="2000" dirty="0" smtClean="0">
                <a:solidFill>
                  <a:srgbClr val="FFFFFF"/>
                </a:solidFill>
              </a:rPr>
              <a:t>163(C)</a:t>
            </a:r>
          </a:p>
          <a:p>
            <a:pPr>
              <a:buFontTx/>
              <a:buChar char="-"/>
              <a:tabLst>
                <a:tab pos="461963" algn="l"/>
              </a:tabLst>
            </a:pPr>
            <a:r>
              <a:rPr lang="en-US" sz="2000" dirty="0" smtClean="0">
                <a:solidFill>
                  <a:srgbClr val="FFFFFF"/>
                </a:solidFill>
              </a:rPr>
              <a:t>The </a:t>
            </a:r>
            <a:r>
              <a:rPr lang="en-US" sz="2000" u="sng" dirty="0" smtClean="0">
                <a:solidFill>
                  <a:srgbClr val="FFFFFF"/>
                </a:solidFill>
              </a:rPr>
              <a:t>owner</a:t>
            </a:r>
            <a:r>
              <a:rPr lang="en-US" sz="2000" dirty="0" smtClean="0">
                <a:solidFill>
                  <a:srgbClr val="FFFFFF"/>
                </a:solidFill>
              </a:rPr>
              <a:t> is named on an appropriation petition – ORC 163.05</a:t>
            </a:r>
          </a:p>
          <a:p>
            <a:pPr>
              <a:buFontTx/>
              <a:buChar char="-"/>
              <a:tabLst>
                <a:tab pos="461963" algn="l"/>
              </a:tabLst>
            </a:pPr>
            <a:r>
              <a:rPr lang="en-US" sz="2000" u="sng" dirty="0" smtClean="0">
                <a:solidFill>
                  <a:srgbClr val="FFFFFF"/>
                </a:solidFill>
              </a:rPr>
              <a:t>Owners</a:t>
            </a:r>
            <a:r>
              <a:rPr lang="en-US" sz="2000" dirty="0" smtClean="0">
                <a:solidFill>
                  <a:srgbClr val="FFFFFF"/>
                </a:solidFill>
              </a:rPr>
              <a:t> are named on judgment entries</a:t>
            </a:r>
          </a:p>
          <a:p>
            <a:pPr>
              <a:buFontTx/>
              <a:buChar char="-"/>
              <a:tabLst>
                <a:tab pos="461963" algn="l"/>
              </a:tabLst>
            </a:pPr>
            <a:r>
              <a:rPr lang="en-US" sz="2000" u="sng" dirty="0" smtClean="0">
                <a:solidFill>
                  <a:srgbClr val="FFFFFF"/>
                </a:solidFill>
              </a:rPr>
              <a:t>Owners</a:t>
            </a:r>
            <a:r>
              <a:rPr lang="en-US" sz="2000" dirty="0" smtClean="0">
                <a:solidFill>
                  <a:srgbClr val="FFFFFF"/>
                </a:solidFill>
              </a:rPr>
              <a:t> are named on ODOT instruments</a:t>
            </a:r>
          </a:p>
          <a:p>
            <a:pPr>
              <a:buFontTx/>
              <a:buChar char="-"/>
              <a:tabLst>
                <a:tab pos="461963" algn="l"/>
              </a:tabLst>
            </a:pPr>
            <a:r>
              <a:rPr lang="en-US" sz="2000" u="sng" dirty="0" smtClean="0">
                <a:solidFill>
                  <a:srgbClr val="FFFFFF"/>
                </a:solidFill>
              </a:rPr>
              <a:t>Owners</a:t>
            </a:r>
            <a:r>
              <a:rPr lang="en-US" sz="2000" dirty="0" smtClean="0">
                <a:solidFill>
                  <a:srgbClr val="FFFFFF"/>
                </a:solidFill>
              </a:rPr>
              <a:t> are named on contracts for sale and purchase</a:t>
            </a:r>
          </a:p>
          <a:p>
            <a:pPr>
              <a:buFontTx/>
              <a:buChar char="-"/>
              <a:tabLst>
                <a:tab pos="461963" algn="l"/>
              </a:tabLst>
            </a:pPr>
            <a:r>
              <a:rPr lang="en-US" sz="2000" u="sng" dirty="0" smtClean="0">
                <a:solidFill>
                  <a:srgbClr val="FFFFFF"/>
                </a:solidFill>
              </a:rPr>
              <a:t>Owners</a:t>
            </a:r>
            <a:r>
              <a:rPr lang="en-US" sz="2000" dirty="0" smtClean="0">
                <a:solidFill>
                  <a:srgbClr val="FFFFFF"/>
                </a:solidFill>
              </a:rPr>
              <a:t> are named on rights of entry</a:t>
            </a:r>
          </a:p>
          <a:p>
            <a:pPr marL="0" indent="0">
              <a:buNone/>
              <a:tabLst>
                <a:tab pos="461963" algn="l"/>
              </a:tabLst>
            </a:pPr>
            <a:r>
              <a:rPr lang="en-US" sz="2000" dirty="0" smtClean="0">
                <a:solidFill>
                  <a:srgbClr val="FFFFFF"/>
                </a:solidFill>
              </a:rPr>
              <a:t>-	</a:t>
            </a:r>
            <a:r>
              <a:rPr lang="en-US" sz="2000" u="sng" dirty="0" smtClean="0">
                <a:solidFill>
                  <a:srgbClr val="FFFFFF"/>
                </a:solidFill>
              </a:rPr>
              <a:t>Owners</a:t>
            </a:r>
            <a:r>
              <a:rPr lang="en-US" sz="2000" dirty="0" smtClean="0">
                <a:solidFill>
                  <a:srgbClr val="FFFFFF"/>
                </a:solidFill>
              </a:rPr>
              <a:t> are issued warrants for payment of compensation</a:t>
            </a:r>
            <a:endParaRPr lang="en-US" sz="2000" dirty="0">
              <a:solidFill>
                <a:srgbClr val="FFFFFF"/>
              </a:solidFill>
            </a:endParaRPr>
          </a:p>
          <a:p>
            <a:pPr marL="0" indent="0">
              <a:buNone/>
              <a:tabLst>
                <a:tab pos="461963" algn="l"/>
              </a:tabLst>
            </a:pPr>
            <a:endParaRPr lang="en-US" sz="28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extBox 1"/>
          <p:cNvSpPr txBox="1"/>
          <p:nvPr/>
        </p:nvSpPr>
        <p:spPr>
          <a:xfrm>
            <a:off x="152400" y="1693039"/>
            <a:ext cx="8839200" cy="2862322"/>
          </a:xfrm>
          <a:prstGeom prst="rect">
            <a:avLst/>
          </a:prstGeom>
          <a:solidFill>
            <a:schemeClr val="bg1"/>
          </a:solidFill>
          <a:ln w="38100">
            <a:solidFill>
              <a:schemeClr val="tx1"/>
            </a:solidFill>
          </a:ln>
        </p:spPr>
        <p:txBody>
          <a:bodyPr wrap="square" rtlCol="0">
            <a:spAutoFit/>
          </a:bodyPr>
          <a:lstStyle/>
          <a:p>
            <a:r>
              <a:rPr lang="en-US" sz="6000" b="1" dirty="0" smtClean="0"/>
              <a:t>	GET THE OWNER         	WRONG AND WE 	HAVE A PROBLEM</a:t>
            </a:r>
            <a:endParaRPr lang="en-US" sz="6000" b="1" dirty="0"/>
          </a:p>
        </p:txBody>
      </p:sp>
    </p:spTree>
    <p:extLst>
      <p:ext uri="{BB962C8B-B14F-4D97-AF65-F5344CB8AC3E}">
        <p14:creationId xmlns:p14="http://schemas.microsoft.com/office/powerpoint/2010/main" val="210938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noAutofit/>
          </a:bodyPr>
          <a:lstStyle/>
          <a:p>
            <a:pPr>
              <a:defRPr/>
            </a:pPr>
            <a:r>
              <a:rPr lang="en-US" sz="2800" dirty="0">
                <a:solidFill>
                  <a:srgbClr val="000000"/>
                </a:solidFill>
              </a:rPr>
              <a:t>SUMMARY OF ADDITIONAL R/W</a:t>
            </a:r>
          </a:p>
        </p:txBody>
      </p:sp>
      <p:pic>
        <p:nvPicPr>
          <p:cNvPr id="5" name="Picture 3" descr="SumAddRWSht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228600"/>
            <a:ext cx="8610600" cy="5775325"/>
          </a:xfrm>
          <a:noFill/>
          <a:extLst>
            <a:ext uri="{909E8E84-426E-40DD-AFC4-6F175D3DCCD1}">
              <a14:hiddenFill xmlns:a14="http://schemas.microsoft.com/office/drawing/2010/main">
                <a:solidFill>
                  <a:srgbClr val="FFFFFF"/>
                </a:solidFill>
              </a14:hiddenFill>
            </a:ext>
          </a:extLst>
        </p:spPr>
      </p:pic>
      <p:pic>
        <p:nvPicPr>
          <p:cNvPr id="6" name="Picture 4" descr="Own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82581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2209800" y="2362200"/>
            <a:ext cx="685800" cy="152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lnSpc>
                <a:spcPct val="80000"/>
              </a:lnSpc>
              <a:buFont typeface="Wingdings" panose="05000000000000000000" pitchFamily="2" charset="2"/>
              <a:buChar char="l"/>
            </a:pPr>
            <a:endParaRPr lang="en-US" altLang="en-US" sz="800"/>
          </a:p>
        </p:txBody>
      </p:sp>
    </p:spTree>
    <p:extLst>
      <p:ext uri="{BB962C8B-B14F-4D97-AF65-F5344CB8AC3E}">
        <p14:creationId xmlns:p14="http://schemas.microsoft.com/office/powerpoint/2010/main" val="187354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53"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xit" presetSubtype="0" fill="hold" grpId="1" nodeType="withEffect">
                                  <p:stCondLst>
                                    <p:cond delay="0"/>
                                  </p:stCondLst>
                                  <p:childTnLst>
                                    <p:anim calcmode="lin" valueType="num">
                                      <p:cBhvr>
                                        <p:cTn id="21" dur="500"/>
                                        <p:tgtEl>
                                          <p:spTgt spid="7"/>
                                        </p:tgtEl>
                                        <p:attrNameLst>
                                          <p:attrName>ppt_w</p:attrName>
                                        </p:attrNameLst>
                                      </p:cBhvr>
                                      <p:tavLst>
                                        <p:tav tm="0">
                                          <p:val>
                                            <p:strVal val="ppt_w"/>
                                          </p:val>
                                        </p:tav>
                                        <p:tav tm="100000">
                                          <p:val>
                                            <p:fltVal val="0"/>
                                          </p:val>
                                        </p:tav>
                                      </p:tavLst>
                                    </p:anim>
                                    <p:anim calcmode="lin" valueType="num">
                                      <p:cBhvr>
                                        <p:cTn id="22" dur="500"/>
                                        <p:tgtEl>
                                          <p:spTgt spid="7"/>
                                        </p:tgtEl>
                                        <p:attrNameLst>
                                          <p:attrName>ppt_h</p:attrName>
                                        </p:attrNameLst>
                                      </p:cBhvr>
                                      <p:tavLst>
                                        <p:tav tm="0">
                                          <p:val>
                                            <p:strVal val="ppt_h"/>
                                          </p:val>
                                        </p:tav>
                                        <p:tav tm="100000">
                                          <p:val>
                                            <p:fltVal val="0"/>
                                          </p:val>
                                        </p:tav>
                                      </p:tavLst>
                                    </p:anim>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noAutofit/>
          </a:bodyPr>
          <a:lstStyle/>
          <a:p>
            <a:pPr>
              <a:defRPr/>
            </a:pPr>
            <a:r>
              <a:rPr lang="en-US" sz="2800" dirty="0">
                <a:solidFill>
                  <a:srgbClr val="000000"/>
                </a:solidFill>
              </a:rPr>
              <a:t>SUMMARY OF ADDITIONAL R/W</a:t>
            </a:r>
          </a:p>
        </p:txBody>
      </p:sp>
      <p:pic>
        <p:nvPicPr>
          <p:cNvPr id="12" name="Picture 3" descr="SumAddRWSht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304800"/>
            <a:ext cx="8610600" cy="5775325"/>
          </a:xfrm>
          <a:noFill/>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2895600" y="1600200"/>
            <a:ext cx="1066800" cy="304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lnSpc>
                <a:spcPct val="80000"/>
              </a:lnSpc>
              <a:buFont typeface="Wingdings" panose="05000000000000000000" pitchFamily="2" charset="2"/>
              <a:buChar char="l"/>
            </a:pPr>
            <a:endParaRPr lang="en-US" altLang="en-US" sz="800"/>
          </a:p>
        </p:txBody>
      </p:sp>
      <p:pic>
        <p:nvPicPr>
          <p:cNvPr id="14" name="Picture 5" descr="RecAr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05000"/>
            <a:ext cx="72390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68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nodeType="clickEffect">
                                  <p:stCondLst>
                                    <p:cond delay="0"/>
                                  </p:stCondLst>
                                  <p:childTnLst>
                                    <p:anim calcmode="lin" valueType="num">
                                      <p:cBhvr>
                                        <p:cTn id="11" dur="500"/>
                                        <p:tgtEl>
                                          <p:spTgt spid="12"/>
                                        </p:tgtEl>
                                        <p:attrNameLst>
                                          <p:attrName>ppt_w</p:attrName>
                                        </p:attrNameLst>
                                      </p:cBhvr>
                                      <p:tavLst>
                                        <p:tav tm="0">
                                          <p:val>
                                            <p:strVal val="ppt_w"/>
                                          </p:val>
                                        </p:tav>
                                        <p:tav tm="100000">
                                          <p:val>
                                            <p:fltVal val="0"/>
                                          </p:val>
                                        </p:tav>
                                      </p:tavLst>
                                    </p:anim>
                                    <p:anim calcmode="lin" valueType="num">
                                      <p:cBhvr>
                                        <p:cTn id="12" dur="500"/>
                                        <p:tgtEl>
                                          <p:spTgt spid="12"/>
                                        </p:tgtEl>
                                        <p:attrNameLst>
                                          <p:attrName>ppt_h</p:attrName>
                                        </p:attrNameLst>
                                      </p:cBhvr>
                                      <p:tavLst>
                                        <p:tav tm="0">
                                          <p:val>
                                            <p:strVal val="ppt_h"/>
                                          </p:val>
                                        </p:tav>
                                        <p:tav tm="100000">
                                          <p:val>
                                            <p:fltVal val="0"/>
                                          </p:val>
                                        </p:tav>
                                      </p:tavLst>
                                    </p:anim>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par>
                                <p:cTn id="15" presetID="53" presetClass="exit" presetSubtype="0" fill="hold" grpId="1" nodeType="with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fltVal val="0"/>
                                          </p:val>
                                        </p:tav>
                                      </p:tavLst>
                                    </p:anim>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53"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3" name="Content Placeholder 2"/>
          <p:cNvSpPr>
            <a:spLocks noGrp="1"/>
          </p:cNvSpPr>
          <p:nvPr>
            <p:ph idx="1"/>
          </p:nvPr>
        </p:nvSpPr>
        <p:spPr>
          <a:xfrm>
            <a:off x="457200" y="533400"/>
            <a:ext cx="8229600" cy="5410200"/>
          </a:xfrm>
        </p:spPr>
        <p:txBody>
          <a:bodyPr/>
          <a:lstStyle/>
          <a:p>
            <a:pPr>
              <a:lnSpc>
                <a:spcPct val="90000"/>
              </a:lnSpc>
            </a:pPr>
            <a:r>
              <a:rPr lang="en-US" altLang="en-US" sz="2800" dirty="0">
                <a:latin typeface="Times New Roman" panose="02020603050405020304" pitchFamily="18" charset="0"/>
              </a:rPr>
              <a:t>Describes a tract of land by following or tracing its perimeter</a:t>
            </a:r>
            <a:r>
              <a:rPr lang="en-US" altLang="en-US" sz="2800" dirty="0" smtClean="0">
                <a:latin typeface="Times New Roman" panose="02020603050405020304" pitchFamily="18" charset="0"/>
              </a:rPr>
              <a:t>.</a:t>
            </a:r>
          </a:p>
          <a:p>
            <a:pPr>
              <a:lnSpc>
                <a:spcPct val="90000"/>
              </a:lnSpc>
            </a:pPr>
            <a:endParaRPr lang="en-US" altLang="en-US" sz="2400" dirty="0" smtClean="0">
              <a:latin typeface="Times New Roman" panose="02020603050405020304" pitchFamily="18" charset="0"/>
            </a:endParaRPr>
          </a:p>
          <a:p>
            <a:pPr>
              <a:lnSpc>
                <a:spcPct val="90000"/>
              </a:lnSpc>
            </a:pPr>
            <a:r>
              <a:rPr lang="en-US" altLang="en-US" sz="2800" dirty="0" smtClean="0">
                <a:latin typeface="Times New Roman" panose="02020603050405020304" pitchFamily="18" charset="0"/>
              </a:rPr>
              <a:t>There </a:t>
            </a:r>
            <a:r>
              <a:rPr lang="en-US" altLang="en-US" sz="2800" dirty="0">
                <a:latin typeface="Times New Roman" panose="02020603050405020304" pitchFamily="18" charset="0"/>
              </a:rPr>
              <a:t>are several types of these descriptions:</a:t>
            </a:r>
          </a:p>
          <a:p>
            <a:pPr lvl="1">
              <a:lnSpc>
                <a:spcPct val="90000"/>
              </a:lnSpc>
            </a:pPr>
            <a:r>
              <a:rPr lang="en-US" altLang="en-US" sz="2400" dirty="0">
                <a:latin typeface="Times New Roman" panose="02020603050405020304" pitchFamily="18" charset="0"/>
              </a:rPr>
              <a:t>Metes only:</a:t>
            </a:r>
          </a:p>
          <a:p>
            <a:pPr lvl="2">
              <a:lnSpc>
                <a:spcPct val="90000"/>
              </a:lnSpc>
            </a:pPr>
            <a:r>
              <a:rPr lang="en-US" altLang="en-US" sz="2000" dirty="0">
                <a:latin typeface="Times New Roman" panose="02020603050405020304" pitchFamily="18" charset="0"/>
              </a:rPr>
              <a:t>Distance and bearing are only information given</a:t>
            </a:r>
          </a:p>
          <a:p>
            <a:pPr lvl="1">
              <a:lnSpc>
                <a:spcPct val="90000"/>
              </a:lnSpc>
            </a:pPr>
            <a:r>
              <a:rPr lang="en-US" altLang="en-US" sz="2400" dirty="0">
                <a:latin typeface="Times New Roman" panose="02020603050405020304" pitchFamily="18" charset="0"/>
              </a:rPr>
              <a:t>Bounds only:</a:t>
            </a:r>
          </a:p>
          <a:p>
            <a:pPr lvl="2">
              <a:lnSpc>
                <a:spcPct val="90000"/>
              </a:lnSpc>
            </a:pPr>
            <a:r>
              <a:rPr lang="en-US" altLang="en-US" sz="2000" dirty="0">
                <a:latin typeface="Times New Roman" panose="02020603050405020304" pitchFamily="18" charset="0"/>
              </a:rPr>
              <a:t>Adjoining owners are only information given.</a:t>
            </a:r>
          </a:p>
          <a:p>
            <a:pPr lvl="1">
              <a:lnSpc>
                <a:spcPct val="90000"/>
              </a:lnSpc>
            </a:pPr>
            <a:r>
              <a:rPr lang="en-US" altLang="en-US" sz="2400" dirty="0">
                <a:latin typeface="Times New Roman" panose="02020603050405020304" pitchFamily="18" charset="0"/>
              </a:rPr>
              <a:t>Metes and Bounds combination:</a:t>
            </a:r>
          </a:p>
          <a:p>
            <a:pPr lvl="2">
              <a:lnSpc>
                <a:spcPct val="90000"/>
              </a:lnSpc>
            </a:pPr>
            <a:r>
              <a:rPr lang="en-US" altLang="en-US" sz="2000" dirty="0">
                <a:latin typeface="Times New Roman" panose="02020603050405020304" pitchFamily="18" charset="0"/>
              </a:rPr>
              <a:t>Distance, Bearing and </a:t>
            </a:r>
            <a:r>
              <a:rPr lang="en-US" altLang="en-US" sz="2000" dirty="0" err="1">
                <a:latin typeface="Times New Roman" panose="02020603050405020304" pitchFamily="18" charset="0"/>
              </a:rPr>
              <a:t>Adjoiners</a:t>
            </a:r>
            <a:r>
              <a:rPr lang="en-US" altLang="en-US" sz="2000" dirty="0">
                <a:latin typeface="Times New Roman" panose="02020603050405020304" pitchFamily="18" charset="0"/>
              </a:rPr>
              <a:t> information is given.</a:t>
            </a:r>
          </a:p>
          <a:p>
            <a:pPr lvl="2">
              <a:lnSpc>
                <a:spcPct val="90000"/>
              </a:lnSpc>
            </a:pPr>
            <a:r>
              <a:rPr lang="en-US" altLang="en-US" sz="2000" dirty="0">
                <a:latin typeface="Times New Roman" panose="02020603050405020304" pitchFamily="18" charset="0"/>
              </a:rPr>
              <a:t>Distance, Bearing, </a:t>
            </a:r>
            <a:r>
              <a:rPr lang="en-US" altLang="en-US" sz="2000" dirty="0" err="1">
                <a:latin typeface="Times New Roman" panose="02020603050405020304" pitchFamily="18" charset="0"/>
              </a:rPr>
              <a:t>Adjoiners</a:t>
            </a:r>
            <a:r>
              <a:rPr lang="en-US" altLang="en-US" sz="2000" dirty="0">
                <a:latin typeface="Times New Roman" panose="02020603050405020304" pitchFamily="18" charset="0"/>
              </a:rPr>
              <a:t> and Monument established information is given.</a:t>
            </a:r>
          </a:p>
          <a:p>
            <a:pPr lvl="2">
              <a:lnSpc>
                <a:spcPct val="90000"/>
              </a:lnSpc>
            </a:pPr>
            <a:r>
              <a:rPr lang="en-US" altLang="en-US" sz="2000" dirty="0">
                <a:latin typeface="Times New Roman" panose="02020603050405020304" pitchFamily="18" charset="0"/>
              </a:rPr>
              <a:t>Distance, Bearing, </a:t>
            </a:r>
            <a:r>
              <a:rPr lang="en-US" altLang="en-US" sz="2000" dirty="0" err="1">
                <a:latin typeface="Times New Roman" panose="02020603050405020304" pitchFamily="18" charset="0"/>
              </a:rPr>
              <a:t>Adjoiners</a:t>
            </a:r>
            <a:r>
              <a:rPr lang="en-US" altLang="en-US" sz="2000" dirty="0">
                <a:latin typeface="Times New Roman" panose="02020603050405020304" pitchFamily="18" charset="0"/>
              </a:rPr>
              <a:t>, Monument established and Station / Offset information is given.</a:t>
            </a:r>
          </a:p>
          <a:p>
            <a:pPr marL="0" indent="0">
              <a:buNone/>
            </a:pPr>
            <a:r>
              <a:rPr lang="en-US" altLang="en-US" sz="2800" dirty="0" smtClean="0">
                <a:solidFill>
                  <a:schemeClr val="tx1"/>
                </a:solidFill>
              </a:rPr>
              <a:t>      </a:t>
            </a:r>
            <a:endParaRPr lang="en-US" sz="2800" dirty="0"/>
          </a:p>
        </p:txBody>
      </p:sp>
      <p:sp>
        <p:nvSpPr>
          <p:cNvPr id="7" name="Footer Placeholder 6"/>
          <p:cNvSpPr>
            <a:spLocks noGrp="1"/>
          </p:cNvSpPr>
          <p:nvPr>
            <p:ph type="ftr" sz="quarter" idx="3"/>
          </p:nvPr>
        </p:nvSpPr>
        <p:spPr/>
        <p:txBody>
          <a:bodyPr>
            <a:noAutofit/>
          </a:bodyPr>
          <a:lstStyle/>
          <a:p>
            <a:pPr>
              <a:defRPr/>
            </a:pPr>
            <a:r>
              <a:rPr lang="en-US" sz="2800" smtClean="0">
                <a:solidFill>
                  <a:srgbClr val="000000"/>
                </a:solidFill>
              </a:rPr>
              <a:t>METES and BOUNDS DESCRIPTIONS</a:t>
            </a:r>
            <a:endParaRPr lang="en-US" sz="2800" dirty="0">
              <a:solidFill>
                <a:srgbClr val="000000"/>
              </a:solidFill>
            </a:endParaRPr>
          </a:p>
        </p:txBody>
      </p:sp>
    </p:spTree>
    <p:extLst>
      <p:ext uri="{BB962C8B-B14F-4D97-AF65-F5344CB8AC3E}">
        <p14:creationId xmlns:p14="http://schemas.microsoft.com/office/powerpoint/2010/main" val="244954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11217" y="12192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800" dirty="0" smtClean="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Content Placeholder 3"/>
          <p:cNvSpPr>
            <a:spLocks noGrp="1"/>
          </p:cNvSpPr>
          <p:nvPr>
            <p:ph idx="1"/>
          </p:nvPr>
        </p:nvSpPr>
        <p:spPr>
          <a:xfrm>
            <a:off x="457200" y="762000"/>
            <a:ext cx="8229600" cy="4525963"/>
          </a:xfrm>
        </p:spPr>
        <p:txBody>
          <a:bodyPr/>
          <a:lstStyle/>
          <a:p>
            <a:pPr lvl="1"/>
            <a:r>
              <a:rPr lang="en-US" altLang="en-US" dirty="0"/>
              <a:t>Point Descriptions:</a:t>
            </a:r>
          </a:p>
          <a:p>
            <a:pPr lvl="2"/>
            <a:r>
              <a:rPr lang="en-US" altLang="en-US" dirty="0"/>
              <a:t>Station and Offset (left or right) referenced to a platted centerline information is given.</a:t>
            </a:r>
          </a:p>
          <a:p>
            <a:pPr lvl="2"/>
            <a:r>
              <a:rPr lang="en-US" altLang="en-US" dirty="0"/>
              <a:t>The centerline survey plat should be recorded in the County Recorders Office of the county where the parcel is located.</a:t>
            </a:r>
          </a:p>
          <a:p>
            <a:pPr lvl="2"/>
            <a:r>
              <a:rPr lang="en-US" altLang="en-US" dirty="0"/>
              <a:t>Offset distance is always perpendicular or radial (perpendicular to curve) to the centerline at the corresponding station.</a:t>
            </a:r>
          </a:p>
          <a:p>
            <a:pPr lvl="2"/>
            <a:r>
              <a:rPr lang="en-US" altLang="en-US" dirty="0"/>
              <a:t>Legal descriptions using only point descriptions alone are not acceptable for recording in many counties.</a:t>
            </a:r>
          </a:p>
          <a:p>
            <a:endParaRPr lang="en-US" dirty="0"/>
          </a:p>
        </p:txBody>
      </p:sp>
      <p:sp>
        <p:nvSpPr>
          <p:cNvPr id="2" name="Footer Placeholder 1"/>
          <p:cNvSpPr>
            <a:spLocks noGrp="1"/>
          </p:cNvSpPr>
          <p:nvPr>
            <p:ph type="ftr" sz="quarter" idx="3"/>
          </p:nvPr>
        </p:nvSpPr>
        <p:spPr/>
        <p:txBody>
          <a:bodyPr>
            <a:noAutofit/>
          </a:bodyPr>
          <a:lstStyle/>
          <a:p>
            <a:pPr>
              <a:defRPr/>
            </a:pPr>
            <a:r>
              <a:rPr lang="en-US" sz="2800" smtClean="0">
                <a:solidFill>
                  <a:srgbClr val="000000"/>
                </a:solidFill>
              </a:rPr>
              <a:t>METES and BOUNDS DESCRIPTIONS</a:t>
            </a:r>
            <a:endParaRPr lang="en-US" sz="2800" dirty="0">
              <a:solidFill>
                <a:srgbClr val="000000"/>
              </a:solidFill>
            </a:endParaRPr>
          </a:p>
        </p:txBody>
      </p:sp>
    </p:spTree>
    <p:extLst>
      <p:ext uri="{BB962C8B-B14F-4D97-AF65-F5344CB8AC3E}">
        <p14:creationId xmlns:p14="http://schemas.microsoft.com/office/powerpoint/2010/main" val="253741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800" dirty="0" smtClean="0">
              <a:solidFill>
                <a:srgbClr val="FFFFFF"/>
              </a:solidFill>
            </a:endParaRPr>
          </a:p>
          <a:p>
            <a:pPr marL="0" indent="0">
              <a:buNone/>
              <a:tabLst>
                <a:tab pos="461963" algn="l"/>
              </a:tabLst>
            </a:pPr>
            <a:endParaRPr lang="en-US" sz="2800" dirty="0">
              <a:solidFill>
                <a:srgbClr val="FFFFFF"/>
              </a:solidFill>
            </a:endParaRPr>
          </a:p>
          <a:p>
            <a:pPr marL="0" indent="0">
              <a:buNone/>
              <a:tabLst>
                <a:tab pos="461963" algn="l"/>
              </a:tabLst>
            </a:pPr>
            <a:endParaRPr lang="en-US" sz="2800" dirty="0" smtClean="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3" name="Content Placeholder 2"/>
          <p:cNvSpPr>
            <a:spLocks noGrp="1"/>
          </p:cNvSpPr>
          <p:nvPr>
            <p:ph idx="1"/>
          </p:nvPr>
        </p:nvSpPr>
        <p:spPr>
          <a:xfrm>
            <a:off x="457200" y="838200"/>
            <a:ext cx="8229600" cy="4525963"/>
          </a:xfrm>
        </p:spPr>
        <p:txBody>
          <a:bodyPr/>
          <a:lstStyle/>
          <a:p>
            <a:pPr>
              <a:lnSpc>
                <a:spcPct val="90000"/>
              </a:lnSpc>
            </a:pPr>
            <a:r>
              <a:rPr lang="en-US" altLang="en-US" sz="2400" dirty="0">
                <a:latin typeface="Times New Roman" panose="02020603050405020304" pitchFamily="18" charset="0"/>
              </a:rPr>
              <a:t>Is a combination of a point description and a Metes and Bounds type description.</a:t>
            </a:r>
          </a:p>
          <a:p>
            <a:pPr>
              <a:lnSpc>
                <a:spcPct val="90000"/>
              </a:lnSpc>
              <a:buNone/>
            </a:pPr>
            <a:endParaRPr lang="en-US" altLang="en-US" sz="2400" dirty="0">
              <a:latin typeface="Times New Roman" panose="02020603050405020304" pitchFamily="18" charset="0"/>
            </a:endParaRPr>
          </a:p>
          <a:p>
            <a:pPr>
              <a:lnSpc>
                <a:spcPct val="90000"/>
              </a:lnSpc>
            </a:pPr>
            <a:r>
              <a:rPr lang="en-US" altLang="en-US" sz="2400" dirty="0">
                <a:latin typeface="Times New Roman" panose="02020603050405020304" pitchFamily="18" charset="0"/>
              </a:rPr>
              <a:t>The Point of Commencement should be an existing monument and acceptable starting point (often determined by the county engineer) shown on the recorded centerline survey plat and be referenced to the recorded centerline.</a:t>
            </a:r>
          </a:p>
          <a:p>
            <a:pPr>
              <a:lnSpc>
                <a:spcPct val="90000"/>
              </a:lnSpc>
            </a:pPr>
            <a:endParaRPr lang="en-US" altLang="en-US" sz="2400" dirty="0">
              <a:latin typeface="Times New Roman" panose="02020603050405020304" pitchFamily="18" charset="0"/>
            </a:endParaRPr>
          </a:p>
          <a:p>
            <a:pPr>
              <a:lnSpc>
                <a:spcPct val="90000"/>
              </a:lnSpc>
            </a:pPr>
            <a:r>
              <a:rPr lang="en-US" altLang="en-US" sz="2400" dirty="0">
                <a:latin typeface="Times New Roman" panose="02020603050405020304" pitchFamily="18" charset="0"/>
              </a:rPr>
              <a:t>All bearings shall be referenced to the same basis of bearing as the centerline of survey. </a:t>
            </a:r>
          </a:p>
          <a:p>
            <a:endParaRPr lang="en-US" sz="2400" dirty="0"/>
          </a:p>
        </p:txBody>
      </p:sp>
      <p:sp>
        <p:nvSpPr>
          <p:cNvPr id="8" name="Footer Placeholder 7"/>
          <p:cNvSpPr>
            <a:spLocks noGrp="1"/>
          </p:cNvSpPr>
          <p:nvPr>
            <p:ph type="ftr" sz="quarter" idx="3"/>
          </p:nvPr>
        </p:nvSpPr>
        <p:spPr/>
        <p:txBody>
          <a:bodyPr>
            <a:noAutofit/>
          </a:bodyPr>
          <a:lstStyle/>
          <a:p>
            <a:pPr>
              <a:defRPr/>
            </a:pPr>
            <a:r>
              <a:rPr lang="en-US" sz="2800" dirty="0" smtClean="0">
                <a:solidFill>
                  <a:srgbClr val="000000"/>
                </a:solidFill>
              </a:rPr>
              <a:t>ODOT DESCRIPTIONS</a:t>
            </a:r>
            <a:endParaRPr lang="en-US" sz="2800" dirty="0">
              <a:solidFill>
                <a:srgbClr val="000000"/>
              </a:solidFill>
            </a:endParaRPr>
          </a:p>
        </p:txBody>
      </p:sp>
    </p:spTree>
    <p:extLst>
      <p:ext uri="{BB962C8B-B14F-4D97-AF65-F5344CB8AC3E}">
        <p14:creationId xmlns:p14="http://schemas.microsoft.com/office/powerpoint/2010/main" val="257167844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800" dirty="0" smtClean="0">
              <a:solidFill>
                <a:srgbClr val="FFFFFF"/>
              </a:solidFill>
            </a:endParaRPr>
          </a:p>
          <a:p>
            <a:pPr marL="0" indent="0">
              <a:buNone/>
              <a:tabLst>
                <a:tab pos="461963" algn="l"/>
              </a:tabLst>
            </a:pPr>
            <a:endParaRPr lang="en-US" sz="2800" dirty="0" smtClean="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2" descr="BEARING"/>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0" y="0"/>
            <a:ext cx="9144000" cy="611505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Footer Placeholder 2"/>
          <p:cNvSpPr>
            <a:spLocks noGrp="1"/>
          </p:cNvSpPr>
          <p:nvPr>
            <p:ph type="ftr" sz="quarter" idx="3"/>
          </p:nvPr>
        </p:nvSpPr>
        <p:spPr/>
        <p:txBody>
          <a:bodyPr>
            <a:noAutofit/>
          </a:bodyPr>
          <a:lstStyle/>
          <a:p>
            <a:pPr>
              <a:defRPr/>
            </a:pPr>
            <a:r>
              <a:rPr lang="en-US" sz="2800" dirty="0" smtClean="0">
                <a:solidFill>
                  <a:srgbClr val="000000"/>
                </a:solidFill>
              </a:rPr>
              <a:t>DIRECTIONS and BEARINGS</a:t>
            </a:r>
            <a:endParaRPr lang="en-US" sz="2800" dirty="0">
              <a:solidFill>
                <a:srgbClr val="000000"/>
              </a:solidFill>
            </a:endParaRPr>
          </a:p>
        </p:txBody>
      </p:sp>
    </p:spTree>
    <p:extLst>
      <p:ext uri="{BB962C8B-B14F-4D97-AF65-F5344CB8AC3E}">
        <p14:creationId xmlns:p14="http://schemas.microsoft.com/office/powerpoint/2010/main" val="355105312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itle 1"/>
          <p:cNvSpPr>
            <a:spLocks noGrp="1"/>
          </p:cNvSpPr>
          <p:nvPr>
            <p:ph type="title"/>
          </p:nvPr>
        </p:nvSpPr>
        <p:spPr>
          <a:xfrm>
            <a:off x="457200" y="198438"/>
            <a:ext cx="8229600" cy="563562"/>
          </a:xfrm>
        </p:spPr>
        <p:txBody>
          <a:bodyPr/>
          <a:lstStyle/>
          <a:p>
            <a:r>
              <a:rPr lang="en-US" sz="3200" dirty="0" smtClean="0"/>
              <a:t>Page 1 </a:t>
            </a:r>
            <a:r>
              <a:rPr lang="en-US" sz="3200" dirty="0"/>
              <a:t>of 4</a:t>
            </a:r>
          </a:p>
        </p:txBody>
      </p:sp>
      <p:sp>
        <p:nvSpPr>
          <p:cNvPr id="7" name="Rectangle 3"/>
          <p:cNvSpPr txBox="1">
            <a:spLocks noChangeArrowheads="1"/>
          </p:cNvSpPr>
          <p:nvPr/>
        </p:nvSpPr>
        <p:spPr bwMode="auto">
          <a:xfrm>
            <a:off x="457200" y="9144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algn="ctr">
              <a:buFont typeface="Wingdings" panose="05000000000000000000" pitchFamily="2" charset="2"/>
              <a:buNone/>
            </a:pPr>
            <a:r>
              <a:rPr lang="en-US" altLang="en-US" sz="1400" kern="0" dirty="0" smtClean="0"/>
              <a:t>PARCEL	15-SH</a:t>
            </a:r>
          </a:p>
          <a:p>
            <a:pPr algn="ctr">
              <a:buFont typeface="Wingdings" panose="05000000000000000000" pitchFamily="2" charset="2"/>
              <a:buNone/>
            </a:pPr>
            <a:r>
              <a:rPr lang="en-US" altLang="en-US" sz="1400" kern="0" dirty="0" smtClean="0"/>
              <a:t>WAR-48-19.40</a:t>
            </a:r>
          </a:p>
          <a:p>
            <a:pPr algn="ctr">
              <a:buFont typeface="Wingdings" panose="05000000000000000000" pitchFamily="2" charset="2"/>
              <a:buNone/>
            </a:pPr>
            <a:r>
              <a:rPr lang="en-US" altLang="en-US" sz="1400" kern="0" dirty="0" smtClean="0"/>
              <a:t>PERPETUAL EASEMENT FOR HIGHWAY PURPOSES</a:t>
            </a:r>
          </a:p>
          <a:p>
            <a:pPr algn="ctr">
              <a:buFont typeface="Wingdings" panose="05000000000000000000" pitchFamily="2" charset="2"/>
              <a:buNone/>
            </a:pPr>
            <a:r>
              <a:rPr lang="en-US" altLang="en-US" sz="1400" kern="0" dirty="0" smtClean="0"/>
              <a:t>WITHOUT LIMITATION OF EXISTING ACCESS RIGHTS</a:t>
            </a:r>
          </a:p>
          <a:p>
            <a:pPr>
              <a:buFont typeface="Wingdings" panose="05000000000000000000" pitchFamily="2" charset="2"/>
              <a:buNone/>
            </a:pPr>
            <a:r>
              <a:rPr lang="en-US" altLang="en-US" sz="1400" kern="0" dirty="0" smtClean="0"/>
              <a:t>	An exclusive perpetual easement for public highway and road purposes, including, but not limited to any utility construction, relocation and/or utility maintenance work deemed appropriate by the State of Ohio, Department of Transportation, its successors and assigns forever.</a:t>
            </a:r>
          </a:p>
          <a:p>
            <a:pPr>
              <a:buFont typeface="Wingdings" panose="05000000000000000000" pitchFamily="2" charset="2"/>
              <a:buNone/>
            </a:pPr>
            <a:endParaRPr lang="en-US" altLang="en-US" sz="1400" kern="0" dirty="0" smtClean="0"/>
          </a:p>
          <a:p>
            <a:pPr>
              <a:buFont typeface="Wingdings" panose="05000000000000000000" pitchFamily="2" charset="2"/>
              <a:buNone/>
            </a:pPr>
            <a:r>
              <a:rPr lang="en-US" altLang="en-US" sz="1400" kern="0" dirty="0" smtClean="0"/>
              <a:t>	Grantor/Owner, for himself and his heirs, executors, administrators, successors and assigns, reserves all existing rights of ingress and egress to and from any residual area. (as used herein, the expression “Grantor/Owner” includes the plural, and words in the masculine include the feminine or neuter).</a:t>
            </a:r>
          </a:p>
          <a:p>
            <a:pPr algn="ctr">
              <a:buFont typeface="Wingdings" panose="05000000000000000000" pitchFamily="2" charset="2"/>
              <a:buNone/>
            </a:pPr>
            <a:r>
              <a:rPr lang="en-US" altLang="en-US" sz="1400" kern="0" dirty="0" smtClean="0"/>
              <a:t>	[Surveyor’s description of the premises follows]</a:t>
            </a:r>
          </a:p>
          <a:p>
            <a:pPr algn="ctr">
              <a:buFont typeface="Wingdings" panose="05000000000000000000" pitchFamily="2" charset="2"/>
              <a:buNone/>
            </a:pPr>
            <a:endParaRPr lang="en-US" altLang="en-US" sz="1400" kern="0" dirty="0" smtClean="0"/>
          </a:p>
          <a:p>
            <a:pPr>
              <a:buFont typeface="Wingdings" panose="05000000000000000000" pitchFamily="2" charset="2"/>
              <a:buNone/>
            </a:pPr>
            <a:r>
              <a:rPr lang="en-US" altLang="en-US" sz="1400" kern="0" dirty="0" smtClean="0"/>
              <a:t>	Situated in the State of Ohio, County of Warren, </a:t>
            </a:r>
            <a:r>
              <a:rPr lang="en-US" altLang="en-US" sz="1400" kern="0" dirty="0" err="1" smtClean="0"/>
              <a:t>Clearcreek</a:t>
            </a:r>
            <a:r>
              <a:rPr lang="en-US" altLang="en-US" sz="1400" kern="0" dirty="0" smtClean="0"/>
              <a:t> Township, being part of Section 34, Town 4, Range 4 Between the Miami’s also, being part of a 1.827 acre tract conveyed to David L Sr. and Sandra L </a:t>
            </a:r>
            <a:r>
              <a:rPr lang="en-US" altLang="en-US" sz="1400" kern="0" dirty="0" err="1" smtClean="0"/>
              <a:t>Schreier</a:t>
            </a:r>
            <a:r>
              <a:rPr lang="en-US" altLang="en-US" sz="1400" kern="0" dirty="0" smtClean="0"/>
              <a:t> (herein after referred to as grantor) as described in the Warren County Recorder’s Office in Official Record 3351, Page 793 and also, being a parcel of land lying on the right side of the centerline plat of State Route 48 made by the Ohio Department of Transportation filed in the records of Warren County and being more particularly described as follows:</a:t>
            </a:r>
          </a:p>
          <a:p>
            <a:pPr>
              <a:buFont typeface="Wingdings" panose="05000000000000000000" pitchFamily="2" charset="2"/>
              <a:buNone/>
            </a:pPr>
            <a:endParaRPr lang="en-US" altLang="en-US" sz="1200" kern="0" dirty="0" smtClean="0"/>
          </a:p>
        </p:txBody>
      </p:sp>
      <p:sp>
        <p:nvSpPr>
          <p:cNvPr id="8" name="Rectangle 4"/>
          <p:cNvSpPr>
            <a:spLocks noChangeArrowheads="1"/>
          </p:cNvSpPr>
          <p:nvPr/>
        </p:nvSpPr>
        <p:spPr bwMode="auto">
          <a:xfrm>
            <a:off x="3810000" y="951724"/>
            <a:ext cx="1524000" cy="228600"/>
          </a:xfrm>
          <a:prstGeom prst="rect">
            <a:avLst/>
          </a:prstGeom>
          <a:noFill/>
          <a:ln w="38100" algn="ctr">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800">
                <a:solidFill>
                  <a:schemeClr val="tx1"/>
                </a:solidFill>
                <a:latin typeface="Arial" panose="020B0604020202020204" pitchFamily="34" charset="0"/>
              </a:defRPr>
            </a:lvl1pPr>
            <a:lvl2pPr marL="742950" indent="-285750" eaLnBrk="0" hangingPunct="0">
              <a:defRPr sz="800">
                <a:solidFill>
                  <a:schemeClr val="tx1"/>
                </a:solidFill>
                <a:latin typeface="Arial" panose="020B0604020202020204" pitchFamily="34" charset="0"/>
              </a:defRPr>
            </a:lvl2pPr>
            <a:lvl3pPr marL="1143000" indent="-228600" eaLnBrk="0" hangingPunct="0">
              <a:defRPr sz="800">
                <a:solidFill>
                  <a:schemeClr val="tx1"/>
                </a:solidFill>
                <a:latin typeface="Arial" panose="020B0604020202020204" pitchFamily="34" charset="0"/>
              </a:defRPr>
            </a:lvl3pPr>
            <a:lvl4pPr marL="1600200" indent="-228600" eaLnBrk="0" hangingPunct="0">
              <a:defRPr sz="800">
                <a:solidFill>
                  <a:schemeClr val="tx1"/>
                </a:solidFill>
                <a:latin typeface="Arial" panose="020B0604020202020204" pitchFamily="34" charset="0"/>
              </a:defRPr>
            </a:lvl4pPr>
            <a:lvl5pPr marL="2057400" indent="-228600" eaLnBrk="0" hangingPunct="0">
              <a:defRPr sz="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hlink"/>
              </a:buClr>
              <a:buFont typeface="Wingdings" panose="05000000000000000000" pitchFamily="2" charset="2"/>
              <a:buChar char="l"/>
              <a:defRPr sz="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hlink"/>
              </a:buClr>
              <a:buFont typeface="Wingdings" panose="05000000000000000000" pitchFamily="2" charset="2"/>
              <a:buChar char="l"/>
              <a:defRPr sz="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hlink"/>
              </a:buClr>
              <a:buFont typeface="Wingdings" panose="05000000000000000000" pitchFamily="2" charset="2"/>
              <a:buChar char="l"/>
              <a:defRPr sz="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hlink"/>
              </a:buClr>
              <a:buFont typeface="Wingdings" panose="05000000000000000000" pitchFamily="2" charset="2"/>
              <a:buChar char="l"/>
              <a:defRPr sz="800">
                <a:solidFill>
                  <a:schemeClr val="tx1"/>
                </a:solidFill>
                <a:latin typeface="Arial" panose="020B0604020202020204" pitchFamily="34" charset="0"/>
              </a:defRPr>
            </a:lvl9pPr>
          </a:lstStyle>
          <a:p>
            <a:pPr eaLnBrk="1" hangingPunct="1"/>
            <a:endParaRPr lang="en-US" altLang="en-US"/>
          </a:p>
        </p:txBody>
      </p:sp>
      <p:sp>
        <p:nvSpPr>
          <p:cNvPr id="9" name="Rectangle 4"/>
          <p:cNvSpPr>
            <a:spLocks noChangeArrowheads="1"/>
          </p:cNvSpPr>
          <p:nvPr/>
        </p:nvSpPr>
        <p:spPr bwMode="auto">
          <a:xfrm>
            <a:off x="3810000" y="1202090"/>
            <a:ext cx="1524000" cy="228600"/>
          </a:xfrm>
          <a:prstGeom prst="rect">
            <a:avLst/>
          </a:prstGeom>
          <a:noFill/>
          <a:ln w="38100" algn="ctr">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800">
                <a:solidFill>
                  <a:schemeClr val="tx1"/>
                </a:solidFill>
                <a:latin typeface="Arial" panose="020B0604020202020204" pitchFamily="34" charset="0"/>
              </a:defRPr>
            </a:lvl1pPr>
            <a:lvl2pPr marL="742950" indent="-285750" eaLnBrk="0" hangingPunct="0">
              <a:defRPr sz="800">
                <a:solidFill>
                  <a:schemeClr val="tx1"/>
                </a:solidFill>
                <a:latin typeface="Arial" panose="020B0604020202020204" pitchFamily="34" charset="0"/>
              </a:defRPr>
            </a:lvl2pPr>
            <a:lvl3pPr marL="1143000" indent="-228600" eaLnBrk="0" hangingPunct="0">
              <a:defRPr sz="800">
                <a:solidFill>
                  <a:schemeClr val="tx1"/>
                </a:solidFill>
                <a:latin typeface="Arial" panose="020B0604020202020204" pitchFamily="34" charset="0"/>
              </a:defRPr>
            </a:lvl3pPr>
            <a:lvl4pPr marL="1600200" indent="-228600" eaLnBrk="0" hangingPunct="0">
              <a:defRPr sz="800">
                <a:solidFill>
                  <a:schemeClr val="tx1"/>
                </a:solidFill>
                <a:latin typeface="Arial" panose="020B0604020202020204" pitchFamily="34" charset="0"/>
              </a:defRPr>
            </a:lvl4pPr>
            <a:lvl5pPr marL="2057400" indent="-228600" eaLnBrk="0" hangingPunct="0">
              <a:defRPr sz="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hlink"/>
              </a:buClr>
              <a:buFont typeface="Wingdings" panose="05000000000000000000" pitchFamily="2" charset="2"/>
              <a:buChar char="l"/>
              <a:defRPr sz="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hlink"/>
              </a:buClr>
              <a:buFont typeface="Wingdings" panose="05000000000000000000" pitchFamily="2" charset="2"/>
              <a:buChar char="l"/>
              <a:defRPr sz="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hlink"/>
              </a:buClr>
              <a:buFont typeface="Wingdings" panose="05000000000000000000" pitchFamily="2" charset="2"/>
              <a:buChar char="l"/>
              <a:defRPr sz="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hlink"/>
              </a:buClr>
              <a:buFont typeface="Wingdings" panose="05000000000000000000" pitchFamily="2" charset="2"/>
              <a:buChar char="l"/>
              <a:defRPr sz="800">
                <a:solidFill>
                  <a:schemeClr val="tx1"/>
                </a:solidFill>
                <a:latin typeface="Arial" panose="020B0604020202020204" pitchFamily="34" charset="0"/>
              </a:defRPr>
            </a:lvl9pPr>
          </a:lstStyle>
          <a:p>
            <a:pPr eaLnBrk="1" hangingPunct="1"/>
            <a:endParaRPr lang="en-US" altLang="en-US"/>
          </a:p>
        </p:txBody>
      </p:sp>
      <p:sp>
        <p:nvSpPr>
          <p:cNvPr id="10" name="Rectangle 4"/>
          <p:cNvSpPr>
            <a:spLocks noChangeArrowheads="1"/>
          </p:cNvSpPr>
          <p:nvPr/>
        </p:nvSpPr>
        <p:spPr bwMode="auto">
          <a:xfrm>
            <a:off x="762000" y="1452456"/>
            <a:ext cx="7924800" cy="2564377"/>
          </a:xfrm>
          <a:prstGeom prst="rect">
            <a:avLst/>
          </a:prstGeom>
          <a:noFill/>
          <a:ln w="38100" algn="ctr">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800">
                <a:solidFill>
                  <a:schemeClr val="tx1"/>
                </a:solidFill>
                <a:latin typeface="Arial" panose="020B0604020202020204" pitchFamily="34" charset="0"/>
              </a:defRPr>
            </a:lvl1pPr>
            <a:lvl2pPr marL="742950" indent="-285750" eaLnBrk="0" hangingPunct="0">
              <a:defRPr sz="800">
                <a:solidFill>
                  <a:schemeClr val="tx1"/>
                </a:solidFill>
                <a:latin typeface="Arial" panose="020B0604020202020204" pitchFamily="34" charset="0"/>
              </a:defRPr>
            </a:lvl2pPr>
            <a:lvl3pPr marL="1143000" indent="-228600" eaLnBrk="0" hangingPunct="0">
              <a:defRPr sz="800">
                <a:solidFill>
                  <a:schemeClr val="tx1"/>
                </a:solidFill>
                <a:latin typeface="Arial" panose="020B0604020202020204" pitchFamily="34" charset="0"/>
              </a:defRPr>
            </a:lvl3pPr>
            <a:lvl4pPr marL="1600200" indent="-228600" eaLnBrk="0" hangingPunct="0">
              <a:defRPr sz="800">
                <a:solidFill>
                  <a:schemeClr val="tx1"/>
                </a:solidFill>
                <a:latin typeface="Arial" panose="020B0604020202020204" pitchFamily="34" charset="0"/>
              </a:defRPr>
            </a:lvl4pPr>
            <a:lvl5pPr marL="2057400" indent="-228600" eaLnBrk="0" hangingPunct="0">
              <a:defRPr sz="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hlink"/>
              </a:buClr>
              <a:buFont typeface="Wingdings" panose="05000000000000000000" pitchFamily="2" charset="2"/>
              <a:buChar char="l"/>
              <a:defRPr sz="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hlink"/>
              </a:buClr>
              <a:buFont typeface="Wingdings" panose="05000000000000000000" pitchFamily="2" charset="2"/>
              <a:buChar char="l"/>
              <a:defRPr sz="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hlink"/>
              </a:buClr>
              <a:buFont typeface="Wingdings" panose="05000000000000000000" pitchFamily="2" charset="2"/>
              <a:buChar char="l"/>
              <a:defRPr sz="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hlink"/>
              </a:buClr>
              <a:buFont typeface="Wingdings" panose="05000000000000000000" pitchFamily="2" charset="2"/>
              <a:buChar char="l"/>
              <a:defRPr sz="800">
                <a:solidFill>
                  <a:schemeClr val="tx1"/>
                </a:solidFill>
                <a:latin typeface="Arial" panose="020B0604020202020204" pitchFamily="34" charset="0"/>
              </a:defRPr>
            </a:lvl9pPr>
          </a:lstStyle>
          <a:p>
            <a:pPr eaLnBrk="1" hangingPunct="1"/>
            <a:endParaRPr lang="en-US" altLang="en-US"/>
          </a:p>
        </p:txBody>
      </p:sp>
      <p:sp>
        <p:nvSpPr>
          <p:cNvPr id="11" name="Rectangle 4"/>
          <p:cNvSpPr>
            <a:spLocks noChangeArrowheads="1"/>
          </p:cNvSpPr>
          <p:nvPr/>
        </p:nvSpPr>
        <p:spPr bwMode="auto">
          <a:xfrm>
            <a:off x="762000" y="4554889"/>
            <a:ext cx="7924800" cy="1541111"/>
          </a:xfrm>
          <a:prstGeom prst="rect">
            <a:avLst/>
          </a:prstGeom>
          <a:noFill/>
          <a:ln w="38100" algn="ctr">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800">
                <a:solidFill>
                  <a:schemeClr val="tx1"/>
                </a:solidFill>
                <a:latin typeface="Arial" panose="020B0604020202020204" pitchFamily="34" charset="0"/>
              </a:defRPr>
            </a:lvl1pPr>
            <a:lvl2pPr marL="742950" indent="-285750" eaLnBrk="0" hangingPunct="0">
              <a:defRPr sz="800">
                <a:solidFill>
                  <a:schemeClr val="tx1"/>
                </a:solidFill>
                <a:latin typeface="Arial" panose="020B0604020202020204" pitchFamily="34" charset="0"/>
              </a:defRPr>
            </a:lvl2pPr>
            <a:lvl3pPr marL="1143000" indent="-228600" eaLnBrk="0" hangingPunct="0">
              <a:defRPr sz="800">
                <a:solidFill>
                  <a:schemeClr val="tx1"/>
                </a:solidFill>
                <a:latin typeface="Arial" panose="020B0604020202020204" pitchFamily="34" charset="0"/>
              </a:defRPr>
            </a:lvl3pPr>
            <a:lvl4pPr marL="1600200" indent="-228600" eaLnBrk="0" hangingPunct="0">
              <a:defRPr sz="800">
                <a:solidFill>
                  <a:schemeClr val="tx1"/>
                </a:solidFill>
                <a:latin typeface="Arial" panose="020B0604020202020204" pitchFamily="34" charset="0"/>
              </a:defRPr>
            </a:lvl4pPr>
            <a:lvl5pPr marL="2057400" indent="-228600" eaLnBrk="0" hangingPunct="0">
              <a:defRPr sz="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hlink"/>
              </a:buClr>
              <a:buFont typeface="Wingdings" panose="05000000000000000000" pitchFamily="2" charset="2"/>
              <a:buChar char="l"/>
              <a:defRPr sz="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hlink"/>
              </a:buClr>
              <a:buFont typeface="Wingdings" panose="05000000000000000000" pitchFamily="2" charset="2"/>
              <a:buChar char="l"/>
              <a:defRPr sz="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hlink"/>
              </a:buClr>
              <a:buFont typeface="Wingdings" panose="05000000000000000000" pitchFamily="2" charset="2"/>
              <a:buChar char="l"/>
              <a:defRPr sz="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hlink"/>
              </a:buClr>
              <a:buFont typeface="Wingdings" panose="05000000000000000000" pitchFamily="2" charset="2"/>
              <a:buChar char="l"/>
              <a:defRPr sz="800">
                <a:solidFill>
                  <a:schemeClr val="tx1"/>
                </a:solidFill>
                <a:latin typeface="Arial" panose="020B0604020202020204" pitchFamily="34" charset="0"/>
              </a:defRPr>
            </a:lvl9pPr>
          </a:lstStyle>
          <a:p>
            <a:pPr eaLnBrk="1" hangingPunct="1"/>
            <a:endParaRPr lang="en-US" altLang="en-US"/>
          </a:p>
        </p:txBody>
      </p:sp>
      <p:sp>
        <p:nvSpPr>
          <p:cNvPr id="4" name="Footer Placeholder 3"/>
          <p:cNvSpPr>
            <a:spLocks noGrp="1"/>
          </p:cNvSpPr>
          <p:nvPr>
            <p:ph type="ftr" sz="quarter" idx="3"/>
          </p:nvPr>
        </p:nvSpPr>
        <p:spPr/>
        <p:txBody>
          <a:bodyPr>
            <a:noAutofit/>
          </a:bodyPr>
          <a:lstStyle/>
          <a:p>
            <a:pPr>
              <a:defRPr/>
            </a:pPr>
            <a:r>
              <a:rPr lang="en-US" sz="2800" dirty="0" smtClean="0">
                <a:solidFill>
                  <a:srgbClr val="000000"/>
                </a:solidFill>
              </a:rPr>
              <a:t>SAMPLE ODOT DESCRIPTION</a:t>
            </a:r>
            <a:endParaRPr lang="en-US" sz="2800" dirty="0">
              <a:solidFill>
                <a:srgbClr val="000000"/>
              </a:solidFill>
            </a:endParaRPr>
          </a:p>
        </p:txBody>
      </p:sp>
    </p:spTree>
    <p:extLst>
      <p:ext uri="{BB962C8B-B14F-4D97-AF65-F5344CB8AC3E}">
        <p14:creationId xmlns:p14="http://schemas.microsoft.com/office/powerpoint/2010/main" val="185477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nodePh="1">
                                  <p:stCondLst>
                                    <p:cond delay="0"/>
                                  </p:stCondLst>
                                  <p:endCondLst>
                                    <p:cond evt="begin" delay="0">
                                      <p:tn val="5"/>
                                    </p:cond>
                                  </p:endCondLst>
                                  <p:childTnLst>
                                    <p:animEffect transition="out" filter="wipe(down)">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1" nodeType="clickEffect">
                                  <p:stCondLst>
                                    <p:cond delay="0"/>
                                  </p:stCondLst>
                                  <p:childTnLst>
                                    <p:animEffect transition="out" filter="wipe(down)">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1000"/>
                                        <p:tgtEl>
                                          <p:spTgt spid="11"/>
                                        </p:tgtEl>
                                      </p:cBhvr>
                                    </p:animEffect>
                                    <p:anim calcmode="lin" valueType="num">
                                      <p:cBhvr>
                                        <p:cTn id="43" dur="1000"/>
                                        <p:tgtEl>
                                          <p:spTgt spid="11"/>
                                        </p:tgtEl>
                                        <p:attrNameLst>
                                          <p:attrName>ppt_x</p:attrName>
                                        </p:attrNameLst>
                                      </p:cBhvr>
                                      <p:tavLst>
                                        <p:tav tm="0">
                                          <p:val>
                                            <p:strVal val="ppt_x"/>
                                          </p:val>
                                        </p:tav>
                                        <p:tav tm="100000">
                                          <p:val>
                                            <p:strVal val="ppt_x"/>
                                          </p:val>
                                        </p:tav>
                                      </p:tavLst>
                                    </p:anim>
                                    <p:anim calcmode="lin" valueType="num">
                                      <p:cBhvr>
                                        <p:cTn id="44" dur="1000"/>
                                        <p:tgtEl>
                                          <p:spTgt spid="11"/>
                                        </p:tgtEl>
                                        <p:attrNameLst>
                                          <p:attrName>ppt_y</p:attrName>
                                        </p:attrNameLst>
                                      </p:cBhvr>
                                      <p:tavLst>
                                        <p:tav tm="0">
                                          <p:val>
                                            <p:strVal val="ppt_y"/>
                                          </p:val>
                                        </p:tav>
                                        <p:tav tm="100000">
                                          <p:val>
                                            <p:strVal val="ppt_y+.1"/>
                                          </p:val>
                                        </p:tav>
                                      </p:tavLst>
                                    </p:anim>
                                    <p:set>
                                      <p:cBhvr>
                                        <p:cTn id="45"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0" grpId="1" animBg="1"/>
      <p:bldP spid="11" grpId="0" animBg="1"/>
      <p:bldP spid="11" grpId="1"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chemeClr val="tx1"/>
                </a:solidFill>
              </a:rPr>
              <a:t>	</a:t>
            </a:r>
            <a:endParaRPr lang="en-US" sz="24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itle 1"/>
          <p:cNvSpPr>
            <a:spLocks noGrp="1"/>
          </p:cNvSpPr>
          <p:nvPr>
            <p:ph type="title"/>
          </p:nvPr>
        </p:nvSpPr>
        <p:spPr>
          <a:xfrm>
            <a:off x="457200" y="274638"/>
            <a:ext cx="8229600" cy="541337"/>
          </a:xfrm>
        </p:spPr>
        <p:txBody>
          <a:bodyPr/>
          <a:lstStyle/>
          <a:p>
            <a:r>
              <a:rPr lang="en-US" sz="3200" dirty="0" smtClean="0"/>
              <a:t>Page 1 </a:t>
            </a:r>
            <a:r>
              <a:rPr lang="en-US" sz="3200" dirty="0"/>
              <a:t>of 4</a:t>
            </a:r>
          </a:p>
        </p:txBody>
      </p:sp>
      <p:sp>
        <p:nvSpPr>
          <p:cNvPr id="4" name="Content Placeholder 3"/>
          <p:cNvSpPr>
            <a:spLocks noGrp="1"/>
          </p:cNvSpPr>
          <p:nvPr>
            <p:ph idx="1"/>
          </p:nvPr>
        </p:nvSpPr>
        <p:spPr>
          <a:xfrm>
            <a:off x="457200" y="1371600"/>
            <a:ext cx="3706813" cy="4525963"/>
          </a:xfrm>
        </p:spPr>
        <p:txBody>
          <a:bodyPr/>
          <a:lstStyle/>
          <a:p>
            <a:pPr marL="342900" lvl="0" indent="-342900">
              <a:spcBef>
                <a:spcPct val="0"/>
              </a:spcBef>
              <a:buClr>
                <a:srgbClr val="9999FF"/>
              </a:buClr>
              <a:buNone/>
            </a:pPr>
            <a:r>
              <a:rPr lang="en-US" altLang="en-US" sz="2000" b="0" dirty="0">
                <a:solidFill>
                  <a:srgbClr val="FFFFFF"/>
                </a:solidFill>
              </a:rPr>
              <a:t>Situated in the </a:t>
            </a:r>
            <a:r>
              <a:rPr lang="en-US" altLang="en-US" sz="2000" dirty="0">
                <a:solidFill>
                  <a:srgbClr val="FF3300"/>
                </a:solidFill>
              </a:rPr>
              <a:t>State of Ohio, County of Warren</a:t>
            </a:r>
            <a:r>
              <a:rPr lang="en-US" altLang="en-US" sz="2000" b="0" dirty="0">
                <a:solidFill>
                  <a:srgbClr val="FFFFFF"/>
                </a:solidFill>
              </a:rPr>
              <a:t>, </a:t>
            </a:r>
            <a:endParaRPr lang="en-US" altLang="en-US" sz="2000" b="0" dirty="0" smtClean="0">
              <a:solidFill>
                <a:srgbClr val="FFFFFF"/>
              </a:solidFill>
            </a:endParaRPr>
          </a:p>
          <a:p>
            <a:pPr marL="342900" lvl="0" indent="-342900">
              <a:spcBef>
                <a:spcPct val="0"/>
              </a:spcBef>
              <a:buClr>
                <a:srgbClr val="9999FF"/>
              </a:buClr>
              <a:buNone/>
            </a:pPr>
            <a:r>
              <a:rPr lang="en-US" altLang="en-US" sz="2000" b="0" dirty="0" err="1" smtClean="0">
                <a:solidFill>
                  <a:srgbClr val="FFFFFF"/>
                </a:solidFill>
              </a:rPr>
              <a:t>Clearcreek</a:t>
            </a:r>
            <a:r>
              <a:rPr lang="en-US" altLang="en-US" sz="2000" b="0" dirty="0" smtClean="0">
                <a:solidFill>
                  <a:srgbClr val="FFFFFF"/>
                </a:solidFill>
              </a:rPr>
              <a:t> </a:t>
            </a:r>
            <a:r>
              <a:rPr lang="en-US" altLang="en-US" sz="2000" b="0" dirty="0">
                <a:solidFill>
                  <a:srgbClr val="FFFFFF"/>
                </a:solidFill>
              </a:rPr>
              <a:t>Township, being part of Section 34, </a:t>
            </a:r>
            <a:endParaRPr lang="en-US" altLang="en-US" sz="2000" b="0" dirty="0" smtClean="0">
              <a:solidFill>
                <a:srgbClr val="FFFFFF"/>
              </a:solidFill>
            </a:endParaRPr>
          </a:p>
          <a:p>
            <a:pPr marL="342900" lvl="0" indent="-342900">
              <a:spcBef>
                <a:spcPct val="0"/>
              </a:spcBef>
              <a:buClr>
                <a:srgbClr val="9999FF"/>
              </a:buClr>
              <a:buNone/>
            </a:pPr>
            <a:r>
              <a:rPr lang="en-US" altLang="en-US" sz="2000" b="0" dirty="0" smtClean="0">
                <a:solidFill>
                  <a:srgbClr val="FFFFFF"/>
                </a:solidFill>
              </a:rPr>
              <a:t>Town </a:t>
            </a:r>
            <a:r>
              <a:rPr lang="en-US" altLang="en-US" sz="2000" b="0" dirty="0">
                <a:solidFill>
                  <a:srgbClr val="FFFFFF"/>
                </a:solidFill>
              </a:rPr>
              <a:t>4, Range 4 Between the Miami’s</a:t>
            </a:r>
          </a:p>
          <a:p>
            <a:endParaRPr lang="en-US" dirty="0"/>
          </a:p>
        </p:txBody>
      </p:sp>
      <p:pic>
        <p:nvPicPr>
          <p:cNvPr id="8" name="Picture 18" descr="oh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914400"/>
            <a:ext cx="482758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21"/>
          <p:cNvSpPr>
            <a:spLocks/>
          </p:cNvSpPr>
          <p:nvPr/>
        </p:nvSpPr>
        <p:spPr bwMode="auto">
          <a:xfrm>
            <a:off x="4780351" y="4343400"/>
            <a:ext cx="458787" cy="506412"/>
          </a:xfrm>
          <a:custGeom>
            <a:avLst/>
            <a:gdLst>
              <a:gd name="T0" fmla="*/ 0 w 289"/>
              <a:gd name="T1" fmla="*/ 0 h 319"/>
              <a:gd name="T2" fmla="*/ 2147483647 w 289"/>
              <a:gd name="T3" fmla="*/ 2147483647 h 319"/>
              <a:gd name="T4" fmla="*/ 2147483647 w 289"/>
              <a:gd name="T5" fmla="*/ 2147483647 h 319"/>
              <a:gd name="T6" fmla="*/ 2147483647 w 289"/>
              <a:gd name="T7" fmla="*/ 2147483647 h 319"/>
              <a:gd name="T8" fmla="*/ 2147483647 w 289"/>
              <a:gd name="T9" fmla="*/ 2147483647 h 319"/>
              <a:gd name="T10" fmla="*/ 2147483647 w 289"/>
              <a:gd name="T11" fmla="*/ 2147483647 h 319"/>
              <a:gd name="T12" fmla="*/ 2147483647 w 289"/>
              <a:gd name="T13" fmla="*/ 2147483647 h 319"/>
              <a:gd name="T14" fmla="*/ 2147483647 w 289"/>
              <a:gd name="T15" fmla="*/ 2147483647 h 319"/>
              <a:gd name="T16" fmla="*/ 2147483647 w 289"/>
              <a:gd name="T17" fmla="*/ 0 h 319"/>
              <a:gd name="T18" fmla="*/ 0 w 289"/>
              <a:gd name="T19" fmla="*/ 0 h 3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9"/>
              <a:gd name="T31" fmla="*/ 0 h 319"/>
              <a:gd name="T32" fmla="*/ 289 w 289"/>
              <a:gd name="T33" fmla="*/ 319 h 3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9" h="319">
                <a:moveTo>
                  <a:pt x="0" y="0"/>
                </a:moveTo>
                <a:cubicBezTo>
                  <a:pt x="6" y="28"/>
                  <a:pt x="20" y="83"/>
                  <a:pt x="20" y="83"/>
                </a:cubicBezTo>
                <a:cubicBezTo>
                  <a:pt x="15" y="136"/>
                  <a:pt x="8" y="189"/>
                  <a:pt x="6" y="243"/>
                </a:cubicBezTo>
                <a:cubicBezTo>
                  <a:pt x="3" y="318"/>
                  <a:pt x="203" y="317"/>
                  <a:pt x="236" y="319"/>
                </a:cubicBezTo>
                <a:cubicBezTo>
                  <a:pt x="281" y="296"/>
                  <a:pt x="259" y="317"/>
                  <a:pt x="270" y="250"/>
                </a:cubicBezTo>
                <a:cubicBezTo>
                  <a:pt x="274" y="227"/>
                  <a:pt x="284" y="180"/>
                  <a:pt x="284" y="180"/>
                </a:cubicBezTo>
                <a:cubicBezTo>
                  <a:pt x="279" y="134"/>
                  <a:pt x="289" y="84"/>
                  <a:pt x="270" y="42"/>
                </a:cubicBezTo>
                <a:cubicBezTo>
                  <a:pt x="262" y="25"/>
                  <a:pt x="233" y="35"/>
                  <a:pt x="215" y="28"/>
                </a:cubicBezTo>
                <a:cubicBezTo>
                  <a:pt x="195" y="21"/>
                  <a:pt x="178" y="8"/>
                  <a:pt x="159" y="0"/>
                </a:cubicBezTo>
                <a:cubicBezTo>
                  <a:pt x="51" y="9"/>
                  <a:pt x="104" y="10"/>
                  <a:pt x="0" y="0"/>
                </a:cubicBezTo>
                <a:close/>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Footer Placeholder 6"/>
          <p:cNvSpPr>
            <a:spLocks noGrp="1"/>
          </p:cNvSpPr>
          <p:nvPr>
            <p:ph type="ftr" sz="quarter" idx="3"/>
          </p:nvPr>
        </p:nvSpPr>
        <p:spPr/>
        <p:txBody>
          <a:bodyPr>
            <a:noAutofit/>
          </a:bodyPr>
          <a:lstStyle/>
          <a:p>
            <a:pPr>
              <a:defRPr/>
            </a:pPr>
            <a:r>
              <a:rPr lang="en-US" sz="2800" dirty="0" smtClean="0">
                <a:solidFill>
                  <a:srgbClr val="000000"/>
                </a:solidFill>
              </a:rPr>
              <a:t>SAMPLE ODOT DESCRIPTION</a:t>
            </a:r>
            <a:endParaRPr lang="en-US" sz="2800" dirty="0">
              <a:solidFill>
                <a:srgbClr val="000000"/>
              </a:solidFill>
            </a:endParaRPr>
          </a:p>
        </p:txBody>
      </p:sp>
    </p:spTree>
    <p:extLst>
      <p:ext uri="{BB962C8B-B14F-4D97-AF65-F5344CB8AC3E}">
        <p14:creationId xmlns:p14="http://schemas.microsoft.com/office/powerpoint/2010/main" val="79486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par>
                          <p:cTn id="8" fill="hold">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lgn="ctr">
              <a:buNone/>
              <a:tabLst>
                <a:tab pos="461963" algn="l"/>
              </a:tabLst>
            </a:pPr>
            <a:endParaRPr lang="en-US" sz="28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itle 1"/>
          <p:cNvSpPr>
            <a:spLocks noGrp="1"/>
          </p:cNvSpPr>
          <p:nvPr>
            <p:ph type="title"/>
          </p:nvPr>
        </p:nvSpPr>
        <p:spPr>
          <a:xfrm>
            <a:off x="457200" y="274638"/>
            <a:ext cx="8229600" cy="563562"/>
          </a:xfrm>
        </p:spPr>
        <p:txBody>
          <a:bodyPr/>
          <a:lstStyle/>
          <a:p>
            <a:r>
              <a:rPr lang="en-US" sz="3200" dirty="0" smtClean="0"/>
              <a:t>Page 1 </a:t>
            </a:r>
            <a:r>
              <a:rPr lang="en-US" sz="3200" dirty="0"/>
              <a:t>of 4</a:t>
            </a:r>
          </a:p>
        </p:txBody>
      </p:sp>
      <p:pic>
        <p:nvPicPr>
          <p:cNvPr id="4" name="Content Placeholder 3"/>
          <p:cNvPicPr>
            <a:picLocks noGrp="1" noChangeAspect="1"/>
          </p:cNvPicPr>
          <p:nvPr>
            <p:ph idx="1"/>
          </p:nvPr>
        </p:nvPicPr>
        <p:blipFill>
          <a:blip r:embed="rId4"/>
          <a:stretch>
            <a:fillRect/>
          </a:stretch>
        </p:blipFill>
        <p:spPr>
          <a:xfrm>
            <a:off x="4572000" y="1447800"/>
            <a:ext cx="4186515" cy="4525963"/>
          </a:xfrm>
          <a:prstGeom prst="rect">
            <a:avLst/>
          </a:prstGeom>
        </p:spPr>
      </p:pic>
      <p:sp>
        <p:nvSpPr>
          <p:cNvPr id="7" name="Rectangle 6"/>
          <p:cNvSpPr/>
          <p:nvPr/>
        </p:nvSpPr>
        <p:spPr>
          <a:xfrm>
            <a:off x="457201" y="1447800"/>
            <a:ext cx="3962400" cy="4585871"/>
          </a:xfrm>
          <a:prstGeom prst="rect">
            <a:avLst/>
          </a:prstGeom>
        </p:spPr>
        <p:txBody>
          <a:bodyPr wrap="square">
            <a:spAutoFit/>
          </a:bodyPr>
          <a:lstStyle/>
          <a:p>
            <a:pPr marL="342900" lvl="0" indent="-342900" fontAlgn="base">
              <a:spcBef>
                <a:spcPct val="0"/>
              </a:spcBef>
              <a:spcAft>
                <a:spcPct val="0"/>
              </a:spcAft>
              <a:buClr>
                <a:srgbClr val="9999FF"/>
              </a:buClr>
              <a:defRPr/>
            </a:pPr>
            <a:r>
              <a:rPr lang="en-US" sz="2000" dirty="0">
                <a:solidFill>
                  <a:srgbClr val="FFFFFF"/>
                </a:solidFill>
                <a:latin typeface="Arial" charset="0"/>
              </a:rPr>
              <a:t>Situated in the</a:t>
            </a:r>
            <a:r>
              <a:rPr lang="en-US" sz="2000" dirty="0">
                <a:solidFill>
                  <a:schemeClr val="bg1"/>
                </a:solidFill>
                <a:latin typeface="Arial" charset="0"/>
              </a:rPr>
              <a:t> </a:t>
            </a:r>
            <a:r>
              <a:rPr lang="en-US" sz="2000" b="1" dirty="0">
                <a:solidFill>
                  <a:schemeClr val="bg1"/>
                </a:solidFill>
                <a:latin typeface="Arial" charset="0"/>
              </a:rPr>
              <a:t>State of Ohio, County of Warren</a:t>
            </a:r>
            <a:r>
              <a:rPr lang="en-US" sz="2000" dirty="0">
                <a:solidFill>
                  <a:srgbClr val="FFFFFF"/>
                </a:solidFill>
                <a:latin typeface="Arial" charset="0"/>
              </a:rPr>
              <a:t>, </a:t>
            </a:r>
            <a:r>
              <a:rPr lang="en-US" sz="2000" b="1" dirty="0" err="1">
                <a:solidFill>
                  <a:srgbClr val="FF3300"/>
                </a:solidFill>
                <a:latin typeface="Arial" charset="0"/>
              </a:rPr>
              <a:t>Clearcreek</a:t>
            </a:r>
            <a:r>
              <a:rPr lang="en-US" sz="2000" b="1" dirty="0">
                <a:solidFill>
                  <a:srgbClr val="FF3300"/>
                </a:solidFill>
                <a:latin typeface="Arial" charset="0"/>
              </a:rPr>
              <a:t> Township</a:t>
            </a:r>
            <a:r>
              <a:rPr lang="en-US" sz="2000" dirty="0">
                <a:solidFill>
                  <a:srgbClr val="FFFFFF"/>
                </a:solidFill>
                <a:latin typeface="Arial" charset="0"/>
              </a:rPr>
              <a:t>, being part of Section 34, Town 4, Range 4 Between the Miami’s</a:t>
            </a:r>
          </a:p>
          <a:p>
            <a:pPr marL="342900" lvl="0" indent="-342900" fontAlgn="base">
              <a:spcBef>
                <a:spcPct val="0"/>
              </a:spcBef>
              <a:spcAft>
                <a:spcPct val="0"/>
              </a:spcAft>
              <a:buClr>
                <a:srgbClr val="9999FF"/>
              </a:buClr>
              <a:defRPr/>
            </a:pPr>
            <a:endParaRPr lang="en-US" sz="2000" dirty="0">
              <a:solidFill>
                <a:srgbClr val="FFFFFF"/>
              </a:solidFill>
              <a:latin typeface="Arial" charset="0"/>
            </a:endParaRPr>
          </a:p>
          <a:p>
            <a:pPr marL="342900" lvl="0" indent="-342900" fontAlgn="base">
              <a:spcBef>
                <a:spcPct val="0"/>
              </a:spcBef>
              <a:spcAft>
                <a:spcPct val="0"/>
              </a:spcAft>
              <a:buClr>
                <a:srgbClr val="9999FF"/>
              </a:buClr>
              <a:defRPr/>
            </a:pPr>
            <a:r>
              <a:rPr lang="en-US" sz="2000" dirty="0">
                <a:solidFill>
                  <a:srgbClr val="FFFFFF"/>
                </a:solidFill>
                <a:latin typeface="Times New Roman" pitchFamily="18" charset="0"/>
              </a:rPr>
              <a:t>Civil Township are areas made for governmental purposes only.</a:t>
            </a:r>
          </a:p>
          <a:p>
            <a:pPr marL="742950" lvl="1" indent="-285750" fontAlgn="base">
              <a:spcBef>
                <a:spcPct val="20000"/>
              </a:spcBef>
              <a:spcAft>
                <a:spcPct val="0"/>
              </a:spcAft>
              <a:buClr>
                <a:srgbClr val="CCCCFF"/>
              </a:buClr>
              <a:buSzPct val="50000"/>
              <a:buFont typeface="Wingdings" panose="05000000000000000000" pitchFamily="2" charset="2"/>
              <a:buChar char="n"/>
              <a:defRPr/>
            </a:pPr>
            <a:r>
              <a:rPr lang="en-US" sz="2000" b="1" dirty="0">
                <a:solidFill>
                  <a:srgbClr val="FF0000"/>
                </a:solidFill>
                <a:latin typeface="Times New Roman" pitchFamily="18" charset="0"/>
              </a:rPr>
              <a:t>Clear Creek Township</a:t>
            </a:r>
            <a:r>
              <a:rPr lang="en-US" sz="2000" dirty="0">
                <a:solidFill>
                  <a:srgbClr val="FFFFFF"/>
                </a:solidFill>
                <a:latin typeface="Times New Roman" pitchFamily="18" charset="0"/>
              </a:rPr>
              <a:t>, Warren County</a:t>
            </a:r>
          </a:p>
          <a:p>
            <a:pPr marL="1143000" lvl="2" indent="-228600" fontAlgn="base">
              <a:spcBef>
                <a:spcPct val="20000"/>
              </a:spcBef>
              <a:spcAft>
                <a:spcPct val="0"/>
              </a:spcAft>
              <a:buClr>
                <a:srgbClr val="9999FF"/>
              </a:buClr>
              <a:defRPr/>
            </a:pPr>
            <a:endParaRPr lang="en-US" sz="2000" dirty="0">
              <a:solidFill>
                <a:srgbClr val="FFFFFF"/>
              </a:solidFill>
              <a:latin typeface="Times New Roman" pitchFamily="18" charset="0"/>
            </a:endParaRPr>
          </a:p>
          <a:p>
            <a:pPr marL="742950" lvl="1" indent="-285750" fontAlgn="base">
              <a:spcBef>
                <a:spcPct val="20000"/>
              </a:spcBef>
              <a:spcAft>
                <a:spcPct val="0"/>
              </a:spcAft>
              <a:buClr>
                <a:srgbClr val="CCCCFF"/>
              </a:buClr>
              <a:buSzPct val="50000"/>
              <a:buFont typeface="Wingdings" panose="05000000000000000000" pitchFamily="2" charset="2"/>
              <a:buChar char="n"/>
              <a:defRPr/>
            </a:pPr>
            <a:r>
              <a:rPr lang="en-US" sz="2000" dirty="0">
                <a:solidFill>
                  <a:srgbClr val="FFFFFF"/>
                </a:solidFill>
                <a:latin typeface="Times New Roman" pitchFamily="18" charset="0"/>
              </a:rPr>
              <a:t>In non-rectangular lands Townships refer to only the Civil type of township.</a:t>
            </a:r>
          </a:p>
        </p:txBody>
      </p:sp>
      <p:sp>
        <p:nvSpPr>
          <p:cNvPr id="8" name="Footer Placeholder 7"/>
          <p:cNvSpPr>
            <a:spLocks noGrp="1"/>
          </p:cNvSpPr>
          <p:nvPr>
            <p:ph type="ftr" sz="quarter" idx="3"/>
          </p:nvPr>
        </p:nvSpPr>
        <p:spPr/>
        <p:txBody>
          <a:bodyPr>
            <a:noAutofit/>
          </a:bodyPr>
          <a:lstStyle/>
          <a:p>
            <a:pPr>
              <a:defRPr/>
            </a:pPr>
            <a:r>
              <a:rPr lang="en-US" sz="2800" dirty="0" smtClean="0">
                <a:solidFill>
                  <a:srgbClr val="000000"/>
                </a:solidFill>
              </a:rPr>
              <a:t>SAMPLE ODOT DESCRIPTION</a:t>
            </a:r>
            <a:endParaRPr lang="en-US" sz="2800" dirty="0">
              <a:solidFill>
                <a:srgbClr val="000000"/>
              </a:solidFill>
            </a:endParaRPr>
          </a:p>
        </p:txBody>
      </p:sp>
    </p:spTree>
    <p:extLst>
      <p:ext uri="{BB962C8B-B14F-4D97-AF65-F5344CB8AC3E}">
        <p14:creationId xmlns:p14="http://schemas.microsoft.com/office/powerpoint/2010/main" val="189995060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		</a:t>
            </a: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itle 1"/>
          <p:cNvSpPr>
            <a:spLocks noGrp="1"/>
          </p:cNvSpPr>
          <p:nvPr>
            <p:ph type="title"/>
          </p:nvPr>
        </p:nvSpPr>
        <p:spPr>
          <a:xfrm>
            <a:off x="457200" y="274638"/>
            <a:ext cx="8229600" cy="639762"/>
          </a:xfrm>
        </p:spPr>
        <p:txBody>
          <a:bodyPr/>
          <a:lstStyle/>
          <a:p>
            <a:r>
              <a:rPr lang="en-US" sz="3200" dirty="0" smtClean="0"/>
              <a:t> Page 1 </a:t>
            </a:r>
            <a:r>
              <a:rPr lang="en-US" sz="3200" dirty="0"/>
              <a:t>of 4</a:t>
            </a:r>
          </a:p>
        </p:txBody>
      </p:sp>
      <p:pic>
        <p:nvPicPr>
          <p:cNvPr id="4" name="Content Placeholder 3"/>
          <p:cNvPicPr>
            <a:picLocks noGrp="1" noChangeAspect="1"/>
          </p:cNvPicPr>
          <p:nvPr>
            <p:ph idx="1"/>
          </p:nvPr>
        </p:nvPicPr>
        <p:blipFill>
          <a:blip r:embed="rId4"/>
          <a:stretch>
            <a:fillRect/>
          </a:stretch>
        </p:blipFill>
        <p:spPr>
          <a:xfrm>
            <a:off x="5536074" y="914400"/>
            <a:ext cx="3407855" cy="5227638"/>
          </a:xfrm>
          <a:prstGeom prst="rect">
            <a:avLst/>
          </a:prstGeom>
        </p:spPr>
      </p:pic>
      <p:sp>
        <p:nvSpPr>
          <p:cNvPr id="7" name="Rectangle 6"/>
          <p:cNvSpPr/>
          <p:nvPr/>
        </p:nvSpPr>
        <p:spPr>
          <a:xfrm>
            <a:off x="744770" y="1924753"/>
            <a:ext cx="4572000" cy="1323439"/>
          </a:xfrm>
          <a:prstGeom prst="rect">
            <a:avLst/>
          </a:prstGeom>
        </p:spPr>
        <p:txBody>
          <a:bodyPr>
            <a:spAutoFit/>
          </a:bodyPr>
          <a:lstStyle/>
          <a:p>
            <a:pPr>
              <a:spcBef>
                <a:spcPct val="0"/>
              </a:spcBef>
            </a:pPr>
            <a:r>
              <a:rPr lang="en-US" altLang="en-US" sz="2000" dirty="0">
                <a:solidFill>
                  <a:schemeClr val="bg1"/>
                </a:solidFill>
              </a:rPr>
              <a:t>Situated in the </a:t>
            </a:r>
            <a:r>
              <a:rPr lang="en-US" altLang="en-US" sz="2000" b="1" dirty="0">
                <a:solidFill>
                  <a:schemeClr val="bg1"/>
                </a:solidFill>
              </a:rPr>
              <a:t>State of Ohio, County of Warren</a:t>
            </a:r>
            <a:r>
              <a:rPr lang="en-US" altLang="en-US" sz="2000" dirty="0">
                <a:solidFill>
                  <a:schemeClr val="bg1"/>
                </a:solidFill>
              </a:rPr>
              <a:t>, </a:t>
            </a:r>
            <a:r>
              <a:rPr lang="en-US" altLang="en-US" sz="2000" b="1" dirty="0" err="1">
                <a:solidFill>
                  <a:schemeClr val="bg1"/>
                </a:solidFill>
              </a:rPr>
              <a:t>Clearcreek</a:t>
            </a:r>
            <a:r>
              <a:rPr lang="en-US" altLang="en-US" sz="2000" b="1" dirty="0">
                <a:solidFill>
                  <a:schemeClr val="bg1"/>
                </a:solidFill>
              </a:rPr>
              <a:t> Township</a:t>
            </a:r>
            <a:r>
              <a:rPr lang="en-US" altLang="en-US" sz="2000" dirty="0">
                <a:solidFill>
                  <a:schemeClr val="bg1"/>
                </a:solidFill>
              </a:rPr>
              <a:t>, being part of Section 34, Town 4, Range 4 </a:t>
            </a:r>
            <a:r>
              <a:rPr lang="en-US" altLang="en-US" sz="2000" b="1" dirty="0">
                <a:solidFill>
                  <a:srgbClr val="FF3300"/>
                </a:solidFill>
              </a:rPr>
              <a:t>Between the Miami’s</a:t>
            </a:r>
          </a:p>
        </p:txBody>
      </p:sp>
      <p:sp>
        <p:nvSpPr>
          <p:cNvPr id="8" name="Footer Placeholder 7"/>
          <p:cNvSpPr>
            <a:spLocks noGrp="1"/>
          </p:cNvSpPr>
          <p:nvPr>
            <p:ph type="ftr" sz="quarter" idx="3"/>
          </p:nvPr>
        </p:nvSpPr>
        <p:spPr/>
        <p:txBody>
          <a:bodyPr>
            <a:noAutofit/>
          </a:bodyPr>
          <a:lstStyle/>
          <a:p>
            <a:pPr>
              <a:defRPr/>
            </a:pPr>
            <a:r>
              <a:rPr lang="en-US" sz="2800" dirty="0" smtClean="0">
                <a:solidFill>
                  <a:srgbClr val="000000"/>
                </a:solidFill>
              </a:rPr>
              <a:t>SAMPLE ODOT DESCRIPTION</a:t>
            </a:r>
            <a:endParaRPr lang="en-US" sz="2800" dirty="0">
              <a:solidFill>
                <a:srgbClr val="000000"/>
              </a:solidFill>
            </a:endParaRPr>
          </a:p>
        </p:txBody>
      </p:sp>
    </p:spTree>
    <p:extLst>
      <p:ext uri="{BB962C8B-B14F-4D97-AF65-F5344CB8AC3E}">
        <p14:creationId xmlns:p14="http://schemas.microsoft.com/office/powerpoint/2010/main" val="316920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800" dirty="0" smtClean="0">
                <a:solidFill>
                  <a:srgbClr val="FFFFFF"/>
                </a:solidFill>
              </a:rPr>
              <a:t>Therefore,</a:t>
            </a:r>
          </a:p>
          <a:p>
            <a:pPr marL="0" indent="0">
              <a:buNone/>
              <a:tabLst>
                <a:tab pos="461963" algn="l"/>
              </a:tabLst>
            </a:pPr>
            <a:r>
              <a:rPr lang="en-US" sz="2800" dirty="0">
                <a:solidFill>
                  <a:srgbClr val="FFFFFF"/>
                </a:solidFill>
              </a:rPr>
              <a:t>The purpose of </a:t>
            </a:r>
            <a:r>
              <a:rPr lang="en-US" sz="2800" dirty="0" smtClean="0">
                <a:solidFill>
                  <a:srgbClr val="FFFFFF"/>
                </a:solidFill>
              </a:rPr>
              <a:t>an ODOT </a:t>
            </a:r>
            <a:r>
              <a:rPr lang="en-US" sz="2800" dirty="0">
                <a:solidFill>
                  <a:srgbClr val="FFFFFF"/>
                </a:solidFill>
              </a:rPr>
              <a:t>Title Report is to identify all ownership interests in the part </a:t>
            </a:r>
            <a:r>
              <a:rPr lang="en-US" sz="2800" dirty="0" smtClean="0">
                <a:solidFill>
                  <a:srgbClr val="FFFFFF"/>
                </a:solidFill>
              </a:rPr>
              <a:t>taken</a:t>
            </a:r>
          </a:p>
          <a:p>
            <a:pPr marL="0" indent="0">
              <a:buNone/>
              <a:tabLst>
                <a:tab pos="461963" algn="l"/>
              </a:tabLst>
            </a:pPr>
            <a:endParaRPr lang="en-US" sz="2800" dirty="0">
              <a:solidFill>
                <a:srgbClr val="FFFFFF"/>
              </a:solidFill>
            </a:endParaRPr>
          </a:p>
          <a:p>
            <a:pPr marL="0" indent="0">
              <a:buNone/>
              <a:tabLst>
                <a:tab pos="461963" algn="l"/>
              </a:tabLst>
            </a:pPr>
            <a:r>
              <a:rPr lang="en-US" sz="2800" dirty="0" smtClean="0">
                <a:solidFill>
                  <a:srgbClr val="FFFFFF"/>
                </a:solidFill>
              </a:rPr>
              <a:t>An ODOT Title Report is not like a title insurance binder you receive when you purchase a house</a:t>
            </a:r>
          </a:p>
          <a:p>
            <a:pPr marL="0" indent="0">
              <a:buNone/>
              <a:tabLst>
                <a:tab pos="461963" algn="l"/>
              </a:tabLst>
            </a:pPr>
            <a:endParaRPr lang="en-US" sz="2800" dirty="0" smtClean="0">
              <a:solidFill>
                <a:srgbClr val="FFFFFF"/>
              </a:solidFill>
            </a:endParaRPr>
          </a:p>
          <a:p>
            <a:pPr marL="0" indent="0">
              <a:buNone/>
              <a:tabLst>
                <a:tab pos="461963" algn="l"/>
              </a:tabLst>
            </a:pPr>
            <a:r>
              <a:rPr lang="en-US" sz="2800" dirty="0" smtClean="0">
                <a:solidFill>
                  <a:srgbClr val="FFFFFF"/>
                </a:solidFill>
              </a:rPr>
              <a:t>It is an abstract that lists all transfers of ownership and encumbrances against the property being acquired </a:t>
            </a:r>
            <a:endParaRPr lang="en-US" sz="2800" dirty="0">
              <a:solidFill>
                <a:srgbClr val="FFFFFF"/>
              </a:solidFill>
            </a:endParaRPr>
          </a:p>
          <a:p>
            <a:pPr marL="0" indent="0">
              <a:buNone/>
              <a:tabLst>
                <a:tab pos="461963" algn="l"/>
              </a:tabLst>
            </a:pPr>
            <a:endParaRPr lang="en-US" sz="28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Tree>
    <p:extLst>
      <p:ext uri="{BB962C8B-B14F-4D97-AF65-F5344CB8AC3E}">
        <p14:creationId xmlns:p14="http://schemas.microsoft.com/office/powerpoint/2010/main" val="206214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 calcmode="lin" valueType="num">
                                      <p:cBhvr additive="base">
                                        <p:cTn id="1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itle 1"/>
          <p:cNvSpPr>
            <a:spLocks noGrp="1"/>
          </p:cNvSpPr>
          <p:nvPr>
            <p:ph type="title"/>
          </p:nvPr>
        </p:nvSpPr>
        <p:spPr>
          <a:xfrm>
            <a:off x="457200" y="274638"/>
            <a:ext cx="8229600" cy="517526"/>
          </a:xfrm>
        </p:spPr>
        <p:txBody>
          <a:bodyPr/>
          <a:lstStyle/>
          <a:p>
            <a:r>
              <a:rPr lang="en-US" sz="3200" dirty="0" smtClean="0">
                <a:solidFill>
                  <a:srgbClr val="FFFFFF"/>
                </a:solidFill>
              </a:rPr>
              <a:t>Page 1 </a:t>
            </a:r>
            <a:r>
              <a:rPr lang="en-US" sz="3200" dirty="0">
                <a:solidFill>
                  <a:srgbClr val="FFFFFF"/>
                </a:solidFill>
              </a:rPr>
              <a:t>of 4</a:t>
            </a:r>
            <a:endParaRPr lang="en-US" dirty="0"/>
          </a:p>
        </p:txBody>
      </p:sp>
      <p:sp>
        <p:nvSpPr>
          <p:cNvPr id="3" name="Content Placeholder 2"/>
          <p:cNvSpPr>
            <a:spLocks noGrp="1"/>
          </p:cNvSpPr>
          <p:nvPr>
            <p:ph idx="1"/>
          </p:nvPr>
        </p:nvSpPr>
        <p:spPr/>
        <p:txBody>
          <a:bodyPr/>
          <a:lstStyle/>
          <a:p>
            <a:pPr marL="0" indent="0">
              <a:buNone/>
            </a:pPr>
            <a:r>
              <a:rPr lang="en-US" altLang="en-US" sz="1800" dirty="0"/>
              <a:t>Situated in the State of Ohio, </a:t>
            </a:r>
            <a:endParaRPr lang="en-US" altLang="en-US" sz="1800" dirty="0" smtClean="0"/>
          </a:p>
          <a:p>
            <a:pPr marL="0" indent="0">
              <a:buNone/>
            </a:pPr>
            <a:r>
              <a:rPr lang="en-US" altLang="en-US" sz="1800" dirty="0" smtClean="0"/>
              <a:t>County </a:t>
            </a:r>
            <a:r>
              <a:rPr lang="en-US" altLang="en-US" sz="1800" dirty="0"/>
              <a:t>of </a:t>
            </a:r>
            <a:r>
              <a:rPr lang="en-US" altLang="en-US" sz="1800" dirty="0" smtClean="0"/>
              <a:t>Warren,</a:t>
            </a:r>
          </a:p>
          <a:p>
            <a:pPr marL="0" indent="0">
              <a:buNone/>
            </a:pPr>
            <a:r>
              <a:rPr lang="en-US" altLang="en-US" sz="1800" dirty="0" err="1" smtClean="0"/>
              <a:t>Clearcreek</a:t>
            </a:r>
            <a:r>
              <a:rPr lang="en-US" altLang="en-US" sz="1800" dirty="0" smtClean="0"/>
              <a:t> Township,</a:t>
            </a:r>
          </a:p>
          <a:p>
            <a:pPr marL="0" indent="0">
              <a:buNone/>
            </a:pPr>
            <a:r>
              <a:rPr lang="en-US" altLang="en-US" sz="1800" dirty="0" smtClean="0"/>
              <a:t>being </a:t>
            </a:r>
            <a:r>
              <a:rPr lang="en-US" altLang="en-US" sz="1800" dirty="0"/>
              <a:t>part of Section </a:t>
            </a:r>
            <a:r>
              <a:rPr lang="en-US" altLang="en-US" sz="1800" dirty="0" smtClean="0"/>
              <a:t>34,</a:t>
            </a:r>
          </a:p>
          <a:p>
            <a:pPr marL="0" indent="0">
              <a:buNone/>
            </a:pPr>
            <a:r>
              <a:rPr lang="en-US" altLang="en-US" sz="1800" dirty="0" smtClean="0"/>
              <a:t>Town </a:t>
            </a:r>
            <a:r>
              <a:rPr lang="en-US" altLang="en-US" sz="1800" dirty="0"/>
              <a:t>4, Range </a:t>
            </a:r>
            <a:r>
              <a:rPr lang="en-US" altLang="en-US" sz="1800" dirty="0" smtClean="0"/>
              <a:t>4</a:t>
            </a:r>
          </a:p>
          <a:p>
            <a:pPr marL="0" indent="0">
              <a:buNone/>
            </a:pPr>
            <a:r>
              <a:rPr lang="en-US" altLang="en-US" sz="1800" dirty="0" smtClean="0">
                <a:solidFill>
                  <a:srgbClr val="FF3300"/>
                </a:solidFill>
              </a:rPr>
              <a:t>Between </a:t>
            </a:r>
            <a:r>
              <a:rPr lang="en-US" altLang="en-US" sz="1800" dirty="0">
                <a:solidFill>
                  <a:srgbClr val="FF3300"/>
                </a:solidFill>
              </a:rPr>
              <a:t>the Miami’s</a:t>
            </a:r>
          </a:p>
          <a:p>
            <a:endParaRPr lang="en-US" dirty="0"/>
          </a:p>
        </p:txBody>
      </p:sp>
      <p:pic>
        <p:nvPicPr>
          <p:cNvPr id="7" name="Picture 12" descr="warr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362200"/>
            <a:ext cx="2509838" cy="2667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17" descr="Picture1"/>
          <p:cNvPicPr>
            <a:picLocks noChangeAspect="1" noChangeArrowheads="1"/>
          </p:cNvPicPr>
          <p:nvPr/>
        </p:nvPicPr>
        <p:blipFill>
          <a:blip r:embed="rId5">
            <a:lum bright="46000" contrast="-88000"/>
            <a:extLst>
              <a:ext uri="{28A0092B-C50C-407E-A947-70E740481C1C}">
                <a14:useLocalDpi xmlns:a14="http://schemas.microsoft.com/office/drawing/2010/main" val="0"/>
              </a:ext>
            </a:extLst>
          </a:blip>
          <a:srcRect/>
          <a:stretch>
            <a:fillRect/>
          </a:stretch>
        </p:blipFill>
        <p:spPr>
          <a:xfrm>
            <a:off x="4092575" y="914400"/>
            <a:ext cx="4975225" cy="5260975"/>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21"/>
          <p:cNvSpPr>
            <a:spLocks/>
          </p:cNvSpPr>
          <p:nvPr/>
        </p:nvSpPr>
        <p:spPr bwMode="auto">
          <a:xfrm>
            <a:off x="6226175" y="2514600"/>
            <a:ext cx="762000" cy="762000"/>
          </a:xfrm>
          <a:custGeom>
            <a:avLst/>
            <a:gdLst>
              <a:gd name="T0" fmla="*/ 2147483646 w 768"/>
              <a:gd name="T1" fmla="*/ 0 h 816"/>
              <a:gd name="T2" fmla="*/ 2147483646 w 768"/>
              <a:gd name="T3" fmla="*/ 2147483646 h 816"/>
              <a:gd name="T4" fmla="*/ 2147483646 w 768"/>
              <a:gd name="T5" fmla="*/ 2147483646 h 816"/>
              <a:gd name="T6" fmla="*/ 2147483646 w 768"/>
              <a:gd name="T7" fmla="*/ 2147483646 h 816"/>
              <a:gd name="T8" fmla="*/ 2147483646 w 768"/>
              <a:gd name="T9" fmla="*/ 2147483646 h 816"/>
              <a:gd name="T10" fmla="*/ 2147483646 w 768"/>
              <a:gd name="T11" fmla="*/ 2147483646 h 816"/>
              <a:gd name="T12" fmla="*/ 2147483646 w 768"/>
              <a:gd name="T13" fmla="*/ 2147483646 h 816"/>
              <a:gd name="T14" fmla="*/ 0 w 768"/>
              <a:gd name="T15" fmla="*/ 2147483646 h 816"/>
              <a:gd name="T16" fmla="*/ 2147483646 w 768"/>
              <a:gd name="T17" fmla="*/ 0 h 8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8"/>
              <a:gd name="T28" fmla="*/ 0 h 816"/>
              <a:gd name="T29" fmla="*/ 768 w 768"/>
              <a:gd name="T30" fmla="*/ 816 h 8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8" h="816">
                <a:moveTo>
                  <a:pt x="96" y="0"/>
                </a:moveTo>
                <a:lnTo>
                  <a:pt x="768" y="48"/>
                </a:lnTo>
                <a:lnTo>
                  <a:pt x="720" y="816"/>
                </a:lnTo>
                <a:lnTo>
                  <a:pt x="384" y="816"/>
                </a:lnTo>
                <a:lnTo>
                  <a:pt x="192" y="768"/>
                </a:lnTo>
                <a:lnTo>
                  <a:pt x="144" y="768"/>
                </a:lnTo>
                <a:lnTo>
                  <a:pt x="48" y="768"/>
                </a:lnTo>
                <a:lnTo>
                  <a:pt x="0" y="768"/>
                </a:lnTo>
                <a:lnTo>
                  <a:pt x="96" y="0"/>
                </a:lnTo>
                <a:close/>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ooter Placeholder 9"/>
          <p:cNvSpPr>
            <a:spLocks noGrp="1"/>
          </p:cNvSpPr>
          <p:nvPr>
            <p:ph type="ftr" sz="quarter" idx="3"/>
          </p:nvPr>
        </p:nvSpPr>
        <p:spPr/>
        <p:txBody>
          <a:bodyPr>
            <a:noAutofit/>
          </a:bodyPr>
          <a:lstStyle/>
          <a:p>
            <a:pPr>
              <a:defRPr/>
            </a:pPr>
            <a:r>
              <a:rPr lang="en-US" sz="2800" dirty="0" smtClean="0">
                <a:solidFill>
                  <a:srgbClr val="000000"/>
                </a:solidFill>
              </a:rPr>
              <a:t>SAMPLE ODOT DESCRIPTION</a:t>
            </a:r>
            <a:endParaRPr lang="en-US" sz="2800" dirty="0">
              <a:solidFill>
                <a:srgbClr val="000000"/>
              </a:solidFill>
            </a:endParaRPr>
          </a:p>
        </p:txBody>
      </p:sp>
    </p:spTree>
    <p:extLst>
      <p:ext uri="{BB962C8B-B14F-4D97-AF65-F5344CB8AC3E}">
        <p14:creationId xmlns:p14="http://schemas.microsoft.com/office/powerpoint/2010/main" val="162016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0" fill="hold" nodeType="afterEffect">
                                  <p:stCondLst>
                                    <p:cond delay="150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Content Placeholder 3"/>
          <p:cNvPicPr>
            <a:picLocks noGrp="1" noChangeAspect="1"/>
          </p:cNvPicPr>
          <p:nvPr>
            <p:ph idx="1"/>
          </p:nvPr>
        </p:nvPicPr>
        <p:blipFill>
          <a:blip r:embed="rId4"/>
          <a:stretch>
            <a:fillRect/>
          </a:stretch>
        </p:blipFill>
        <p:spPr>
          <a:xfrm>
            <a:off x="4066553" y="214312"/>
            <a:ext cx="4925047" cy="5937674"/>
          </a:xfrm>
          <a:prstGeom prst="rect">
            <a:avLst/>
          </a:prstGeom>
        </p:spPr>
      </p:pic>
      <p:sp>
        <p:nvSpPr>
          <p:cNvPr id="7" name="Rectangle 6"/>
          <p:cNvSpPr/>
          <p:nvPr/>
        </p:nvSpPr>
        <p:spPr>
          <a:xfrm>
            <a:off x="457200" y="304800"/>
            <a:ext cx="4572000" cy="1477328"/>
          </a:xfrm>
          <a:prstGeom prst="rect">
            <a:avLst/>
          </a:prstGeom>
        </p:spPr>
        <p:txBody>
          <a:bodyPr>
            <a:spAutoFit/>
          </a:bodyPr>
          <a:lstStyle/>
          <a:p>
            <a:pPr>
              <a:spcBef>
                <a:spcPct val="0"/>
              </a:spcBef>
            </a:pPr>
            <a:r>
              <a:rPr lang="en-US" altLang="en-US" dirty="0"/>
              <a:t>Situated in the </a:t>
            </a:r>
            <a:r>
              <a:rPr lang="en-US" altLang="en-US" b="1" dirty="0">
                <a:solidFill>
                  <a:srgbClr val="000000"/>
                </a:solidFill>
              </a:rPr>
              <a:t>State of Ohio, </a:t>
            </a:r>
            <a:endParaRPr lang="en-US" altLang="en-US" b="1" dirty="0" smtClean="0">
              <a:solidFill>
                <a:srgbClr val="000000"/>
              </a:solidFill>
            </a:endParaRPr>
          </a:p>
          <a:p>
            <a:pPr>
              <a:spcBef>
                <a:spcPct val="0"/>
              </a:spcBef>
            </a:pPr>
            <a:r>
              <a:rPr lang="en-US" altLang="en-US" b="1" dirty="0" smtClean="0">
                <a:solidFill>
                  <a:srgbClr val="000000"/>
                </a:solidFill>
              </a:rPr>
              <a:t>County </a:t>
            </a:r>
            <a:r>
              <a:rPr lang="en-US" altLang="en-US" b="1" dirty="0">
                <a:solidFill>
                  <a:srgbClr val="000000"/>
                </a:solidFill>
              </a:rPr>
              <a:t>of Warren</a:t>
            </a:r>
            <a:r>
              <a:rPr lang="en-US" altLang="en-US" dirty="0"/>
              <a:t>, </a:t>
            </a:r>
            <a:r>
              <a:rPr lang="en-US" altLang="en-US" b="1" dirty="0" err="1" smtClean="0">
                <a:solidFill>
                  <a:srgbClr val="000000"/>
                </a:solidFill>
              </a:rPr>
              <a:t>Clearcreek</a:t>
            </a:r>
            <a:endParaRPr lang="en-US" altLang="en-US" b="1" dirty="0" smtClean="0">
              <a:solidFill>
                <a:srgbClr val="000000"/>
              </a:solidFill>
            </a:endParaRPr>
          </a:p>
          <a:p>
            <a:pPr>
              <a:spcBef>
                <a:spcPct val="0"/>
              </a:spcBef>
            </a:pPr>
            <a:r>
              <a:rPr lang="en-US" altLang="en-US" b="1" dirty="0" smtClean="0">
                <a:solidFill>
                  <a:srgbClr val="000000"/>
                </a:solidFill>
              </a:rPr>
              <a:t>Township</a:t>
            </a:r>
            <a:r>
              <a:rPr lang="en-US" altLang="en-US" dirty="0"/>
              <a:t>, </a:t>
            </a:r>
            <a:r>
              <a:rPr lang="en-US" altLang="en-US" b="1" dirty="0">
                <a:solidFill>
                  <a:srgbClr val="FF3300"/>
                </a:solidFill>
              </a:rPr>
              <a:t>being part of </a:t>
            </a:r>
            <a:endParaRPr lang="en-US" altLang="en-US" b="1" dirty="0" smtClean="0">
              <a:solidFill>
                <a:srgbClr val="FF3300"/>
              </a:solidFill>
            </a:endParaRPr>
          </a:p>
          <a:p>
            <a:pPr>
              <a:spcBef>
                <a:spcPct val="0"/>
              </a:spcBef>
            </a:pPr>
            <a:r>
              <a:rPr lang="en-US" altLang="en-US" b="1" dirty="0" smtClean="0">
                <a:solidFill>
                  <a:srgbClr val="FF3300"/>
                </a:solidFill>
              </a:rPr>
              <a:t>Section </a:t>
            </a:r>
            <a:r>
              <a:rPr lang="en-US" altLang="en-US" b="1" dirty="0">
                <a:solidFill>
                  <a:srgbClr val="FF3300"/>
                </a:solidFill>
              </a:rPr>
              <a:t>34, Town 4, Range 4</a:t>
            </a:r>
            <a:r>
              <a:rPr lang="en-US" altLang="en-US" dirty="0"/>
              <a:t> </a:t>
            </a:r>
            <a:endParaRPr lang="en-US" altLang="en-US" dirty="0" smtClean="0"/>
          </a:p>
          <a:p>
            <a:pPr>
              <a:spcBef>
                <a:spcPct val="0"/>
              </a:spcBef>
            </a:pPr>
            <a:r>
              <a:rPr lang="en-US" altLang="en-US" b="1" dirty="0" smtClean="0">
                <a:solidFill>
                  <a:srgbClr val="000000"/>
                </a:solidFill>
              </a:rPr>
              <a:t>Between </a:t>
            </a:r>
            <a:r>
              <a:rPr lang="en-US" altLang="en-US" b="1" dirty="0">
                <a:solidFill>
                  <a:srgbClr val="000000"/>
                </a:solidFill>
              </a:rPr>
              <a:t>the Miami’s</a:t>
            </a:r>
          </a:p>
        </p:txBody>
      </p:sp>
      <p:pic>
        <p:nvPicPr>
          <p:cNvPr id="8" name="Picture 12" descr="07 Section Numbering"/>
          <p:cNvPicPr>
            <a:picLocks noChangeAspect="1" noChangeArrowheads="1"/>
          </p:cNvPicPr>
          <p:nvPr/>
        </p:nvPicPr>
        <p:blipFill>
          <a:blip r:embed="rId5">
            <a:extLst>
              <a:ext uri="{28A0092B-C50C-407E-A947-70E740481C1C}">
                <a14:useLocalDpi xmlns:a14="http://schemas.microsoft.com/office/drawing/2010/main" val="0"/>
              </a:ext>
            </a:extLst>
          </a:blip>
          <a:srcRect l="10829" t="22224" r="16997" b="18649"/>
          <a:stretch>
            <a:fillRect/>
          </a:stretch>
        </p:blipFill>
        <p:spPr bwMode="auto">
          <a:xfrm>
            <a:off x="314256" y="1934528"/>
            <a:ext cx="3599897" cy="42225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3"/>
          </p:nvPr>
        </p:nvSpPr>
        <p:spPr/>
        <p:txBody>
          <a:bodyPr>
            <a:noAutofit/>
          </a:bodyPr>
          <a:lstStyle/>
          <a:p>
            <a:pPr>
              <a:defRPr/>
            </a:pPr>
            <a:r>
              <a:rPr lang="en-US" sz="2800" dirty="0" smtClean="0">
                <a:solidFill>
                  <a:srgbClr val="000000"/>
                </a:solidFill>
              </a:rPr>
              <a:t>SAMPLE ODOT DESCRIPTION</a:t>
            </a:r>
            <a:endParaRPr lang="en-US" sz="2800" dirty="0">
              <a:solidFill>
                <a:srgbClr val="000000"/>
              </a:solidFill>
            </a:endParaRPr>
          </a:p>
        </p:txBody>
      </p:sp>
    </p:spTree>
    <p:extLst>
      <p:ext uri="{BB962C8B-B14F-4D97-AF65-F5344CB8AC3E}">
        <p14:creationId xmlns:p14="http://schemas.microsoft.com/office/powerpoint/2010/main" val="149809238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itle 1"/>
          <p:cNvSpPr>
            <a:spLocks noGrp="1"/>
          </p:cNvSpPr>
          <p:nvPr>
            <p:ph type="title"/>
          </p:nvPr>
        </p:nvSpPr>
        <p:spPr>
          <a:xfrm>
            <a:off x="457200" y="274638"/>
            <a:ext cx="8229600" cy="563562"/>
          </a:xfrm>
        </p:spPr>
        <p:txBody>
          <a:bodyPr/>
          <a:lstStyle/>
          <a:p>
            <a:r>
              <a:rPr lang="en-US" sz="3200" dirty="0" smtClean="0">
                <a:solidFill>
                  <a:srgbClr val="FFFFFF"/>
                </a:solidFill>
              </a:rPr>
              <a:t>Page 2 </a:t>
            </a:r>
            <a:r>
              <a:rPr lang="en-US" sz="3200" dirty="0">
                <a:solidFill>
                  <a:srgbClr val="FFFFFF"/>
                </a:solidFill>
              </a:rPr>
              <a:t>of 4</a:t>
            </a:r>
            <a:endParaRPr lang="en-US" dirty="0"/>
          </a:p>
        </p:txBody>
      </p:sp>
      <p:sp>
        <p:nvSpPr>
          <p:cNvPr id="7" name="Rectangle 3"/>
          <p:cNvSpPr>
            <a:spLocks noGrp="1" noChangeArrowheads="1"/>
          </p:cNvSpPr>
          <p:nvPr>
            <p:ph idx="1"/>
          </p:nvPr>
        </p:nvSpPr>
        <p:spPr>
          <a:xfrm>
            <a:off x="457200" y="1295400"/>
            <a:ext cx="8229600" cy="4525963"/>
          </a:xfrm>
        </p:spPr>
        <p:txBody>
          <a:bodyPr/>
          <a:lstStyle/>
          <a:p>
            <a:pPr eaLnBrk="1" hangingPunct="1">
              <a:buFont typeface="Wingdings" panose="05000000000000000000" pitchFamily="2" charset="2"/>
              <a:buNone/>
            </a:pPr>
            <a:r>
              <a:rPr lang="en-US" altLang="en-US" sz="1400" dirty="0" smtClean="0">
                <a:effectLst/>
              </a:rPr>
              <a:t>	COMMENCING at the centerline of survey station 1021+39.96 as shown and described on said centerline plat of State Route 48, witness an iron pipe found at the Northwest corner of Lot Number 1 of Ballard Subdivision, bearing South 84̊ 00' 15" East at a distance of 42.57 feet from said commencement point, THENCE with the centerline of survey, North 05̊ 21' 33" East, 144.30 feet to centerline station 1022+84.26 at the Point of Curvature of said centerline of survey;</a:t>
            </a:r>
          </a:p>
          <a:p>
            <a:pPr eaLnBrk="1" hangingPunct="1">
              <a:buFont typeface="Wingdings" panose="05000000000000000000" pitchFamily="2" charset="2"/>
              <a:buNone/>
            </a:pPr>
            <a:endParaRPr lang="en-US" altLang="en-US" sz="1400" dirty="0" smtClean="0">
              <a:effectLst/>
            </a:endParaRPr>
          </a:p>
          <a:p>
            <a:pPr eaLnBrk="1" hangingPunct="1">
              <a:buFont typeface="Wingdings" panose="05000000000000000000" pitchFamily="2" charset="2"/>
              <a:buNone/>
            </a:pPr>
            <a:r>
              <a:rPr lang="en-US" altLang="en-US" sz="1400" dirty="0" smtClean="0">
                <a:effectLst/>
              </a:rPr>
              <a:t>	THENCE continuing with the said centerline of survey on a curve to the right, with an Arc Length of 404.65 feet, a Radius of 1341.96 feet, a Delta Angle of 17̊ 16' 37", a Chord Distance of 403.12 feet and a Chord Bearing of North 13̊ 59' 52" East, to the grantor's South line and at centerline of survey</a:t>
            </a:r>
          </a:p>
          <a:p>
            <a:pPr eaLnBrk="1" hangingPunct="1">
              <a:buFont typeface="Wingdings" panose="05000000000000000000" pitchFamily="2" charset="2"/>
              <a:buNone/>
            </a:pPr>
            <a:r>
              <a:rPr lang="en-US" altLang="en-US" sz="1400" dirty="0" smtClean="0">
                <a:effectLst/>
              </a:rPr>
              <a:t>	station 1026+88.91;</a:t>
            </a:r>
          </a:p>
          <a:p>
            <a:pPr eaLnBrk="1" hangingPunct="1">
              <a:buFont typeface="Wingdings" panose="05000000000000000000" pitchFamily="2" charset="2"/>
              <a:buNone/>
            </a:pPr>
            <a:endParaRPr lang="en-US" altLang="en-US" sz="1400" dirty="0" smtClean="0">
              <a:effectLst/>
            </a:endParaRPr>
          </a:p>
          <a:p>
            <a:pPr eaLnBrk="1" hangingPunct="1">
              <a:buFont typeface="Wingdings" panose="05000000000000000000" pitchFamily="2" charset="2"/>
              <a:buNone/>
            </a:pPr>
            <a:r>
              <a:rPr lang="en-US" altLang="en-US" sz="1400" dirty="0" smtClean="0">
                <a:effectLst/>
              </a:rPr>
              <a:t>	THENCE South 78̊ 01' 07" East, 53.58 feet to the Southeast corner of the proposed right of way of said State Route 48 at centerline survey station 1026+99.22, 52.62 feet right;</a:t>
            </a:r>
          </a:p>
          <a:p>
            <a:pPr eaLnBrk="1" hangingPunct="1">
              <a:buFont typeface="Wingdings" panose="05000000000000000000" pitchFamily="2" charset="2"/>
              <a:buNone/>
            </a:pPr>
            <a:endParaRPr lang="en-US" altLang="en-US" sz="1400" dirty="0" smtClean="0">
              <a:effectLst/>
            </a:endParaRPr>
          </a:p>
          <a:p>
            <a:pPr eaLnBrk="1" hangingPunct="1">
              <a:buFont typeface="Wingdings" panose="05000000000000000000" pitchFamily="2" charset="2"/>
              <a:buNone/>
            </a:pPr>
            <a:r>
              <a:rPr lang="en-US" altLang="en-US" sz="1400" dirty="0" smtClean="0">
                <a:effectLst/>
              </a:rPr>
              <a:t>	THENCE with the proposed right of way of said State Route 48, North 18̊ 39' 54" East for a distance of 30.21 feet to an iron pin set at the intersection of the proposed right of way of said State Route48 and the existing right of way of said Pekin Road at centerline survey station 1027+30.50, 49.95 feet right and the TRUE POINT OF BEGINNING of the herein described tract;</a:t>
            </a:r>
            <a:r>
              <a:rPr lang="en-US" altLang="en-US" sz="2000" dirty="0" smtClean="0">
                <a:effectLst/>
              </a:rPr>
              <a:t> </a:t>
            </a:r>
          </a:p>
          <a:p>
            <a:pPr eaLnBrk="1" hangingPunct="1">
              <a:buFont typeface="Wingdings" panose="05000000000000000000" pitchFamily="2" charset="2"/>
              <a:buNone/>
            </a:pPr>
            <a:endParaRPr lang="en-US" altLang="en-US" sz="2000" dirty="0" smtClean="0">
              <a:effectLst/>
            </a:endParaRPr>
          </a:p>
          <a:p>
            <a:pPr eaLnBrk="1" hangingPunct="1">
              <a:buFont typeface="Wingdings" panose="05000000000000000000" pitchFamily="2" charset="2"/>
              <a:buNone/>
            </a:pPr>
            <a:endParaRPr lang="en-US" altLang="en-US" sz="2000" dirty="0" smtClean="0">
              <a:effectLst/>
            </a:endParaRPr>
          </a:p>
        </p:txBody>
      </p:sp>
      <p:sp>
        <p:nvSpPr>
          <p:cNvPr id="8" name="Rectangle 4"/>
          <p:cNvSpPr>
            <a:spLocks noChangeArrowheads="1"/>
          </p:cNvSpPr>
          <p:nvPr/>
        </p:nvSpPr>
        <p:spPr bwMode="auto">
          <a:xfrm>
            <a:off x="938216" y="1295400"/>
            <a:ext cx="1371600" cy="304800"/>
          </a:xfrm>
          <a:prstGeom prst="rect">
            <a:avLst/>
          </a:prstGeom>
          <a:noFill/>
          <a:ln w="38100" algn="ctr">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lnSpc>
                <a:spcPct val="80000"/>
              </a:lnSpc>
              <a:buFont typeface="Wingdings" panose="05000000000000000000" pitchFamily="2" charset="2"/>
              <a:buChar char="l"/>
            </a:pPr>
            <a:endParaRPr lang="en-US" altLang="en-US" sz="800"/>
          </a:p>
        </p:txBody>
      </p:sp>
      <p:sp>
        <p:nvSpPr>
          <p:cNvPr id="9" name="Rectangle 5"/>
          <p:cNvSpPr>
            <a:spLocks noChangeArrowheads="1"/>
          </p:cNvSpPr>
          <p:nvPr/>
        </p:nvSpPr>
        <p:spPr bwMode="auto">
          <a:xfrm>
            <a:off x="4605336" y="5638800"/>
            <a:ext cx="2514600" cy="304800"/>
          </a:xfrm>
          <a:prstGeom prst="rect">
            <a:avLst/>
          </a:prstGeom>
          <a:noFill/>
          <a:ln w="38100" algn="ctr">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lnSpc>
                <a:spcPct val="80000"/>
              </a:lnSpc>
              <a:buFont typeface="Wingdings" panose="05000000000000000000" pitchFamily="2" charset="2"/>
              <a:buChar char="l"/>
            </a:pPr>
            <a:endParaRPr lang="en-US" altLang="en-US" sz="800"/>
          </a:p>
        </p:txBody>
      </p:sp>
      <p:sp>
        <p:nvSpPr>
          <p:cNvPr id="4" name="Footer Placeholder 3"/>
          <p:cNvSpPr>
            <a:spLocks noGrp="1"/>
          </p:cNvSpPr>
          <p:nvPr>
            <p:ph type="ftr" sz="quarter" idx="3"/>
          </p:nvPr>
        </p:nvSpPr>
        <p:spPr/>
        <p:txBody>
          <a:bodyPr>
            <a:noAutofit/>
          </a:bodyPr>
          <a:lstStyle/>
          <a:p>
            <a:pPr>
              <a:defRPr/>
            </a:pPr>
            <a:r>
              <a:rPr lang="en-US" sz="2800" dirty="0" smtClean="0">
                <a:solidFill>
                  <a:srgbClr val="000000"/>
                </a:solidFill>
              </a:rPr>
              <a:t>SAMPLE ODOT DESCRIPTION</a:t>
            </a:r>
            <a:endParaRPr lang="en-US" sz="2800" dirty="0">
              <a:solidFill>
                <a:srgbClr val="000000"/>
              </a:solidFill>
            </a:endParaRPr>
          </a:p>
        </p:txBody>
      </p:sp>
    </p:spTree>
    <p:extLst>
      <p:ext uri="{BB962C8B-B14F-4D97-AF65-F5344CB8AC3E}">
        <p14:creationId xmlns:p14="http://schemas.microsoft.com/office/powerpoint/2010/main" val="407307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990600"/>
            <a:ext cx="8839200" cy="51054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dirty="0" smtClean="0">
              <a:solidFill>
                <a:srgbClr val="FFFFFF"/>
              </a:solidFill>
            </a:endParaRPr>
          </a:p>
          <a:p>
            <a:pPr marL="0" indent="0">
              <a:buFontTx/>
              <a:buNone/>
              <a:tabLst>
                <a:tab pos="461963" algn="l"/>
              </a:tabLst>
            </a:pPr>
            <a:endParaRPr lang="en-US" dirty="0">
              <a:solidFill>
                <a:srgbClr val="FFFFFF"/>
              </a:solidFill>
            </a:endParaRPr>
          </a:p>
          <a:p>
            <a:pPr marL="0" indent="0">
              <a:buFontTx/>
              <a:buNone/>
              <a:tabLst>
                <a:tab pos="461963" algn="l"/>
              </a:tabLst>
            </a:pPr>
            <a:endParaRPr lang="en-US" dirty="0" smtClean="0">
              <a:solidFill>
                <a:srgbClr val="FFFFFF"/>
              </a:solidFill>
            </a:endParaRPr>
          </a:p>
          <a:p>
            <a:pPr marL="0" indent="0" algn="ctr">
              <a:buFontTx/>
              <a:buNone/>
              <a:tabLst>
                <a:tab pos="461963" algn="l"/>
              </a:tabLst>
            </a:pPr>
            <a:r>
              <a:rPr lang="en-US" dirty="0">
                <a:solidFill>
                  <a:srgbClr val="FFFFFF"/>
                </a:solidFill>
              </a:rPr>
              <a:t>	</a:t>
            </a:r>
            <a:endParaRPr lang="en-US" dirty="0" smtClean="0">
              <a:solidFill>
                <a:srgbClr val="FFFFFF"/>
              </a:solidFill>
            </a:endParaRPr>
          </a:p>
        </p:txBody>
      </p:sp>
      <p:sp>
        <p:nvSpPr>
          <p:cNvPr id="6" name="Title 1"/>
          <p:cNvSpPr txBox="1">
            <a:spLocks/>
          </p:cNvSpPr>
          <p:nvPr/>
        </p:nvSpPr>
        <p:spPr bwMode="auto">
          <a:xfrm>
            <a:off x="457200" y="76200"/>
            <a:ext cx="7924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itle 1"/>
          <p:cNvSpPr>
            <a:spLocks noGrp="1"/>
          </p:cNvSpPr>
          <p:nvPr>
            <p:ph type="title"/>
          </p:nvPr>
        </p:nvSpPr>
        <p:spPr>
          <a:xfrm>
            <a:off x="457200" y="76200"/>
            <a:ext cx="8229600" cy="715962"/>
          </a:xfrm>
        </p:spPr>
        <p:txBody>
          <a:bodyPr/>
          <a:lstStyle/>
          <a:p>
            <a:r>
              <a:rPr lang="en-US" sz="3200" dirty="0" smtClean="0">
                <a:solidFill>
                  <a:srgbClr val="FFFFFF"/>
                </a:solidFill>
              </a:rPr>
              <a:t>Page 3 </a:t>
            </a:r>
            <a:r>
              <a:rPr lang="en-US" sz="3200" dirty="0">
                <a:solidFill>
                  <a:srgbClr val="FFFFFF"/>
                </a:solidFill>
              </a:rPr>
              <a:t>of 4</a:t>
            </a:r>
            <a:endParaRPr lang="en-US" dirty="0"/>
          </a:p>
        </p:txBody>
      </p:sp>
      <p:sp>
        <p:nvSpPr>
          <p:cNvPr id="7" name="Rectangle 3"/>
          <p:cNvSpPr>
            <a:spLocks noGrp="1" noChangeArrowheads="1"/>
          </p:cNvSpPr>
          <p:nvPr>
            <p:ph idx="1"/>
          </p:nvPr>
        </p:nvSpPr>
        <p:spPr>
          <a:xfrm>
            <a:off x="457200" y="655637"/>
            <a:ext cx="8229600" cy="4525963"/>
          </a:xfrm>
        </p:spPr>
        <p:txBody>
          <a:bodyPr/>
          <a:lstStyle/>
          <a:p>
            <a:pPr eaLnBrk="1" hangingPunct="1">
              <a:buFont typeface="Wingdings" panose="05000000000000000000" pitchFamily="2" charset="2"/>
              <a:buNone/>
            </a:pPr>
            <a:endParaRPr lang="en-US" altLang="en-US" sz="1200" dirty="0" smtClean="0">
              <a:effectLst/>
            </a:endParaRPr>
          </a:p>
          <a:p>
            <a:pPr eaLnBrk="1" hangingPunct="1">
              <a:buFont typeface="Wingdings" panose="05000000000000000000" pitchFamily="2" charset="2"/>
              <a:buNone/>
            </a:pPr>
            <a:r>
              <a:rPr lang="en-US" altLang="en-US" sz="1400" dirty="0" smtClean="0">
                <a:effectLst/>
              </a:rPr>
              <a:t>THENCE with the proposed right of way of said State Route 48, North 18̊ 39' 54" East for a distance of 46.91 feet to an iron pin set at centerline survey station 1027+78.79, 44.41 feet right;</a:t>
            </a:r>
          </a:p>
          <a:p>
            <a:pPr eaLnBrk="1" hangingPunct="1">
              <a:buFont typeface="Wingdings" panose="05000000000000000000" pitchFamily="2" charset="2"/>
              <a:buNone/>
            </a:pPr>
            <a:endParaRPr lang="en-US" altLang="en-US" sz="1400" dirty="0" smtClean="0">
              <a:effectLst/>
            </a:endParaRPr>
          </a:p>
          <a:p>
            <a:pPr eaLnBrk="1" hangingPunct="1">
              <a:buFont typeface="Wingdings" panose="05000000000000000000" pitchFamily="2" charset="2"/>
              <a:buNone/>
            </a:pPr>
            <a:r>
              <a:rPr lang="en-US" altLang="en-US" sz="1400" dirty="0" smtClean="0">
                <a:effectLst/>
              </a:rPr>
              <a:t>THENCE with the proposed temporary easement line through said grantor’s tract the 3 following courses:</a:t>
            </a:r>
          </a:p>
          <a:p>
            <a:pPr eaLnBrk="1" hangingPunct="1">
              <a:buFont typeface="Wingdings" panose="05000000000000000000" pitchFamily="2" charset="2"/>
              <a:buNone/>
            </a:pPr>
            <a:endParaRPr lang="en-US" altLang="en-US" sz="1400" dirty="0" smtClean="0">
              <a:effectLst/>
            </a:endParaRPr>
          </a:p>
          <a:p>
            <a:pPr eaLnBrk="1" hangingPunct="1">
              <a:buFont typeface="Wingdings" panose="05000000000000000000" pitchFamily="2" charset="2"/>
              <a:buNone/>
            </a:pPr>
            <a:r>
              <a:rPr lang="en-US" altLang="en-US" sz="1400" dirty="0" smtClean="0">
                <a:effectLst/>
              </a:rPr>
              <a:t>	1) South 32̊ 43' 32" East for a distance of 46.61 feet to an iron pin set at centerline survey station 1027+53.32, 84.22 feet right;</a:t>
            </a:r>
          </a:p>
          <a:p>
            <a:pPr eaLnBrk="1" hangingPunct="1">
              <a:buFont typeface="Wingdings" panose="05000000000000000000" pitchFamily="2" charset="2"/>
              <a:buNone/>
            </a:pPr>
            <a:r>
              <a:rPr lang="en-US" altLang="en-US" sz="1400" dirty="0" smtClean="0">
                <a:effectLst/>
              </a:rPr>
              <a:t>			</a:t>
            </a:r>
          </a:p>
          <a:p>
            <a:pPr eaLnBrk="1" hangingPunct="1">
              <a:buFont typeface="Wingdings" panose="05000000000000000000" pitchFamily="2" charset="2"/>
              <a:buNone/>
            </a:pPr>
            <a:r>
              <a:rPr lang="en-US" altLang="en-US" sz="1400" dirty="0" smtClean="0">
                <a:effectLst/>
              </a:rPr>
              <a:t>	2) South 76̊ 36' 10" East for a distance of 59.99 feet to an iron pin set at centerline survey station 1027+67.27, 142.84 feet right;</a:t>
            </a:r>
          </a:p>
          <a:p>
            <a:pPr eaLnBrk="1" hangingPunct="1">
              <a:buFont typeface="Wingdings" panose="05000000000000000000" pitchFamily="2" charset="2"/>
              <a:buNone/>
            </a:pPr>
            <a:endParaRPr lang="en-US" altLang="en-US" sz="1400" dirty="0" smtClean="0">
              <a:effectLst/>
            </a:endParaRPr>
          </a:p>
          <a:p>
            <a:pPr eaLnBrk="1" hangingPunct="1">
              <a:buFont typeface="Wingdings" panose="05000000000000000000" pitchFamily="2" charset="2"/>
              <a:buNone/>
            </a:pPr>
            <a:r>
              <a:rPr lang="en-US" altLang="en-US" sz="1400" dirty="0" smtClean="0">
                <a:effectLst/>
              </a:rPr>
              <a:t>	3) South 12̊ 57' 30" West for a distance of 11.98 feet to an iron pin set at  centerline survey station 1027+54.17, 145.48 feet right at the existing North line of said Pekin Road;</a:t>
            </a:r>
          </a:p>
          <a:p>
            <a:pPr eaLnBrk="1" hangingPunct="1">
              <a:buFont typeface="Wingdings" panose="05000000000000000000" pitchFamily="2" charset="2"/>
              <a:buNone/>
            </a:pPr>
            <a:endParaRPr lang="en-US" altLang="en-US" sz="1400" dirty="0" smtClean="0">
              <a:effectLst/>
            </a:endParaRPr>
          </a:p>
          <a:p>
            <a:pPr eaLnBrk="1" hangingPunct="1">
              <a:buFont typeface="Wingdings" panose="05000000000000000000" pitchFamily="2" charset="2"/>
              <a:buNone/>
            </a:pPr>
            <a:r>
              <a:rPr lang="en-US" altLang="en-US" sz="1400" dirty="0" smtClean="0">
                <a:effectLst/>
              </a:rPr>
              <a:t>	THENCE with the existing North line of said Pekin Road, North 78̊ 01' 07" West, 98.02 feet BACK TO THE TRUE POINT OF BEGINNING. </a:t>
            </a:r>
          </a:p>
          <a:p>
            <a:pPr eaLnBrk="1" hangingPunct="1">
              <a:buFont typeface="Wingdings" panose="05000000000000000000" pitchFamily="2" charset="2"/>
              <a:buNone/>
            </a:pPr>
            <a:endParaRPr lang="en-US" altLang="en-US" sz="1400" dirty="0" smtClean="0">
              <a:effectLst/>
            </a:endParaRPr>
          </a:p>
          <a:p>
            <a:pPr eaLnBrk="1" hangingPunct="1">
              <a:buFont typeface="Wingdings" panose="05000000000000000000" pitchFamily="2" charset="2"/>
              <a:buNone/>
            </a:pPr>
            <a:r>
              <a:rPr lang="en-US" altLang="en-US" sz="1400" dirty="0" smtClean="0">
                <a:effectLst/>
              </a:rPr>
              <a:t> 	The above described parcel contains 0.043 acres more or less, which the present road occupies 0.000 acres and resulting in a net take area of 0.043 acres, which is part of Warren County Auditor’s </a:t>
            </a:r>
            <a:r>
              <a:rPr lang="en-US" altLang="en-US" sz="1400" dirty="0" err="1" smtClean="0">
                <a:effectLst/>
              </a:rPr>
              <a:t>Sidwell</a:t>
            </a:r>
            <a:r>
              <a:rPr lang="en-US" altLang="en-US" sz="1400" dirty="0" smtClean="0">
                <a:effectLst/>
              </a:rPr>
              <a:t> Number 09-34-153-013.</a:t>
            </a:r>
          </a:p>
          <a:p>
            <a:pPr eaLnBrk="1" hangingPunct="1">
              <a:buFont typeface="Wingdings" panose="05000000000000000000" pitchFamily="2" charset="2"/>
              <a:buNone/>
            </a:pPr>
            <a:endParaRPr lang="en-US" altLang="en-US" sz="1200" dirty="0" smtClean="0">
              <a:effectLst/>
            </a:endParaRPr>
          </a:p>
        </p:txBody>
      </p:sp>
      <p:sp>
        <p:nvSpPr>
          <p:cNvPr id="4" name="Footer Placeholder 3"/>
          <p:cNvSpPr>
            <a:spLocks noGrp="1"/>
          </p:cNvSpPr>
          <p:nvPr>
            <p:ph type="ftr" sz="quarter" idx="3"/>
          </p:nvPr>
        </p:nvSpPr>
        <p:spPr/>
        <p:txBody>
          <a:bodyPr>
            <a:noAutofit/>
          </a:bodyPr>
          <a:lstStyle/>
          <a:p>
            <a:pPr>
              <a:defRPr/>
            </a:pPr>
            <a:r>
              <a:rPr lang="en-US" sz="2800" dirty="0" smtClean="0">
                <a:solidFill>
                  <a:srgbClr val="000000"/>
                </a:solidFill>
              </a:rPr>
              <a:t>SAMPLE ODOT DESCRIPTION</a:t>
            </a:r>
            <a:endParaRPr lang="en-US" sz="2800" dirty="0">
              <a:solidFill>
                <a:srgbClr val="000000"/>
              </a:solidFill>
            </a:endParaRPr>
          </a:p>
        </p:txBody>
      </p:sp>
    </p:spTree>
    <p:extLst>
      <p:ext uri="{BB962C8B-B14F-4D97-AF65-F5344CB8AC3E}">
        <p14:creationId xmlns:p14="http://schemas.microsoft.com/office/powerpoint/2010/main" val="218610733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lstStyle/>
          <a:p>
            <a:r>
              <a:rPr lang="en-US" sz="3200" dirty="0" smtClean="0">
                <a:solidFill>
                  <a:srgbClr val="FFFFFF"/>
                </a:solidFill>
              </a:rPr>
              <a:t>4 </a:t>
            </a:r>
            <a:r>
              <a:rPr lang="en-US" sz="3200" dirty="0">
                <a:solidFill>
                  <a:srgbClr val="FFFFFF"/>
                </a:solidFill>
              </a:rPr>
              <a:t>of 4</a:t>
            </a:r>
            <a:endParaRPr lang="en-US" dirty="0"/>
          </a:p>
        </p:txBody>
      </p:sp>
      <p:sp>
        <p:nvSpPr>
          <p:cNvPr id="4" name="Footer Placeholder 3"/>
          <p:cNvSpPr>
            <a:spLocks noGrp="1"/>
          </p:cNvSpPr>
          <p:nvPr>
            <p:ph type="ftr" sz="quarter" idx="3"/>
          </p:nvPr>
        </p:nvSpPr>
        <p:spPr/>
        <p:txBody>
          <a:bodyPr>
            <a:noAutofit/>
          </a:bodyPr>
          <a:lstStyle/>
          <a:p>
            <a:pPr>
              <a:defRPr/>
            </a:pPr>
            <a:r>
              <a:rPr lang="en-US" sz="2800" dirty="0" smtClean="0">
                <a:solidFill>
                  <a:srgbClr val="000000"/>
                </a:solidFill>
              </a:rPr>
              <a:t>SAMPLE ODOT DESCRIPTION</a:t>
            </a:r>
            <a:endParaRPr lang="en-US" sz="2800" dirty="0">
              <a:solidFill>
                <a:srgbClr val="000000"/>
              </a:solidFill>
            </a:endParaRPr>
          </a:p>
        </p:txBody>
      </p:sp>
      <p:sp>
        <p:nvSpPr>
          <p:cNvPr id="5" name="Rectangle 3"/>
          <p:cNvSpPr>
            <a:spLocks noGrp="1" noChangeArrowheads="1"/>
          </p:cNvSpPr>
          <p:nvPr>
            <p:ph idx="1"/>
          </p:nvPr>
        </p:nvSpPr>
        <p:spPr>
          <a:xfrm>
            <a:off x="457200" y="1112837"/>
            <a:ext cx="8229600" cy="4525963"/>
          </a:xfrm>
        </p:spPr>
        <p:txBody>
          <a:bodyPr/>
          <a:lstStyle/>
          <a:p>
            <a:pPr eaLnBrk="1" hangingPunct="1">
              <a:buFont typeface="Wingdings" panose="05000000000000000000" pitchFamily="2" charset="2"/>
              <a:buNone/>
            </a:pPr>
            <a:r>
              <a:rPr lang="en-US" altLang="en-US" sz="1400" dirty="0" smtClean="0">
                <a:effectLst/>
              </a:rPr>
              <a:t>	North is based on the Ohio State Plane Coordinate System, South Zone (NAD 1983(95)) and are for project use only. This description is based on an actual field survey performed by the Ohio Department of Transportation, District Office 8, under the direct supervision of John Barret P.S., Ohio License Number 7449 and dated April, 2003. This description was prepared by William C. LeRoy P.S., Ohio License Number 7664 and dated May, 2004. Subject to all Easement, Highways, Covenants and Restrictions of Public Record.</a:t>
            </a:r>
          </a:p>
          <a:p>
            <a:pPr eaLnBrk="1" hangingPunct="1">
              <a:buFont typeface="Wingdings" panose="05000000000000000000" pitchFamily="2" charset="2"/>
              <a:buNone/>
            </a:pPr>
            <a:endParaRPr lang="en-US" altLang="en-US" sz="1400" dirty="0" smtClean="0">
              <a:effectLst/>
            </a:endParaRPr>
          </a:p>
          <a:p>
            <a:pPr eaLnBrk="1" hangingPunct="1">
              <a:buFont typeface="Wingdings" panose="05000000000000000000" pitchFamily="2" charset="2"/>
              <a:buNone/>
            </a:pPr>
            <a:r>
              <a:rPr lang="en-US" altLang="en-US" sz="1400" dirty="0" smtClean="0">
                <a:effectLst/>
              </a:rPr>
              <a:t>	Iron pins set in the above description are 3/4 inch diameter rebar, 30 inches in length topped by a 1-1/2 inch diameter aluminum cap stamped "ODOT R/W District 8".</a:t>
            </a:r>
          </a:p>
          <a:p>
            <a:pPr eaLnBrk="1" hangingPunct="1">
              <a:buFont typeface="Wingdings" panose="05000000000000000000" pitchFamily="2" charset="2"/>
              <a:buNone/>
            </a:pPr>
            <a:endParaRPr lang="en-US" altLang="en-US" sz="1400" dirty="0" smtClean="0">
              <a:effectLst/>
            </a:endParaRPr>
          </a:p>
          <a:p>
            <a:pPr eaLnBrk="1" hangingPunct="1">
              <a:buFont typeface="Wingdings" panose="05000000000000000000" pitchFamily="2" charset="2"/>
              <a:buNone/>
            </a:pPr>
            <a:endParaRPr lang="en-US" altLang="en-US" sz="1400" dirty="0" smtClean="0">
              <a:effectLst/>
            </a:endParaRPr>
          </a:p>
          <a:p>
            <a:pPr eaLnBrk="1" hangingPunct="1">
              <a:buFont typeface="Wingdings" panose="05000000000000000000" pitchFamily="2" charset="2"/>
              <a:buNone/>
            </a:pPr>
            <a:r>
              <a:rPr lang="en-US" altLang="en-US" sz="1400" dirty="0" smtClean="0">
                <a:effectLst/>
              </a:rPr>
              <a:t>	Said stations being the station numbers as stipulated in the hereinbefore mentioned survey and as shown in the right of way plan for WAR-48-19.40, on file in the Department of Transportation, District Office 8, Lebanon, Ohio.</a:t>
            </a:r>
          </a:p>
          <a:p>
            <a:pPr eaLnBrk="1" hangingPunct="1">
              <a:buFont typeface="Wingdings" panose="05000000000000000000" pitchFamily="2" charset="2"/>
              <a:buNone/>
            </a:pPr>
            <a:endParaRPr lang="en-US" altLang="en-US" sz="1400" dirty="0" smtClean="0">
              <a:effectLst/>
            </a:endParaRPr>
          </a:p>
          <a:p>
            <a:pPr eaLnBrk="1" hangingPunct="1">
              <a:buFont typeface="Wingdings" panose="05000000000000000000" pitchFamily="2" charset="2"/>
              <a:buNone/>
            </a:pPr>
            <a:endParaRPr lang="en-US" altLang="en-US" sz="1400" dirty="0" smtClean="0">
              <a:effectLst/>
            </a:endParaRPr>
          </a:p>
          <a:p>
            <a:pPr eaLnBrk="1" hangingPunct="1">
              <a:buFont typeface="Wingdings" panose="05000000000000000000" pitchFamily="2" charset="2"/>
              <a:buNone/>
            </a:pPr>
            <a:endParaRPr lang="en-US" altLang="en-US" sz="1400" dirty="0" smtClean="0">
              <a:effectLst/>
            </a:endParaRPr>
          </a:p>
          <a:p>
            <a:pPr eaLnBrk="1" hangingPunct="1">
              <a:buFont typeface="Wingdings" panose="05000000000000000000" pitchFamily="2" charset="2"/>
              <a:buNone/>
            </a:pPr>
            <a:r>
              <a:rPr lang="en-US" altLang="en-US" sz="1400" dirty="0" smtClean="0">
                <a:effectLst/>
              </a:rPr>
              <a:t>________________________</a:t>
            </a:r>
          </a:p>
          <a:p>
            <a:pPr eaLnBrk="1" hangingPunct="1">
              <a:buFont typeface="Wingdings" panose="05000000000000000000" pitchFamily="2" charset="2"/>
              <a:buNone/>
            </a:pPr>
            <a:r>
              <a:rPr lang="en-US" altLang="en-US" sz="1400" dirty="0" smtClean="0">
                <a:effectLst/>
              </a:rPr>
              <a:t>William C. LeRoy, P.S.</a:t>
            </a:r>
          </a:p>
          <a:p>
            <a:pPr eaLnBrk="1" hangingPunct="1">
              <a:buFont typeface="Wingdings" panose="05000000000000000000" pitchFamily="2" charset="2"/>
              <a:buNone/>
            </a:pPr>
            <a:r>
              <a:rPr lang="en-US" altLang="en-US" sz="1400" dirty="0" smtClean="0">
                <a:effectLst/>
              </a:rPr>
              <a:t>Ohio License Number 7664</a:t>
            </a:r>
          </a:p>
        </p:txBody>
      </p:sp>
    </p:spTree>
    <p:extLst>
      <p:ext uri="{BB962C8B-B14F-4D97-AF65-F5344CB8AC3E}">
        <p14:creationId xmlns:p14="http://schemas.microsoft.com/office/powerpoint/2010/main" val="313094213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noAutofit/>
          </a:bodyPr>
          <a:lstStyle/>
          <a:p>
            <a:pPr>
              <a:defRPr/>
            </a:pPr>
            <a:r>
              <a:rPr lang="en-US" sz="2800" dirty="0" smtClean="0"/>
              <a:t>HISTORY </a:t>
            </a:r>
            <a:r>
              <a:rPr lang="en-US" sz="2800" dirty="0"/>
              <a:t>of </a:t>
            </a:r>
            <a:r>
              <a:rPr lang="en-US" sz="2800" dirty="0" smtClean="0"/>
              <a:t>OHIO COUNTIES</a:t>
            </a:r>
            <a:endParaRPr lang="en-US" sz="2800" dirty="0">
              <a:solidFill>
                <a:srgbClr val="000000"/>
              </a:solidFill>
            </a:endParaRPr>
          </a:p>
        </p:txBody>
      </p:sp>
      <p:pic>
        <p:nvPicPr>
          <p:cNvPr id="5" name="Picture 6" descr="21 Original Counti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258" t="23529" r="18976" b="34454"/>
          <a:stretch>
            <a:fillRect/>
          </a:stretch>
        </p:blipFill>
        <p:spPr>
          <a:xfrm>
            <a:off x="1981201" y="533400"/>
            <a:ext cx="4817690" cy="4301133"/>
          </a:xfr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0600" y="5410200"/>
            <a:ext cx="7010400"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wrap="square" rtlCol="0">
            <a:spAutoFit/>
          </a:bodyPr>
          <a:lstStyle/>
          <a:p>
            <a:r>
              <a:rPr lang="en-US" dirty="0">
                <a:solidFill>
                  <a:schemeClr val="bg1"/>
                </a:solidFill>
                <a:hlinkClick r:id="rId3"/>
              </a:rPr>
              <a:t>http://</a:t>
            </a:r>
            <a:r>
              <a:rPr lang="en-US" dirty="0" smtClean="0">
                <a:solidFill>
                  <a:schemeClr val="bg1"/>
                </a:solidFill>
                <a:hlinkClick r:id="rId3"/>
              </a:rPr>
              <a:t>publications.newberry.org/ahcbp/pages/Ohio.html</a:t>
            </a:r>
            <a:endParaRPr lang="en-US" dirty="0" smtClean="0">
              <a:solidFill>
                <a:schemeClr val="bg1"/>
              </a:solidFill>
            </a:endParaRPr>
          </a:p>
        </p:txBody>
      </p:sp>
    </p:spTree>
    <p:extLst>
      <p:ext uri="{BB962C8B-B14F-4D97-AF65-F5344CB8AC3E}">
        <p14:creationId xmlns:p14="http://schemas.microsoft.com/office/powerpoint/2010/main" val="378457528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a:defRPr/>
            </a:pPr>
            <a:r>
              <a:rPr lang="en-US" dirty="0"/>
              <a:t>HISTORY of OHIO COUNTIES</a:t>
            </a:r>
            <a:endParaRPr lang="en-US" dirty="0">
              <a:solidFill>
                <a:srgbClr val="000000"/>
              </a:solidFill>
            </a:endParaRPr>
          </a:p>
        </p:txBody>
      </p:sp>
      <p:pic>
        <p:nvPicPr>
          <p:cNvPr id="5" name="Picture 4"/>
          <p:cNvPicPr>
            <a:picLocks noChangeAspect="1"/>
          </p:cNvPicPr>
          <p:nvPr/>
        </p:nvPicPr>
        <p:blipFill>
          <a:blip r:embed="rId2"/>
          <a:stretch>
            <a:fillRect/>
          </a:stretch>
        </p:blipFill>
        <p:spPr>
          <a:xfrm>
            <a:off x="1143000" y="87347"/>
            <a:ext cx="6696075" cy="6084853"/>
          </a:xfrm>
          <a:prstGeom prst="rect">
            <a:avLst/>
          </a:prstGeom>
        </p:spPr>
      </p:pic>
    </p:spTree>
    <p:extLst>
      <p:ext uri="{BB962C8B-B14F-4D97-AF65-F5344CB8AC3E}">
        <p14:creationId xmlns:p14="http://schemas.microsoft.com/office/powerpoint/2010/main" val="125202547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5400" dirty="0" smtClean="0">
              <a:solidFill>
                <a:srgbClr val="FFFFFF"/>
              </a:solidFill>
            </a:endParaRPr>
          </a:p>
          <a:p>
            <a:pPr marL="0" indent="0">
              <a:buNone/>
              <a:tabLst>
                <a:tab pos="461963" algn="l"/>
              </a:tabLst>
            </a:pPr>
            <a:endParaRPr lang="en-US" sz="5400" dirty="0">
              <a:solidFill>
                <a:srgbClr val="FFFFFF"/>
              </a:solidFill>
            </a:endParaRPr>
          </a:p>
          <a:p>
            <a:pPr marL="0" indent="0" algn="ctr">
              <a:buNone/>
              <a:tabLst>
                <a:tab pos="461963" algn="l"/>
              </a:tabLst>
            </a:pPr>
            <a:r>
              <a:rPr lang="en-US" sz="7200" dirty="0" smtClean="0">
                <a:solidFill>
                  <a:srgbClr val="FFFFFF"/>
                </a:solidFill>
              </a:rPr>
              <a:t>CASE STUDIES</a:t>
            </a:r>
            <a:endParaRPr lang="en-US" sz="72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Tree>
    <p:extLst>
      <p:ext uri="{BB962C8B-B14F-4D97-AF65-F5344CB8AC3E}">
        <p14:creationId xmlns:p14="http://schemas.microsoft.com/office/powerpoint/2010/main" val="272140125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85" y="1066800"/>
            <a:ext cx="8991600" cy="5924699"/>
          </a:xfrm>
          <a:prstGeom prst="rect">
            <a:avLst/>
          </a:prstGeom>
          <a:noFill/>
        </p:spPr>
        <p:txBody>
          <a:bodyPr wrap="square" rtlCol="0">
            <a:spAutoFit/>
          </a:bodyPr>
          <a:lstStyle/>
          <a:p>
            <a:pPr algn="ctr"/>
            <a:endParaRPr lang="en-US" sz="800" b="1" dirty="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endParaRPr>
          </a:p>
          <a:p>
            <a:pPr algn="ctr"/>
            <a:endParaRPr lang="en-US" sz="800" b="1" dirty="0" smtClean="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endParaRPr>
          </a:p>
          <a:p>
            <a:pPr algn="ctr"/>
            <a:endParaRPr lang="en-US" sz="800" b="1" dirty="0" smtClean="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endParaRPr>
          </a:p>
          <a:p>
            <a:pPr algn="ctr"/>
            <a:r>
              <a:rPr lang="en-US" sz="5500" b="1" dirty="0" smtClean="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rPr>
              <a:t>DEVELOPMENT </a:t>
            </a:r>
          </a:p>
          <a:p>
            <a:pPr algn="ctr"/>
            <a:r>
              <a:rPr lang="en-US" sz="5500" b="1" dirty="0" smtClean="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rPr>
              <a:t>AND REVIEW OF </a:t>
            </a:r>
          </a:p>
          <a:p>
            <a:pPr algn="ctr"/>
            <a:r>
              <a:rPr lang="en-US" sz="5500" b="1" dirty="0" smtClean="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rPr>
              <a:t>A </a:t>
            </a:r>
            <a:r>
              <a:rPr lang="en-US" sz="5500" b="1" u="sng" dirty="0" smtClean="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rPr>
              <a:t>SIMPLISTIC</a:t>
            </a:r>
            <a:r>
              <a:rPr lang="en-US" sz="5500" b="1" dirty="0" smtClean="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rPr>
              <a:t> </a:t>
            </a:r>
          </a:p>
          <a:p>
            <a:pPr algn="ctr"/>
            <a:r>
              <a:rPr lang="en-US" sz="5500" b="1" dirty="0" smtClean="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rPr>
              <a:t>42 YEAR </a:t>
            </a:r>
          </a:p>
          <a:p>
            <a:pPr algn="ctr"/>
            <a:r>
              <a:rPr lang="en-US" sz="5500" b="1" dirty="0" smtClean="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rPr>
              <a:t>TITLE REPORT</a:t>
            </a:r>
          </a:p>
          <a:p>
            <a:pPr algn="ctr"/>
            <a:r>
              <a:rPr lang="en-US" sz="8000" b="1" dirty="0" smtClean="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latin typeface="Comic Sans MS" panose="030F0702030302020204" pitchFamily="66" charset="0"/>
              </a:rPr>
              <a:t> </a:t>
            </a:r>
          </a:p>
        </p:txBody>
      </p:sp>
      <p:sp>
        <p:nvSpPr>
          <p:cNvPr id="2" name="TextBox 1"/>
          <p:cNvSpPr txBox="1"/>
          <p:nvPr/>
        </p:nvSpPr>
        <p:spPr>
          <a:xfrm>
            <a:off x="838200" y="381000"/>
            <a:ext cx="7222074" cy="1292662"/>
          </a:xfrm>
          <a:prstGeom prst="rect">
            <a:avLst/>
          </a:prstGeom>
          <a:noFill/>
        </p:spPr>
        <p:txBody>
          <a:bodyPr wrap="square" rtlCol="0">
            <a:spAutoFit/>
          </a:bodyPr>
          <a:lstStyle/>
          <a:p>
            <a:pPr algn="ctr"/>
            <a:r>
              <a:rPr lang="en-US" sz="6000" b="1" dirty="0">
                <a:ln w="12700">
                  <a:solidFill>
                    <a:srgbClr val="7030A0"/>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CASE </a:t>
            </a:r>
            <a:r>
              <a:rPr lang="en-US" sz="6000" b="1" dirty="0" smtClean="0">
                <a:ln w="12700">
                  <a:solidFill>
                    <a:srgbClr val="7030A0"/>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STUDY </a:t>
            </a:r>
            <a:r>
              <a:rPr lang="en-US" sz="6000" b="1" dirty="0">
                <a:ln w="12700">
                  <a:solidFill>
                    <a:srgbClr val="7030A0"/>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#1</a:t>
            </a:r>
          </a:p>
          <a:p>
            <a:pPr algn="ctr"/>
            <a:endParaRPr lang="en-US" dirty="0">
              <a:solidFill>
                <a:srgbClr val="000000"/>
              </a:solidFill>
            </a:endParaRPr>
          </a:p>
        </p:txBody>
      </p:sp>
    </p:spTree>
    <p:extLst>
      <p:ext uri="{BB962C8B-B14F-4D97-AF65-F5344CB8AC3E}">
        <p14:creationId xmlns:p14="http://schemas.microsoft.com/office/powerpoint/2010/main" val="7503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3399" y="334885"/>
            <a:ext cx="8153400" cy="523220"/>
          </a:xfrm>
          <a:prstGeom prst="rect">
            <a:avLst/>
          </a:prstGeom>
        </p:spPr>
        <p:txBody>
          <a:bodyPr wrap="square">
            <a:spAutoFit/>
          </a:bodyPr>
          <a:lstStyle/>
          <a:p>
            <a:pPr algn="ctr"/>
            <a:r>
              <a:rPr lang="en-US" sz="2800" b="1" dirty="0" smtClean="0">
                <a:solidFill>
                  <a:srgbClr val="FFFF00"/>
                </a:solidFill>
                <a:effectLst>
                  <a:outerShdw blurRad="38100" dist="38100" dir="2700000" algn="tl">
                    <a:srgbClr val="000000">
                      <a:alpha val="43137"/>
                    </a:srgbClr>
                  </a:outerShdw>
                </a:effectLst>
                <a:latin typeface="Comic Sans MS" panose="030F0702030302020204" pitchFamily="66" charset="0"/>
              </a:rPr>
              <a:t>HOW IMPORTANT ARE TITLE REPORTS? </a:t>
            </a:r>
            <a:endParaRPr lang="en-US" sz="2800"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8" name="TextBox 7"/>
          <p:cNvSpPr txBox="1"/>
          <p:nvPr/>
        </p:nvSpPr>
        <p:spPr>
          <a:xfrm>
            <a:off x="218023" y="862812"/>
            <a:ext cx="8807219" cy="707886"/>
          </a:xfrm>
          <a:prstGeom prst="rect">
            <a:avLst/>
          </a:prstGeom>
          <a:noFill/>
        </p:spPr>
        <p:txBody>
          <a:bodyPr wrap="none" rtlCol="0">
            <a:spAutoFit/>
          </a:bodyPr>
          <a:lstStyle/>
          <a:p>
            <a:r>
              <a:rPr lang="en-US" sz="2000" dirty="0">
                <a:solidFill>
                  <a:srgbClr val="000000"/>
                </a:solidFill>
                <a:latin typeface="Comic Sans MS" panose="030F0702030302020204" pitchFamily="66" charset="0"/>
              </a:rPr>
              <a:t>Section 5000.03 of the current ODOT manual categorizes the steps to </a:t>
            </a:r>
            <a:endParaRPr lang="en-US" sz="2000" dirty="0" smtClean="0">
              <a:solidFill>
                <a:srgbClr val="000000"/>
              </a:solidFill>
              <a:latin typeface="Comic Sans MS" panose="030F0702030302020204" pitchFamily="66" charset="0"/>
            </a:endParaRPr>
          </a:p>
          <a:p>
            <a:r>
              <a:rPr lang="en-US" sz="2000" dirty="0" smtClean="0">
                <a:solidFill>
                  <a:srgbClr val="000000"/>
                </a:solidFill>
                <a:latin typeface="Comic Sans MS" panose="030F0702030302020204" pitchFamily="66" charset="0"/>
              </a:rPr>
              <a:t>acquire </a:t>
            </a:r>
            <a:r>
              <a:rPr lang="en-US" sz="2000" dirty="0">
                <a:solidFill>
                  <a:srgbClr val="000000"/>
                </a:solidFill>
                <a:latin typeface="Comic Sans MS" panose="030F0702030302020204" pitchFamily="66" charset="0"/>
              </a:rPr>
              <a:t>right of way in this </a:t>
            </a:r>
            <a:r>
              <a:rPr lang="en-US" sz="2000" dirty="0" smtClean="0">
                <a:solidFill>
                  <a:srgbClr val="000000"/>
                </a:solidFill>
                <a:latin typeface="Comic Sans MS" panose="030F0702030302020204" pitchFamily="66" charset="0"/>
              </a:rPr>
              <a:t>order. </a:t>
            </a:r>
            <a:endParaRPr lang="en-US" sz="2000" dirty="0">
              <a:solidFill>
                <a:srgbClr val="000000"/>
              </a:solidFill>
              <a:latin typeface="Comic Sans MS" panose="030F0702030302020204" pitchFamily="66" charset="0"/>
            </a:endParaRPr>
          </a:p>
        </p:txBody>
      </p:sp>
      <p:sp>
        <p:nvSpPr>
          <p:cNvPr id="9" name="TextBox 8"/>
          <p:cNvSpPr txBox="1"/>
          <p:nvPr/>
        </p:nvSpPr>
        <p:spPr>
          <a:xfrm>
            <a:off x="517571" y="1630443"/>
            <a:ext cx="1951175" cy="369332"/>
          </a:xfrm>
          <a:prstGeom prst="rect">
            <a:avLst/>
          </a:prstGeom>
          <a:noFill/>
        </p:spPr>
        <p:txBody>
          <a:bodyPr wrap="none" rtlCol="0">
            <a:spAutoFit/>
          </a:bodyPr>
          <a:lstStyle/>
          <a:p>
            <a:r>
              <a:rPr lang="en-US" dirty="0" smtClean="0">
                <a:solidFill>
                  <a:srgbClr val="000000"/>
                </a:solidFill>
                <a:latin typeface="Comic Sans MS" panose="030F0702030302020204" pitchFamily="66" charset="0"/>
              </a:rPr>
              <a:t>(Reverse Order)</a:t>
            </a:r>
            <a:endParaRPr lang="en-US" dirty="0">
              <a:solidFill>
                <a:srgbClr val="000000"/>
              </a:solidFill>
              <a:latin typeface="Comic Sans MS" panose="030F0702030302020204" pitchFamily="66" charset="0"/>
            </a:endParaRPr>
          </a:p>
        </p:txBody>
      </p:sp>
      <p:sp>
        <p:nvSpPr>
          <p:cNvPr id="10" name="TextBox 9"/>
          <p:cNvSpPr txBox="1"/>
          <p:nvPr/>
        </p:nvSpPr>
        <p:spPr>
          <a:xfrm>
            <a:off x="206490" y="2065467"/>
            <a:ext cx="2515432" cy="461665"/>
          </a:xfrm>
          <a:prstGeom prst="rect">
            <a:avLst/>
          </a:prstGeom>
          <a:noFill/>
        </p:spPr>
        <p:txBody>
          <a:bodyPr wrap="none" rtlCol="0">
            <a:spAutoFit/>
          </a:bodyPr>
          <a:lstStyle/>
          <a:p>
            <a:pPr algn="ctr"/>
            <a:r>
              <a:rPr lang="en-US" sz="2400" dirty="0" smtClean="0">
                <a:solidFill>
                  <a:srgbClr val="000000"/>
                </a:solidFill>
                <a:latin typeface="Comic Sans MS" panose="030F0702030302020204" pitchFamily="66" charset="0"/>
              </a:rPr>
              <a:t>8. Appropriation</a:t>
            </a:r>
            <a:endParaRPr lang="en-US" sz="2400" dirty="0">
              <a:solidFill>
                <a:srgbClr val="000000"/>
              </a:solidFill>
              <a:latin typeface="Comic Sans MS" panose="030F0702030302020204" pitchFamily="66" charset="0"/>
            </a:endParaRPr>
          </a:p>
        </p:txBody>
      </p:sp>
      <p:sp>
        <p:nvSpPr>
          <p:cNvPr id="11" name="TextBox 10"/>
          <p:cNvSpPr txBox="1"/>
          <p:nvPr/>
        </p:nvSpPr>
        <p:spPr>
          <a:xfrm>
            <a:off x="218023" y="2520845"/>
            <a:ext cx="1534394" cy="461665"/>
          </a:xfrm>
          <a:prstGeom prst="rect">
            <a:avLst/>
          </a:prstGeom>
          <a:noFill/>
        </p:spPr>
        <p:txBody>
          <a:bodyPr wrap="none" rtlCol="0">
            <a:spAutoFit/>
          </a:bodyPr>
          <a:lstStyle/>
          <a:p>
            <a:pPr algn="ctr"/>
            <a:r>
              <a:rPr lang="en-US" sz="2400" dirty="0" smtClean="0">
                <a:solidFill>
                  <a:srgbClr val="000000"/>
                </a:solidFill>
                <a:latin typeface="Comic Sans MS" panose="030F0702030302020204" pitchFamily="66" charset="0"/>
              </a:rPr>
              <a:t>7. Closing</a:t>
            </a:r>
            <a:endParaRPr lang="en-US" sz="2400" dirty="0">
              <a:solidFill>
                <a:srgbClr val="000000"/>
              </a:solidFill>
              <a:latin typeface="Comic Sans MS" panose="030F0702030302020204" pitchFamily="66" charset="0"/>
            </a:endParaRPr>
          </a:p>
        </p:txBody>
      </p:sp>
      <p:sp>
        <p:nvSpPr>
          <p:cNvPr id="12" name="TextBox 11"/>
          <p:cNvSpPr txBox="1"/>
          <p:nvPr/>
        </p:nvSpPr>
        <p:spPr>
          <a:xfrm>
            <a:off x="218023" y="2956209"/>
            <a:ext cx="2020105" cy="461665"/>
          </a:xfrm>
          <a:prstGeom prst="rect">
            <a:avLst/>
          </a:prstGeom>
          <a:noFill/>
        </p:spPr>
        <p:txBody>
          <a:bodyPr wrap="none" rtlCol="0">
            <a:spAutoFit/>
          </a:bodyPr>
          <a:lstStyle/>
          <a:p>
            <a:r>
              <a:rPr lang="en-US" sz="2400" dirty="0">
                <a:solidFill>
                  <a:srgbClr val="000000"/>
                </a:solidFill>
                <a:latin typeface="Comic Sans MS" panose="030F0702030302020204" pitchFamily="66" charset="0"/>
              </a:rPr>
              <a:t>6</a:t>
            </a:r>
            <a:r>
              <a:rPr lang="en-US" sz="2400" dirty="0" smtClean="0">
                <a:solidFill>
                  <a:srgbClr val="000000"/>
                </a:solidFill>
                <a:latin typeface="Comic Sans MS" panose="030F0702030302020204" pitchFamily="66" charset="0"/>
              </a:rPr>
              <a:t>. Relocation</a:t>
            </a:r>
            <a:endParaRPr lang="en-US" sz="2400" dirty="0">
              <a:solidFill>
                <a:srgbClr val="000000"/>
              </a:solidFill>
              <a:latin typeface="Comic Sans MS" panose="030F0702030302020204" pitchFamily="66" charset="0"/>
            </a:endParaRPr>
          </a:p>
        </p:txBody>
      </p:sp>
      <p:sp>
        <p:nvSpPr>
          <p:cNvPr id="14" name="TextBox 13"/>
          <p:cNvSpPr txBox="1"/>
          <p:nvPr/>
        </p:nvSpPr>
        <p:spPr>
          <a:xfrm>
            <a:off x="210659" y="3411587"/>
            <a:ext cx="2371162" cy="461665"/>
          </a:xfrm>
          <a:prstGeom prst="rect">
            <a:avLst/>
          </a:prstGeom>
          <a:noFill/>
        </p:spPr>
        <p:txBody>
          <a:bodyPr wrap="none" rtlCol="0">
            <a:spAutoFit/>
          </a:bodyPr>
          <a:lstStyle/>
          <a:p>
            <a:r>
              <a:rPr lang="en-US" sz="2400" dirty="0" smtClean="0">
                <a:solidFill>
                  <a:srgbClr val="000000"/>
                </a:solidFill>
                <a:latin typeface="Comic Sans MS" panose="030F0702030302020204" pitchFamily="66" charset="0"/>
              </a:rPr>
              <a:t>5. Negotiations</a:t>
            </a:r>
            <a:endParaRPr lang="en-US" sz="2400" dirty="0">
              <a:solidFill>
                <a:srgbClr val="000000"/>
              </a:solidFill>
              <a:latin typeface="Comic Sans MS" panose="030F0702030302020204" pitchFamily="66" charset="0"/>
            </a:endParaRPr>
          </a:p>
        </p:txBody>
      </p:sp>
      <p:sp>
        <p:nvSpPr>
          <p:cNvPr id="15" name="TextBox 14"/>
          <p:cNvSpPr txBox="1"/>
          <p:nvPr/>
        </p:nvSpPr>
        <p:spPr>
          <a:xfrm>
            <a:off x="218023" y="3886830"/>
            <a:ext cx="3151825" cy="830997"/>
          </a:xfrm>
          <a:prstGeom prst="rect">
            <a:avLst/>
          </a:prstGeom>
          <a:noFill/>
        </p:spPr>
        <p:txBody>
          <a:bodyPr wrap="none" rtlCol="0">
            <a:spAutoFit/>
          </a:bodyPr>
          <a:lstStyle/>
          <a:p>
            <a:r>
              <a:rPr lang="en-US" sz="2400" dirty="0" smtClean="0">
                <a:solidFill>
                  <a:srgbClr val="000000"/>
                </a:solidFill>
                <a:latin typeface="Comic Sans MS" panose="030F0702030302020204" pitchFamily="66" charset="0"/>
              </a:rPr>
              <a:t>4. Establishing </a:t>
            </a:r>
          </a:p>
          <a:p>
            <a:r>
              <a:rPr lang="en-US" sz="2400" dirty="0">
                <a:solidFill>
                  <a:srgbClr val="000000"/>
                </a:solidFill>
                <a:latin typeface="Comic Sans MS" panose="030F0702030302020204" pitchFamily="66" charset="0"/>
              </a:rPr>
              <a:t> </a:t>
            </a:r>
            <a:r>
              <a:rPr lang="en-US" sz="2400" dirty="0" smtClean="0">
                <a:solidFill>
                  <a:srgbClr val="000000"/>
                </a:solidFill>
                <a:latin typeface="Comic Sans MS" panose="030F0702030302020204" pitchFamily="66" charset="0"/>
              </a:rPr>
              <a:t>  Just Compensation</a:t>
            </a:r>
            <a:endParaRPr lang="en-US" sz="2400" dirty="0">
              <a:solidFill>
                <a:srgbClr val="000000"/>
              </a:solidFill>
            </a:endParaRPr>
          </a:p>
        </p:txBody>
      </p:sp>
      <p:sp>
        <p:nvSpPr>
          <p:cNvPr id="16" name="TextBox 15"/>
          <p:cNvSpPr txBox="1"/>
          <p:nvPr/>
        </p:nvSpPr>
        <p:spPr>
          <a:xfrm>
            <a:off x="206490" y="4719979"/>
            <a:ext cx="2945037" cy="461665"/>
          </a:xfrm>
          <a:prstGeom prst="rect">
            <a:avLst/>
          </a:prstGeom>
          <a:noFill/>
        </p:spPr>
        <p:txBody>
          <a:bodyPr wrap="none" rtlCol="0">
            <a:spAutoFit/>
          </a:bodyPr>
          <a:lstStyle/>
          <a:p>
            <a:r>
              <a:rPr lang="en-US" sz="2400" dirty="0" smtClean="0">
                <a:solidFill>
                  <a:srgbClr val="000000"/>
                </a:solidFill>
                <a:latin typeface="Comic Sans MS" panose="030F0702030302020204" pitchFamily="66" charset="0"/>
              </a:rPr>
              <a:t>3. Appraisal Review</a:t>
            </a:r>
            <a:endParaRPr lang="en-US" sz="2400" dirty="0">
              <a:solidFill>
                <a:srgbClr val="000000"/>
              </a:solidFill>
            </a:endParaRPr>
          </a:p>
        </p:txBody>
      </p:sp>
      <p:sp>
        <p:nvSpPr>
          <p:cNvPr id="17" name="TextBox 16"/>
          <p:cNvSpPr txBox="1"/>
          <p:nvPr/>
        </p:nvSpPr>
        <p:spPr>
          <a:xfrm>
            <a:off x="218023" y="5174760"/>
            <a:ext cx="2949846" cy="461665"/>
          </a:xfrm>
          <a:prstGeom prst="rect">
            <a:avLst/>
          </a:prstGeom>
          <a:noFill/>
        </p:spPr>
        <p:txBody>
          <a:bodyPr wrap="none" rtlCol="0">
            <a:spAutoFit/>
          </a:bodyPr>
          <a:lstStyle/>
          <a:p>
            <a:r>
              <a:rPr lang="en-US" sz="2400" dirty="0" smtClean="0">
                <a:solidFill>
                  <a:srgbClr val="000000"/>
                </a:solidFill>
                <a:latin typeface="Comic Sans MS" panose="030F0702030302020204" pitchFamily="66" charset="0"/>
              </a:rPr>
              <a:t>2. Appraisal Report</a:t>
            </a:r>
            <a:endParaRPr lang="en-US" sz="2400" dirty="0">
              <a:solidFill>
                <a:srgbClr val="000000"/>
              </a:solidFill>
              <a:latin typeface="Comic Sans MS" panose="030F0702030302020204" pitchFamily="66" charset="0"/>
            </a:endParaRPr>
          </a:p>
        </p:txBody>
      </p:sp>
      <p:sp>
        <p:nvSpPr>
          <p:cNvPr id="18" name="TextBox 17"/>
          <p:cNvSpPr txBox="1"/>
          <p:nvPr/>
        </p:nvSpPr>
        <p:spPr>
          <a:xfrm>
            <a:off x="242929" y="5629541"/>
            <a:ext cx="2313454" cy="461665"/>
          </a:xfrm>
          <a:prstGeom prst="rect">
            <a:avLst/>
          </a:prstGeom>
          <a:noFill/>
        </p:spPr>
        <p:txBody>
          <a:bodyPr wrap="none" rtlCol="0">
            <a:spAutoFit/>
          </a:bodyPr>
          <a:lstStyle/>
          <a:p>
            <a:r>
              <a:rPr lang="en-US" sz="2400" dirty="0" smtClean="0">
                <a:solidFill>
                  <a:srgbClr val="FF0000"/>
                </a:solidFill>
                <a:latin typeface="Comic Sans MS" panose="030F0702030302020204" pitchFamily="66" charset="0"/>
              </a:rPr>
              <a:t>1. </a:t>
            </a:r>
            <a:r>
              <a:rPr lang="en-US" sz="2400" b="1" dirty="0" smtClean="0">
                <a:solidFill>
                  <a:srgbClr val="FF0000"/>
                </a:solidFill>
                <a:latin typeface="Comic Sans MS" panose="030F0702030302020204" pitchFamily="66" charset="0"/>
              </a:rPr>
              <a:t>Title Report</a:t>
            </a:r>
            <a:endParaRPr lang="en-US" sz="2400" b="1" dirty="0">
              <a:solidFill>
                <a:srgbClr val="FF0000"/>
              </a:solidFill>
              <a:latin typeface="Comic Sans MS" panose="030F0702030302020204" pitchFamily="66" charset="0"/>
            </a:endParaRPr>
          </a:p>
        </p:txBody>
      </p:sp>
      <p:sp>
        <p:nvSpPr>
          <p:cNvPr id="19" name="TextBox 18"/>
          <p:cNvSpPr txBox="1"/>
          <p:nvPr/>
        </p:nvSpPr>
        <p:spPr>
          <a:xfrm>
            <a:off x="3520757" y="1980426"/>
            <a:ext cx="5492952" cy="3785652"/>
          </a:xfrm>
          <a:prstGeom prst="rect">
            <a:avLst/>
          </a:prstGeom>
          <a:noFill/>
        </p:spPr>
        <p:txBody>
          <a:bodyPr wrap="square" rtlCol="0">
            <a:spAutoFit/>
          </a:bodyPr>
          <a:lstStyle/>
          <a:p>
            <a:r>
              <a:rPr lang="en-US" sz="2000" b="1" u="sng" dirty="0" smtClean="0">
                <a:solidFill>
                  <a:srgbClr val="000000"/>
                </a:solidFill>
                <a:latin typeface="Comic Sans MS" panose="030F0702030302020204" pitchFamily="66" charset="0"/>
              </a:rPr>
              <a:t>5000.03 (1)</a:t>
            </a:r>
            <a:r>
              <a:rPr lang="en-US" sz="2000" b="1" u="sng" dirty="0">
                <a:solidFill>
                  <a:srgbClr val="000000"/>
                </a:solidFill>
                <a:latin typeface="Comic Sans MS" panose="030F0702030302020204" pitchFamily="66" charset="0"/>
              </a:rPr>
              <a:t> </a:t>
            </a:r>
            <a:r>
              <a:rPr lang="en-US" sz="2000" b="1" u="sng" dirty="0" smtClean="0">
                <a:solidFill>
                  <a:srgbClr val="000000"/>
                </a:solidFill>
                <a:latin typeface="Comic Sans MS" panose="030F0702030302020204" pitchFamily="66" charset="0"/>
              </a:rPr>
              <a:t>Title Reports</a:t>
            </a:r>
          </a:p>
          <a:p>
            <a:r>
              <a:rPr lang="en-US" sz="2000" b="1" i="1" dirty="0" smtClean="0">
                <a:solidFill>
                  <a:srgbClr val="000000"/>
                </a:solidFill>
                <a:latin typeface="Comic Sans MS" panose="030F0702030302020204" pitchFamily="66" charset="0"/>
              </a:rPr>
              <a:t>Regulations require a notice of intent to acquire and good faith offer of compensation be made to the owner.  Section 163.01 (E) of the Ohio Revised Code defines “owner” in the State of Ohio.  </a:t>
            </a:r>
            <a:r>
              <a:rPr lang="en-US" sz="2000" b="1" i="1" u="sng" dirty="0" smtClean="0">
                <a:solidFill>
                  <a:srgbClr val="CC0000"/>
                </a:solidFill>
                <a:latin typeface="Comic Sans MS" panose="030F0702030302020204" pitchFamily="66" charset="0"/>
              </a:rPr>
              <a:t>A Title Report is completed to determine the owner of a property to be acquired for the highway project.</a:t>
            </a:r>
            <a:r>
              <a:rPr lang="en-US" sz="2000" b="1" i="1" dirty="0" smtClean="0">
                <a:solidFill>
                  <a:srgbClr val="CC0000"/>
                </a:solidFill>
                <a:latin typeface="Comic Sans MS" panose="030F0702030302020204" pitchFamily="66" charset="0"/>
              </a:rPr>
              <a:t> </a:t>
            </a:r>
            <a:r>
              <a:rPr lang="en-US" sz="2000" b="1" i="1" dirty="0" smtClean="0">
                <a:solidFill>
                  <a:srgbClr val="000000"/>
                </a:solidFill>
                <a:latin typeface="Comic Sans MS" panose="030F0702030302020204" pitchFamily="66" charset="0"/>
              </a:rPr>
              <a:t>The procedure for preparing title reports is described in Section 5100 of the Real Estate Manual.</a:t>
            </a:r>
          </a:p>
        </p:txBody>
      </p:sp>
    </p:spTree>
    <p:extLst>
      <p:ext uri="{BB962C8B-B14F-4D97-AF65-F5344CB8AC3E}">
        <p14:creationId xmlns:p14="http://schemas.microsoft.com/office/powerpoint/2010/main" val="30041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Effect transition="in" filter="fade">
                                      <p:cBhvr>
                                        <p:cTn id="49" dur="1000"/>
                                        <p:tgtEl>
                                          <p:spTgt spid="14">
                                            <p:txEl>
                                              <p:pRg st="0" end="0"/>
                                            </p:txEl>
                                          </p:spTgt>
                                        </p:tgtEl>
                                      </p:cBhvr>
                                    </p:animEffect>
                                    <p:anim calcmode="lin" valueType="num">
                                      <p:cBhvr>
                                        <p:cTn id="5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7">
                                            <p:txEl>
                                              <p:pRg st="0" end="0"/>
                                            </p:txEl>
                                          </p:spTgt>
                                        </p:tgtEl>
                                        <p:attrNameLst>
                                          <p:attrName>style.visibility</p:attrName>
                                        </p:attrNameLst>
                                      </p:cBhvr>
                                      <p:to>
                                        <p:strVal val="visible"/>
                                      </p:to>
                                    </p:set>
                                    <p:animEffect transition="in" filter="fade">
                                      <p:cBhvr>
                                        <p:cTn id="70" dur="1000"/>
                                        <p:tgtEl>
                                          <p:spTgt spid="17">
                                            <p:txEl>
                                              <p:pRg st="0" end="0"/>
                                            </p:txEl>
                                          </p:spTgt>
                                        </p:tgtEl>
                                      </p:cBhvr>
                                    </p:animEffect>
                                    <p:anim calcmode="lin" valueType="num">
                                      <p:cBhvr>
                                        <p:cTn id="71"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Effect transition="in" filter="fade">
                                      <p:cBhvr>
                                        <p:cTn id="8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5"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800" dirty="0" smtClean="0">
              <a:solidFill>
                <a:srgbClr val="FFFFFF"/>
              </a:solidFill>
            </a:endParaRPr>
          </a:p>
          <a:p>
            <a:pPr marL="0" indent="0">
              <a:buNone/>
              <a:tabLst>
                <a:tab pos="461963" algn="l"/>
              </a:tabLst>
            </a:pPr>
            <a:r>
              <a:rPr lang="en-US" sz="3600" dirty="0" smtClean="0">
                <a:solidFill>
                  <a:schemeClr val="tx1"/>
                </a:solidFill>
              </a:rPr>
              <a:t>Types of Title Reports used at ODOT</a:t>
            </a:r>
          </a:p>
          <a:p>
            <a:pPr marL="0" indent="0">
              <a:buNone/>
              <a:tabLst>
                <a:tab pos="461963" algn="l"/>
              </a:tabLst>
            </a:pPr>
            <a:r>
              <a:rPr lang="en-US" sz="2800" dirty="0" smtClean="0">
                <a:solidFill>
                  <a:srgbClr val="FFFFFF"/>
                </a:solidFill>
              </a:rPr>
              <a:t>●	The 42 Year Title Report</a:t>
            </a:r>
          </a:p>
          <a:p>
            <a:pPr marL="0" indent="0">
              <a:buNone/>
              <a:tabLst>
                <a:tab pos="461963" algn="l"/>
              </a:tabLst>
            </a:pPr>
            <a:r>
              <a:rPr lang="en-US" sz="2800" dirty="0" smtClean="0">
                <a:solidFill>
                  <a:srgbClr val="FFFFFF"/>
                </a:solidFill>
              </a:rPr>
              <a:t>●	The Abbreviated Title Report</a:t>
            </a:r>
          </a:p>
          <a:p>
            <a:pPr marL="0" indent="0">
              <a:buNone/>
              <a:tabLst>
                <a:tab pos="461963" algn="l"/>
              </a:tabLst>
            </a:pPr>
            <a:r>
              <a:rPr lang="en-US" sz="2800" dirty="0" smtClean="0">
                <a:solidFill>
                  <a:srgbClr val="FFFFFF"/>
                </a:solidFill>
              </a:rPr>
              <a:t>●	The Title Update (apart of the original Title 	Report – not a separate report)</a:t>
            </a:r>
          </a:p>
          <a:p>
            <a:pPr marL="0" indent="0">
              <a:buNone/>
              <a:tabLst>
                <a:tab pos="461963" algn="l"/>
              </a:tabLst>
            </a:pPr>
            <a:endParaRPr lang="en-US" sz="2800" dirty="0">
              <a:solidFill>
                <a:srgbClr val="FFFFFF"/>
              </a:solidFill>
            </a:endParaRPr>
          </a:p>
          <a:p>
            <a:pPr marL="0" indent="0">
              <a:buNone/>
              <a:tabLst>
                <a:tab pos="461963" algn="l"/>
              </a:tabLst>
            </a:pPr>
            <a:r>
              <a:rPr lang="en-US" sz="3600" dirty="0" smtClean="0">
                <a:solidFill>
                  <a:schemeClr val="tx1"/>
                </a:solidFill>
              </a:rPr>
              <a:t>All Title Reports consist of…</a:t>
            </a:r>
          </a:p>
          <a:p>
            <a:pPr marL="0" indent="0">
              <a:buNone/>
              <a:tabLst>
                <a:tab pos="461963" algn="l"/>
              </a:tabLst>
            </a:pPr>
            <a:r>
              <a:rPr lang="en-US" sz="2800" dirty="0" smtClean="0">
                <a:solidFill>
                  <a:srgbClr val="FFFFFF"/>
                </a:solidFill>
              </a:rPr>
              <a:t>●	RE 46  	→	The Title Report</a:t>
            </a:r>
          </a:p>
          <a:p>
            <a:pPr marL="0" indent="0">
              <a:buNone/>
              <a:tabLst>
                <a:tab pos="461963" algn="l"/>
              </a:tabLst>
            </a:pPr>
            <a:r>
              <a:rPr lang="en-US" sz="2800" dirty="0" smtClean="0">
                <a:solidFill>
                  <a:srgbClr val="FFFFFF"/>
                </a:solidFill>
              </a:rPr>
              <a:t>●	RE 46-1	→ 	The Title Chain</a:t>
            </a:r>
          </a:p>
          <a:p>
            <a:pPr marL="0" indent="0">
              <a:buNone/>
              <a:tabLst>
                <a:tab pos="461963" algn="l"/>
              </a:tabLst>
            </a:pPr>
            <a:r>
              <a:rPr lang="en-US" sz="2800" dirty="0" smtClean="0">
                <a:solidFill>
                  <a:srgbClr val="FFFFFF"/>
                </a:solidFill>
              </a:rPr>
              <a:t>●	Attachments to the report that are pertinent</a:t>
            </a: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Tree>
    <p:extLst>
      <p:ext uri="{BB962C8B-B14F-4D97-AF65-F5344CB8AC3E}">
        <p14:creationId xmlns:p14="http://schemas.microsoft.com/office/powerpoint/2010/main" val="369306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p:cTn id="25"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9"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 calcmode="lin" valueType="num">
                                      <p:cBhvr additive="base">
                                        <p:cTn id="32"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5">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3" fill="hold" nodeType="clickEffect">
                                  <p:stCondLst>
                                    <p:cond delay="0"/>
                                  </p:stCondLst>
                                  <p:childTnLst>
                                    <p:set>
                                      <p:cBhvr>
                                        <p:cTn id="37" dur="1" fill="hold">
                                          <p:stCondLst>
                                            <p:cond delay="0"/>
                                          </p:stCondLst>
                                        </p:cTn>
                                        <p:tgtEl>
                                          <p:spTgt spid="5">
                                            <p:txEl>
                                              <p:pRg st="8" end="8"/>
                                            </p:txEl>
                                          </p:spTgt>
                                        </p:tgtEl>
                                        <p:attrNameLst>
                                          <p:attrName>style.visibility</p:attrName>
                                        </p:attrNameLst>
                                      </p:cBhvr>
                                      <p:to>
                                        <p:strVal val="visible"/>
                                      </p:to>
                                    </p:set>
                                    <p:anim calcmode="lin" valueType="num">
                                      <p:cBhvr additive="base">
                                        <p:cTn id="38" dur="500" fill="hold"/>
                                        <p:tgtEl>
                                          <p:spTgt spid="5">
                                            <p:txEl>
                                              <p:pRg st="8" end="8"/>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5">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5">
                                            <p:txEl>
                                              <p:pRg st="9" end="9"/>
                                            </p:txEl>
                                          </p:spTgt>
                                        </p:tgtEl>
                                        <p:attrNameLst>
                                          <p:attrName>style.visibility</p:attrName>
                                        </p:attrNameLst>
                                      </p:cBhvr>
                                      <p:to>
                                        <p:strVal val="visible"/>
                                      </p:to>
                                    </p:set>
                                    <p:anim calcmode="lin" valueType="num">
                                      <p:cBhvr additive="base">
                                        <p:cTn id="44" dur="500" fill="hold"/>
                                        <p:tgtEl>
                                          <p:spTgt spid="5">
                                            <p:txEl>
                                              <p:pRg st="9" end="9"/>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5">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304800"/>
            <a:ext cx="8001000" cy="3877985"/>
          </a:xfrm>
          <a:prstGeom prst="rect">
            <a:avLst/>
          </a:prstGeom>
          <a:noFill/>
        </p:spPr>
        <p:txBody>
          <a:bodyPr wrap="square" rtlCol="0">
            <a:spAutoFit/>
          </a:bodyPr>
          <a:lstStyle/>
          <a:p>
            <a:pPr algn="ctr"/>
            <a:r>
              <a:rPr lang="en-US" sz="6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WHAT IS A</a:t>
            </a:r>
          </a:p>
          <a:p>
            <a:pPr algn="ctr"/>
            <a:r>
              <a:rPr lang="en-US" sz="6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SIMPLISTIC </a:t>
            </a:r>
          </a:p>
          <a:p>
            <a:pPr algn="ctr"/>
            <a:r>
              <a:rPr lang="en-US" sz="6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TITLE REPORT?</a:t>
            </a:r>
          </a:p>
          <a:p>
            <a:endParaRPr lang="en-US" sz="6600" dirty="0">
              <a:solidFill>
                <a:srgbClr val="000000"/>
              </a:solidFill>
            </a:endParaRPr>
          </a:p>
        </p:txBody>
      </p:sp>
      <p:sp>
        <p:nvSpPr>
          <p:cNvPr id="7" name="TextBox 6"/>
          <p:cNvSpPr txBox="1"/>
          <p:nvPr/>
        </p:nvSpPr>
        <p:spPr>
          <a:xfrm>
            <a:off x="533400" y="3124200"/>
            <a:ext cx="8610600" cy="3046988"/>
          </a:xfrm>
          <a:prstGeom prst="rect">
            <a:avLst/>
          </a:prstGeom>
          <a:noFill/>
        </p:spPr>
        <p:txBody>
          <a:bodyPr wrap="square" rtlCol="0">
            <a:spAutoFit/>
          </a:bodyPr>
          <a:lstStyle/>
          <a:p>
            <a:r>
              <a:rPr lang="en-US" sz="2800" dirty="0">
                <a:solidFill>
                  <a:srgbClr val="7030A0"/>
                </a:solidFill>
                <a:effectLst>
                  <a:outerShdw blurRad="38100" dist="38100" dir="2700000" algn="tl">
                    <a:srgbClr val="000000">
                      <a:alpha val="43137"/>
                    </a:srgbClr>
                  </a:outerShdw>
                </a:effectLst>
                <a:latin typeface="Comic Sans MS" panose="030F0702030302020204" pitchFamily="66" charset="0"/>
              </a:rPr>
              <a:t>A Simplistic Title Report </a:t>
            </a:r>
            <a:r>
              <a:rPr lang="en-US" sz="2800" dirty="0" smtClean="0">
                <a:solidFill>
                  <a:srgbClr val="7030A0"/>
                </a:solidFill>
                <a:effectLst>
                  <a:outerShdw blurRad="38100" dist="38100" dir="2700000" algn="tl">
                    <a:srgbClr val="000000">
                      <a:alpha val="43137"/>
                    </a:srgbClr>
                  </a:outerShdw>
                </a:effectLst>
                <a:latin typeface="Comic Sans MS" panose="030F0702030302020204" pitchFamily="66" charset="0"/>
              </a:rPr>
              <a:t>is one that does not</a:t>
            </a:r>
          </a:p>
          <a:p>
            <a:r>
              <a:rPr lang="en-US" sz="2800" dirty="0" smtClean="0">
                <a:solidFill>
                  <a:srgbClr val="7030A0"/>
                </a:solidFill>
                <a:effectLst>
                  <a:outerShdw blurRad="38100" dist="38100" dir="2700000" algn="tl">
                    <a:srgbClr val="000000">
                      <a:alpha val="43137"/>
                    </a:srgbClr>
                  </a:outerShdw>
                </a:effectLst>
                <a:latin typeface="Comic Sans MS" panose="030F0702030302020204" pitchFamily="66" charset="0"/>
              </a:rPr>
              <a:t>require extra </a:t>
            </a:r>
            <a:r>
              <a:rPr lang="en-US" sz="2800" dirty="0">
                <a:solidFill>
                  <a:srgbClr val="7030A0"/>
                </a:solidFill>
                <a:effectLst>
                  <a:outerShdw blurRad="38100" dist="38100" dir="2700000" algn="tl">
                    <a:srgbClr val="000000">
                      <a:alpha val="43137"/>
                    </a:srgbClr>
                  </a:outerShdw>
                </a:effectLst>
                <a:latin typeface="Comic Sans MS" panose="030F0702030302020204" pitchFamily="66" charset="0"/>
              </a:rPr>
              <a:t>ordinary effort </a:t>
            </a:r>
            <a:r>
              <a:rPr lang="en-US" sz="2800" dirty="0" smtClean="0">
                <a:solidFill>
                  <a:srgbClr val="7030A0"/>
                </a:solidFill>
                <a:effectLst>
                  <a:outerShdw blurRad="38100" dist="38100" dir="2700000" algn="tl">
                    <a:srgbClr val="000000">
                      <a:alpha val="43137"/>
                    </a:srgbClr>
                  </a:outerShdw>
                </a:effectLst>
                <a:latin typeface="Comic Sans MS" panose="030F0702030302020204" pitchFamily="66" charset="0"/>
              </a:rPr>
              <a:t>while compiling </a:t>
            </a:r>
          </a:p>
          <a:p>
            <a:r>
              <a:rPr lang="en-US" sz="2800" dirty="0" smtClean="0">
                <a:solidFill>
                  <a:srgbClr val="7030A0"/>
                </a:solidFill>
                <a:effectLst>
                  <a:outerShdw blurRad="38100" dist="38100" dir="2700000" algn="tl">
                    <a:srgbClr val="000000">
                      <a:alpha val="43137"/>
                    </a:srgbClr>
                  </a:outerShdw>
                </a:effectLst>
                <a:latin typeface="Comic Sans MS" panose="030F0702030302020204" pitchFamily="66" charset="0"/>
              </a:rPr>
              <a:t>and reporting the information necessary to meet ODOT’s current title procedures as defined in Section 5100 of ODOT’s current Real </a:t>
            </a:r>
            <a:r>
              <a:rPr lang="en-US" sz="2800" dirty="0">
                <a:solidFill>
                  <a:srgbClr val="7030A0"/>
                </a:solidFill>
                <a:effectLst>
                  <a:outerShdw blurRad="38100" dist="38100" dir="2700000" algn="tl">
                    <a:srgbClr val="000000">
                      <a:alpha val="43137"/>
                    </a:srgbClr>
                  </a:outerShdw>
                </a:effectLst>
                <a:latin typeface="Comic Sans MS" panose="030F0702030302020204" pitchFamily="66" charset="0"/>
              </a:rPr>
              <a:t>E</a:t>
            </a:r>
            <a:r>
              <a:rPr lang="en-US" sz="2800" dirty="0" smtClean="0">
                <a:solidFill>
                  <a:srgbClr val="7030A0"/>
                </a:solidFill>
                <a:effectLst>
                  <a:outerShdw blurRad="38100" dist="38100" dir="2700000" algn="tl">
                    <a:srgbClr val="000000">
                      <a:alpha val="43137"/>
                    </a:srgbClr>
                  </a:outerShdw>
                </a:effectLst>
                <a:latin typeface="Comic Sans MS" panose="030F0702030302020204" pitchFamily="66" charset="0"/>
              </a:rPr>
              <a:t>state Manual.</a:t>
            </a:r>
          </a:p>
          <a:p>
            <a:endParaRPr lang="en-US" sz="2400" dirty="0">
              <a:solidFill>
                <a:srgbClr val="000000"/>
              </a:solidFill>
            </a:endParaRPr>
          </a:p>
        </p:txBody>
      </p:sp>
    </p:spTree>
    <p:extLst>
      <p:ext uri="{BB962C8B-B14F-4D97-AF65-F5344CB8AC3E}">
        <p14:creationId xmlns:p14="http://schemas.microsoft.com/office/powerpoint/2010/main" val="402284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05000"/>
            <a:ext cx="9067800" cy="369332"/>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solidFill>
                  <a:srgbClr val="FFFFFF"/>
                </a:solidFill>
                <a:effectLst>
                  <a:outerShdw blurRad="38100" dist="38100" dir="2700000" algn="tl">
                    <a:srgbClr val="000000">
                      <a:alpha val="43137"/>
                    </a:srgbClr>
                  </a:outerShdw>
                </a:effectLst>
                <a:latin typeface="Comic Sans MS" panose="030F0702030302020204" pitchFamily="66" charset="0"/>
              </a:rPr>
              <a:t>Minimal Amounts Of Divided Or Undivided Interest (Current and Prior Owners)</a:t>
            </a:r>
            <a:endParaRPr lang="en-US" dirty="0">
              <a:solidFill>
                <a:srgbClr val="FFFFFF"/>
              </a:solidFill>
              <a:effectLst>
                <a:outerShdw blurRad="38100" dist="38100" dir="2700000" algn="tl">
                  <a:srgbClr val="000000">
                    <a:alpha val="43137"/>
                  </a:srgbClr>
                </a:outerShdw>
              </a:effectLst>
              <a:latin typeface="Comic Sans MS" panose="030F0702030302020204" pitchFamily="66" charset="0"/>
            </a:endParaRPr>
          </a:p>
        </p:txBody>
      </p:sp>
      <p:sp>
        <p:nvSpPr>
          <p:cNvPr id="6" name="TextBox 5"/>
          <p:cNvSpPr txBox="1"/>
          <p:nvPr/>
        </p:nvSpPr>
        <p:spPr>
          <a:xfrm>
            <a:off x="152400" y="3124200"/>
            <a:ext cx="8839200" cy="646331"/>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solidFill>
                  <a:srgbClr val="FFFFFF"/>
                </a:solidFill>
                <a:effectLst>
                  <a:outerShdw blurRad="38100" dist="38100" dir="2700000" algn="tl">
                    <a:srgbClr val="000000">
                      <a:alpha val="43137"/>
                    </a:srgbClr>
                  </a:outerShdw>
                </a:effectLst>
                <a:latin typeface="Comic Sans MS" panose="030F0702030302020204" pitchFamily="66" charset="0"/>
              </a:rPr>
              <a:t>A Minimal Amount Of </a:t>
            </a:r>
            <a:r>
              <a:rPr lang="en-US" u="sng" dirty="0" smtClean="0">
                <a:solidFill>
                  <a:srgbClr val="FFFFFF"/>
                </a:solidFill>
                <a:effectLst>
                  <a:outerShdw blurRad="38100" dist="38100" dir="2700000" algn="tl">
                    <a:srgbClr val="000000">
                      <a:alpha val="43137"/>
                    </a:srgbClr>
                  </a:outerShdw>
                </a:effectLst>
                <a:latin typeface="Comic Sans MS" panose="030F0702030302020204" pitchFamily="66" charset="0"/>
              </a:rPr>
              <a:t>Voluntary Liens </a:t>
            </a:r>
            <a:r>
              <a:rPr lang="en-US" dirty="0" smtClean="0">
                <a:solidFill>
                  <a:srgbClr val="FFFFFF"/>
                </a:solidFill>
                <a:effectLst>
                  <a:outerShdw blurRad="38100" dist="38100" dir="2700000" algn="tl">
                    <a:srgbClr val="000000">
                      <a:alpha val="43137"/>
                    </a:srgbClr>
                  </a:outerShdw>
                </a:effectLst>
                <a:latin typeface="Comic Sans MS" panose="030F0702030302020204" pitchFamily="66" charset="0"/>
              </a:rPr>
              <a:t>Such As Mortgages, UCC (Financing Statement), Bail Bonds Collateral, etc.</a:t>
            </a:r>
            <a:endParaRPr lang="en-US" dirty="0">
              <a:solidFill>
                <a:srgbClr val="FFFFFF"/>
              </a:solidFill>
              <a:effectLst>
                <a:outerShdw blurRad="38100" dist="38100" dir="2700000" algn="tl">
                  <a:srgbClr val="000000">
                    <a:alpha val="43137"/>
                  </a:srgbClr>
                </a:outerShdw>
              </a:effectLst>
              <a:latin typeface="Comic Sans MS" panose="030F0702030302020204" pitchFamily="66" charset="0"/>
            </a:endParaRPr>
          </a:p>
        </p:txBody>
      </p:sp>
      <p:sp>
        <p:nvSpPr>
          <p:cNvPr id="8" name="TextBox 7"/>
          <p:cNvSpPr txBox="1"/>
          <p:nvPr/>
        </p:nvSpPr>
        <p:spPr>
          <a:xfrm>
            <a:off x="152400" y="3886200"/>
            <a:ext cx="8915400"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solidFill>
                  <a:srgbClr val="FFFFFF"/>
                </a:solidFill>
                <a:effectLst>
                  <a:outerShdw blurRad="38100" dist="38100" dir="2700000" algn="tl">
                    <a:srgbClr val="000000">
                      <a:alpha val="43137"/>
                    </a:srgbClr>
                  </a:outerShdw>
                </a:effectLst>
                <a:latin typeface="Comic Sans MS" panose="030F0702030302020204" pitchFamily="66" charset="0"/>
              </a:rPr>
              <a:t>A Minimal Amount Of </a:t>
            </a:r>
            <a:r>
              <a:rPr lang="en-US" u="sng" dirty="0" smtClean="0">
                <a:solidFill>
                  <a:srgbClr val="FFFFFF"/>
                </a:solidFill>
                <a:effectLst>
                  <a:outerShdw blurRad="38100" dist="38100" dir="2700000" algn="tl">
                    <a:srgbClr val="000000">
                      <a:alpha val="43137"/>
                    </a:srgbClr>
                  </a:outerShdw>
                </a:effectLst>
                <a:latin typeface="Comic Sans MS" panose="030F0702030302020204" pitchFamily="66" charset="0"/>
              </a:rPr>
              <a:t>Involuntary Liens </a:t>
            </a:r>
            <a:r>
              <a:rPr lang="en-US" dirty="0">
                <a:solidFill>
                  <a:srgbClr val="FFFFFF"/>
                </a:solidFill>
                <a:effectLst>
                  <a:outerShdw blurRad="38100" dist="38100" dir="2700000" algn="tl">
                    <a:srgbClr val="000000">
                      <a:alpha val="43137"/>
                    </a:srgbClr>
                  </a:outerShdw>
                </a:effectLst>
                <a:latin typeface="Comic Sans MS" panose="030F0702030302020204" pitchFamily="66" charset="0"/>
              </a:rPr>
              <a:t>S</a:t>
            </a:r>
            <a:r>
              <a:rPr lang="en-US" dirty="0" smtClean="0">
                <a:solidFill>
                  <a:srgbClr val="FFFFFF"/>
                </a:solidFill>
                <a:effectLst>
                  <a:outerShdw blurRad="38100" dist="38100" dir="2700000" algn="tl">
                    <a:srgbClr val="000000">
                      <a:alpha val="43137"/>
                    </a:srgbClr>
                  </a:outerShdw>
                </a:effectLst>
                <a:latin typeface="Comic Sans MS" panose="030F0702030302020204" pitchFamily="66" charset="0"/>
              </a:rPr>
              <a:t>uch </a:t>
            </a:r>
            <a:r>
              <a:rPr lang="en-US" dirty="0">
                <a:solidFill>
                  <a:srgbClr val="FFFFFF"/>
                </a:solidFill>
                <a:effectLst>
                  <a:outerShdw blurRad="38100" dist="38100" dir="2700000" algn="tl">
                    <a:srgbClr val="000000">
                      <a:alpha val="43137"/>
                    </a:srgbClr>
                  </a:outerShdw>
                </a:effectLst>
                <a:latin typeface="Comic Sans MS" panose="030F0702030302020204" pitchFamily="66" charset="0"/>
              </a:rPr>
              <a:t>A</a:t>
            </a:r>
            <a:r>
              <a:rPr lang="en-US" dirty="0" smtClean="0">
                <a:solidFill>
                  <a:srgbClr val="FFFFFF"/>
                </a:solidFill>
                <a:effectLst>
                  <a:outerShdw blurRad="38100" dist="38100" dir="2700000" algn="tl">
                    <a:srgbClr val="000000">
                      <a:alpha val="43137"/>
                    </a:srgbClr>
                  </a:outerShdw>
                </a:effectLst>
                <a:latin typeface="Comic Sans MS" panose="030F0702030302020204" pitchFamily="66" charset="0"/>
              </a:rPr>
              <a:t>s Judgement Liens, Federal Tax Liens, Personal Tax Liens, Mechanics Liens, Child Support Liens Or Any Other Type Of Lien Attached To The Subject Property Not Acquired Voluntarily By The Current or Prior Owners</a:t>
            </a:r>
            <a:endParaRPr lang="en-US" dirty="0">
              <a:solidFill>
                <a:srgbClr val="FFFFFF"/>
              </a:solidFill>
              <a:effectLst>
                <a:outerShdw blurRad="38100" dist="38100" dir="2700000" algn="tl">
                  <a:srgbClr val="000000">
                    <a:alpha val="43137"/>
                  </a:srgbClr>
                </a:outerShdw>
              </a:effectLst>
              <a:latin typeface="Comic Sans MS" panose="030F0702030302020204" pitchFamily="66" charset="0"/>
            </a:endParaRPr>
          </a:p>
        </p:txBody>
      </p:sp>
      <p:sp>
        <p:nvSpPr>
          <p:cNvPr id="9" name="TextBox 8"/>
          <p:cNvSpPr txBox="1"/>
          <p:nvPr/>
        </p:nvSpPr>
        <p:spPr>
          <a:xfrm>
            <a:off x="149994" y="2514600"/>
            <a:ext cx="8839200" cy="369332"/>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solidFill>
                  <a:srgbClr val="FFFFFF"/>
                </a:solidFill>
                <a:effectLst>
                  <a:outerShdw blurRad="38100" dist="38100" dir="2700000" algn="tl">
                    <a:srgbClr val="000000">
                      <a:alpha val="43137"/>
                    </a:srgbClr>
                  </a:outerShdw>
                </a:effectLst>
                <a:latin typeface="Comic Sans MS" panose="030F0702030302020204" pitchFamily="66" charset="0"/>
              </a:rPr>
              <a:t>A Minimal Amount Of  Parcels/Tracts of Land Being Researched (Title Chains)</a:t>
            </a:r>
            <a:endParaRPr lang="en-US" dirty="0">
              <a:solidFill>
                <a:srgbClr val="FFFFFF"/>
              </a:solidFill>
              <a:effectLst>
                <a:outerShdw blurRad="38100" dist="38100" dir="2700000" algn="tl">
                  <a:srgbClr val="000000">
                    <a:alpha val="43137"/>
                  </a:srgbClr>
                </a:outerShdw>
              </a:effectLst>
              <a:latin typeface="Comic Sans MS" panose="030F0702030302020204" pitchFamily="66" charset="0"/>
            </a:endParaRPr>
          </a:p>
        </p:txBody>
      </p:sp>
      <p:sp>
        <p:nvSpPr>
          <p:cNvPr id="10" name="TextBox 9"/>
          <p:cNvSpPr txBox="1"/>
          <p:nvPr/>
        </p:nvSpPr>
        <p:spPr>
          <a:xfrm>
            <a:off x="152400" y="5257800"/>
            <a:ext cx="8571807" cy="369332"/>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solidFill>
                  <a:srgbClr val="FFFFFF"/>
                </a:solidFill>
                <a:effectLst>
                  <a:outerShdw blurRad="38100" dist="38100" dir="2700000" algn="tl">
                    <a:srgbClr val="000000">
                      <a:alpha val="43137"/>
                    </a:srgbClr>
                  </a:outerShdw>
                </a:effectLst>
                <a:latin typeface="Comic Sans MS" panose="030F0702030302020204" pitchFamily="66" charset="0"/>
              </a:rPr>
              <a:t>There Are No </a:t>
            </a:r>
            <a:r>
              <a:rPr lang="en-US" dirty="0">
                <a:solidFill>
                  <a:srgbClr val="FFFFFF"/>
                </a:solidFill>
                <a:effectLst>
                  <a:outerShdw blurRad="38100" dist="38100" dir="2700000" algn="tl">
                    <a:srgbClr val="000000">
                      <a:alpha val="43137"/>
                    </a:srgbClr>
                  </a:outerShdw>
                </a:effectLst>
                <a:latin typeface="Comic Sans MS" panose="030F0702030302020204" pitchFamily="66" charset="0"/>
              </a:rPr>
              <a:t>Matters On Or Off Record </a:t>
            </a:r>
            <a:r>
              <a:rPr lang="en-US" dirty="0" smtClean="0">
                <a:solidFill>
                  <a:srgbClr val="FFFFFF"/>
                </a:solidFill>
                <a:effectLst>
                  <a:outerShdw blurRad="38100" dist="38100" dir="2700000" algn="tl">
                    <a:srgbClr val="000000">
                      <a:alpha val="43137"/>
                    </a:srgbClr>
                  </a:outerShdw>
                </a:effectLst>
                <a:latin typeface="Comic Sans MS" panose="030F0702030302020204" pitchFamily="66" charset="0"/>
              </a:rPr>
              <a:t>Clouding The Finished Title</a:t>
            </a:r>
            <a:endParaRPr lang="en-US" dirty="0">
              <a:solidFill>
                <a:srgbClr val="FFFFFF"/>
              </a:solidFill>
              <a:effectLst>
                <a:outerShdw blurRad="38100" dist="38100" dir="2700000" algn="tl">
                  <a:srgbClr val="000000">
                    <a:alpha val="43137"/>
                  </a:srgbClr>
                </a:outerShdw>
              </a:effectLst>
              <a:latin typeface="Comic Sans MS" panose="030F0702030302020204" pitchFamily="66" charset="0"/>
            </a:endParaRPr>
          </a:p>
        </p:txBody>
      </p:sp>
      <p:sp>
        <p:nvSpPr>
          <p:cNvPr id="12" name="TextBox 11"/>
          <p:cNvSpPr txBox="1"/>
          <p:nvPr/>
        </p:nvSpPr>
        <p:spPr>
          <a:xfrm>
            <a:off x="764346" y="228600"/>
            <a:ext cx="7645043" cy="1323439"/>
          </a:xfrm>
          <a:prstGeom prst="rect">
            <a:avLst/>
          </a:prstGeom>
          <a:noFill/>
        </p:spPr>
        <p:txBody>
          <a:bodyPr wrap="none" rtlCol="0">
            <a:spAutoFit/>
          </a:bodyPr>
          <a:lstStyle/>
          <a:p>
            <a:pPr algn="ctr"/>
            <a:r>
              <a:rPr lang="en-US" sz="4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Some Contributing Factors </a:t>
            </a:r>
          </a:p>
          <a:p>
            <a:pPr algn="ctr"/>
            <a:r>
              <a:rPr lang="en-US" sz="4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Of A Simplistic Title Report…</a:t>
            </a:r>
            <a:endParaRPr lang="en-US" sz="4000"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13547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tle Class RE 41116.doc [Compatibility Mode] - Word"/>
          <p:cNvPicPr>
            <a:picLocks noChangeAspect="1"/>
          </p:cNvPicPr>
          <p:nvPr/>
        </p:nvPicPr>
        <p:blipFill rotWithShape="1">
          <a:blip r:embed="rId3">
            <a:extLst>
              <a:ext uri="{28A0092B-C50C-407E-A947-70E740481C1C}">
                <a14:useLocalDpi xmlns:a14="http://schemas.microsoft.com/office/drawing/2010/main" val="0"/>
              </a:ext>
            </a:extLst>
          </a:blip>
          <a:srcRect l="33179" t="23314" r="31108" b="9028"/>
          <a:stretch/>
        </p:blipFill>
        <p:spPr>
          <a:xfrm>
            <a:off x="228600" y="533400"/>
            <a:ext cx="4231433" cy="5497286"/>
          </a:xfrm>
          <a:prstGeom prst="rect">
            <a:avLst/>
          </a:prstGeom>
        </p:spPr>
      </p:pic>
      <p:pic>
        <p:nvPicPr>
          <p:cNvPr id="3" name="Picture 2" descr="Title Class RE 41116.doc [Compatibility Mode] - Word"/>
          <p:cNvPicPr>
            <a:picLocks noChangeAspect="1"/>
          </p:cNvPicPr>
          <p:nvPr/>
        </p:nvPicPr>
        <p:blipFill rotWithShape="1">
          <a:blip r:embed="rId4">
            <a:extLst>
              <a:ext uri="{28A0092B-C50C-407E-A947-70E740481C1C}">
                <a14:useLocalDpi xmlns:a14="http://schemas.microsoft.com/office/drawing/2010/main" val="0"/>
              </a:ext>
            </a:extLst>
          </a:blip>
          <a:srcRect l="32720" t="23458" r="31065" b="13679"/>
          <a:stretch/>
        </p:blipFill>
        <p:spPr>
          <a:xfrm>
            <a:off x="4572000" y="533400"/>
            <a:ext cx="4343400" cy="5519058"/>
          </a:xfrm>
          <a:prstGeom prst="rect">
            <a:avLst/>
          </a:prstGeom>
        </p:spPr>
      </p:pic>
      <p:sp>
        <p:nvSpPr>
          <p:cNvPr id="2" name="TextBox 1"/>
          <p:cNvSpPr txBox="1"/>
          <p:nvPr/>
        </p:nvSpPr>
        <p:spPr>
          <a:xfrm>
            <a:off x="1676400" y="76200"/>
            <a:ext cx="5960286" cy="400110"/>
          </a:xfrm>
          <a:prstGeom prst="rect">
            <a:avLst/>
          </a:prstGeom>
          <a:noFill/>
        </p:spPr>
        <p:txBody>
          <a:bodyPr wrap="none" rtlCol="0">
            <a:spAutoFit/>
          </a:bodyPr>
          <a:lstStyle/>
          <a:p>
            <a:r>
              <a:rPr lang="en-US" sz="2000" dirty="0" smtClean="0">
                <a:solidFill>
                  <a:srgbClr val="FFFF00"/>
                </a:solidFill>
                <a:latin typeface="Comic Sans MS" panose="030F0702030302020204" pitchFamily="66" charset="0"/>
              </a:rPr>
              <a:t>THE RE 46 TITLE REPORT (Simplistic Example)</a:t>
            </a:r>
            <a:endParaRPr lang="en-US" sz="2000"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366686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98 NEW RE 46-1 Title Chain..pdf - Adobe Acrobat Pro"/>
          <p:cNvPicPr>
            <a:picLocks noChangeAspect="1"/>
          </p:cNvPicPr>
          <p:nvPr/>
        </p:nvPicPr>
        <p:blipFill rotWithShape="1">
          <a:blip r:embed="rId3">
            <a:extLst>
              <a:ext uri="{28A0092B-C50C-407E-A947-70E740481C1C}">
                <a14:useLocalDpi xmlns:a14="http://schemas.microsoft.com/office/drawing/2010/main" val="0"/>
              </a:ext>
            </a:extLst>
          </a:blip>
          <a:srcRect l="16869" t="13385" r="15455" b="1026"/>
          <a:stretch/>
        </p:blipFill>
        <p:spPr>
          <a:xfrm>
            <a:off x="304800" y="533400"/>
            <a:ext cx="8534400" cy="5638800"/>
          </a:xfrm>
          <a:prstGeom prst="rect">
            <a:avLst/>
          </a:prstGeom>
        </p:spPr>
      </p:pic>
      <p:sp>
        <p:nvSpPr>
          <p:cNvPr id="2" name="TextBox 1"/>
          <p:cNvSpPr txBox="1"/>
          <p:nvPr/>
        </p:nvSpPr>
        <p:spPr>
          <a:xfrm>
            <a:off x="1752600" y="76200"/>
            <a:ext cx="6069290" cy="400110"/>
          </a:xfrm>
          <a:prstGeom prst="rect">
            <a:avLst/>
          </a:prstGeom>
          <a:noFill/>
        </p:spPr>
        <p:txBody>
          <a:bodyPr wrap="none" rtlCol="0">
            <a:spAutoFit/>
          </a:bodyPr>
          <a:lstStyle/>
          <a:p>
            <a:r>
              <a:rPr lang="en-US" sz="2000" dirty="0" smtClean="0">
                <a:solidFill>
                  <a:srgbClr val="FFFF00"/>
                </a:solidFill>
                <a:latin typeface="Comic Sans MS" panose="030F0702030302020204" pitchFamily="66" charset="0"/>
              </a:rPr>
              <a:t>THE RE 46-1 TITLE CHAIN (Simplistic Example)</a:t>
            </a:r>
            <a:endParaRPr lang="en-US" sz="2000"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268738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75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8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3"/>
          <p:cNvPicPr/>
          <p:nvPr/>
        </p:nvPicPr>
        <p:blipFill>
          <a:blip r:embed="rId4"/>
          <a:stretch>
            <a:fillRect/>
          </a:stretch>
        </p:blipFill>
        <p:spPr>
          <a:xfrm>
            <a:off x="154000" y="609600"/>
            <a:ext cx="8778240" cy="4989830"/>
          </a:xfrm>
          <a:prstGeom prst="rect">
            <a:avLst/>
          </a:prstGeom>
        </p:spPr>
      </p:pic>
      <p:sp>
        <p:nvSpPr>
          <p:cNvPr id="2" name="Oval 1"/>
          <p:cNvSpPr/>
          <p:nvPr/>
        </p:nvSpPr>
        <p:spPr>
          <a:xfrm>
            <a:off x="5362875" y="2046975"/>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Oval 2"/>
          <p:cNvSpPr/>
          <p:nvPr/>
        </p:nvSpPr>
        <p:spPr>
          <a:xfrm>
            <a:off x="5183200" y="1853675"/>
            <a:ext cx="457200" cy="4676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3793066" y="166509"/>
            <a:ext cx="1814691" cy="338554"/>
          </a:xfrm>
          <a:prstGeom prst="rect">
            <a:avLst/>
          </a:prstGeom>
          <a:noFill/>
          <a:ln>
            <a:solidFill>
              <a:schemeClr val="tx1"/>
            </a:solidFill>
          </a:ln>
        </p:spPr>
        <p:txBody>
          <a:bodyPr wrap="square" rtlCol="0">
            <a:spAutoFit/>
          </a:bodyPr>
          <a:lstStyle/>
          <a:p>
            <a:r>
              <a:rPr lang="en-US" sz="1600" b="1" dirty="0" smtClean="0">
                <a:solidFill>
                  <a:srgbClr val="000000"/>
                </a:solidFill>
              </a:rPr>
              <a:t>LOCATION MAP</a:t>
            </a:r>
            <a:endParaRPr lang="en-US" sz="1600" b="1" dirty="0">
              <a:solidFill>
                <a:srgbClr val="000000"/>
              </a:solidFill>
            </a:endParaRPr>
          </a:p>
        </p:txBody>
      </p:sp>
    </p:spTree>
    <p:extLst>
      <p:ext uri="{BB962C8B-B14F-4D97-AF65-F5344CB8AC3E}">
        <p14:creationId xmlns:p14="http://schemas.microsoft.com/office/powerpoint/2010/main" val="377707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3"/>
          <p:cNvPicPr/>
          <p:nvPr/>
        </p:nvPicPr>
        <p:blipFill>
          <a:blip r:embed="rId4"/>
          <a:stretch>
            <a:fillRect/>
          </a:stretch>
        </p:blipFill>
        <p:spPr>
          <a:xfrm>
            <a:off x="0" y="206194"/>
            <a:ext cx="9144000" cy="5617845"/>
          </a:xfrm>
          <a:prstGeom prst="rect">
            <a:avLst/>
          </a:prstGeom>
        </p:spPr>
      </p:pic>
      <p:sp>
        <p:nvSpPr>
          <p:cNvPr id="2" name="Oval 1"/>
          <p:cNvSpPr/>
          <p:nvPr/>
        </p:nvSpPr>
        <p:spPr>
          <a:xfrm>
            <a:off x="4027311" y="1360311"/>
            <a:ext cx="685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Oval 2"/>
          <p:cNvSpPr/>
          <p:nvPr/>
        </p:nvSpPr>
        <p:spPr>
          <a:xfrm>
            <a:off x="4267200" y="1533625"/>
            <a:ext cx="228600"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12982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3"/>
          <p:cNvPicPr/>
          <p:nvPr/>
        </p:nvPicPr>
        <p:blipFill>
          <a:blip r:embed="rId4"/>
          <a:stretch>
            <a:fillRect/>
          </a:stretch>
        </p:blipFill>
        <p:spPr>
          <a:xfrm>
            <a:off x="1223151" y="0"/>
            <a:ext cx="6675120" cy="6766560"/>
          </a:xfrm>
          <a:prstGeom prst="rect">
            <a:avLst/>
          </a:prstGeom>
        </p:spPr>
      </p:pic>
      <p:cxnSp>
        <p:nvCxnSpPr>
          <p:cNvPr id="3" name="Straight Connector 2"/>
          <p:cNvCxnSpPr/>
          <p:nvPr/>
        </p:nvCxnSpPr>
        <p:spPr>
          <a:xfrm flipV="1">
            <a:off x="3657600" y="4400350"/>
            <a:ext cx="1990025"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57600" y="3276600"/>
            <a:ext cx="0"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657600" y="3276600"/>
            <a:ext cx="18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486400" y="3276600"/>
            <a:ext cx="152400" cy="11237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526281" y="2590800"/>
            <a:ext cx="198119" cy="9144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372556" y="95955"/>
            <a:ext cx="1402081" cy="276999"/>
          </a:xfrm>
          <a:prstGeom prst="rect">
            <a:avLst/>
          </a:prstGeom>
          <a:noFill/>
          <a:ln>
            <a:solidFill>
              <a:schemeClr val="tx1"/>
            </a:solidFill>
          </a:ln>
        </p:spPr>
        <p:txBody>
          <a:bodyPr wrap="square" rtlCol="0">
            <a:spAutoFit/>
          </a:bodyPr>
          <a:lstStyle/>
          <a:p>
            <a:r>
              <a:rPr lang="en-US" sz="1200" b="1" dirty="0" smtClean="0">
                <a:solidFill>
                  <a:srgbClr val="000000"/>
                </a:solidFill>
              </a:rPr>
              <a:t>PROPERTY MAP</a:t>
            </a:r>
            <a:endParaRPr lang="en-US" sz="1200" b="1" dirty="0">
              <a:solidFill>
                <a:srgbClr val="000000"/>
              </a:solidFill>
            </a:endParaRPr>
          </a:p>
        </p:txBody>
      </p:sp>
    </p:spTree>
    <p:extLst>
      <p:ext uri="{BB962C8B-B14F-4D97-AF65-F5344CB8AC3E}">
        <p14:creationId xmlns:p14="http://schemas.microsoft.com/office/powerpoint/2010/main" val="247540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3"/>
          <p:cNvPicPr/>
          <p:nvPr/>
        </p:nvPicPr>
        <p:blipFill>
          <a:blip r:embed="rId4"/>
          <a:stretch>
            <a:fillRect/>
          </a:stretch>
        </p:blipFill>
        <p:spPr>
          <a:xfrm>
            <a:off x="0" y="1254760"/>
            <a:ext cx="9144000" cy="4348480"/>
          </a:xfrm>
          <a:prstGeom prst="rect">
            <a:avLst/>
          </a:prstGeom>
        </p:spPr>
      </p:pic>
      <p:cxnSp>
        <p:nvCxnSpPr>
          <p:cNvPr id="3" name="Straight Connector 2"/>
          <p:cNvCxnSpPr/>
          <p:nvPr/>
        </p:nvCxnSpPr>
        <p:spPr>
          <a:xfrm>
            <a:off x="1676400" y="3352800"/>
            <a:ext cx="0" cy="1752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76400" y="3352800"/>
            <a:ext cx="571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391400" y="3352800"/>
            <a:ext cx="228600" cy="1676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714100" y="3962400"/>
            <a:ext cx="5753500" cy="762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19600" y="4038600"/>
            <a:ext cx="285550" cy="2093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705150" y="4247950"/>
            <a:ext cx="53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238550" y="4038600"/>
            <a:ext cx="171650" cy="2093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704475" y="4038600"/>
            <a:ext cx="2715125" cy="48125"/>
          </a:xfrm>
          <a:prstGeom prst="line">
            <a:avLst/>
          </a:prstGeom>
          <a:ln w="57150">
            <a:solidFill>
              <a:srgbClr val="BCA8EE"/>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558941" y="533400"/>
            <a:ext cx="1981200" cy="369332"/>
          </a:xfrm>
          <a:prstGeom prst="rect">
            <a:avLst/>
          </a:prstGeom>
          <a:noFill/>
          <a:ln>
            <a:solidFill>
              <a:schemeClr val="tx1"/>
            </a:solidFill>
          </a:ln>
        </p:spPr>
        <p:txBody>
          <a:bodyPr wrap="square" rtlCol="0">
            <a:spAutoFit/>
          </a:bodyPr>
          <a:lstStyle/>
          <a:p>
            <a:r>
              <a:rPr lang="en-US" b="1" dirty="0" smtClean="0">
                <a:solidFill>
                  <a:srgbClr val="000000"/>
                </a:solidFill>
              </a:rPr>
              <a:t>DETAIL SHEETS</a:t>
            </a:r>
            <a:endParaRPr lang="en-US" b="1" dirty="0">
              <a:solidFill>
                <a:srgbClr val="000000"/>
              </a:solidFill>
            </a:endParaRPr>
          </a:p>
        </p:txBody>
      </p:sp>
      <p:sp>
        <p:nvSpPr>
          <p:cNvPr id="46" name="TextBox 45"/>
          <p:cNvSpPr txBox="1"/>
          <p:nvPr/>
        </p:nvSpPr>
        <p:spPr>
          <a:xfrm>
            <a:off x="256674" y="4792584"/>
            <a:ext cx="494900" cy="276999"/>
          </a:xfrm>
          <a:prstGeom prst="rect">
            <a:avLst/>
          </a:prstGeom>
          <a:noFill/>
          <a:ln>
            <a:solidFill>
              <a:schemeClr val="tx1"/>
            </a:solidFill>
          </a:ln>
        </p:spPr>
        <p:txBody>
          <a:bodyPr wrap="square" rtlCol="0">
            <a:spAutoFit/>
          </a:bodyPr>
          <a:lstStyle/>
          <a:p>
            <a:r>
              <a:rPr lang="en-US" sz="1200" b="1" dirty="0" smtClean="0">
                <a:solidFill>
                  <a:srgbClr val="000000"/>
                </a:solidFill>
              </a:rPr>
              <a:t>P/L</a:t>
            </a:r>
            <a:endParaRPr lang="en-US" sz="1200" b="1" dirty="0">
              <a:solidFill>
                <a:srgbClr val="000000"/>
              </a:solidFill>
            </a:endParaRPr>
          </a:p>
        </p:txBody>
      </p:sp>
      <p:cxnSp>
        <p:nvCxnSpPr>
          <p:cNvPr id="48" name="Straight Arrow Connector 47"/>
          <p:cNvCxnSpPr/>
          <p:nvPr/>
        </p:nvCxnSpPr>
        <p:spPr>
          <a:xfrm flipV="1">
            <a:off x="751574" y="4343400"/>
            <a:ext cx="848626" cy="6096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248400" y="4676001"/>
            <a:ext cx="1143000" cy="276999"/>
          </a:xfrm>
          <a:prstGeom prst="rect">
            <a:avLst/>
          </a:prstGeom>
          <a:noFill/>
          <a:ln>
            <a:solidFill>
              <a:schemeClr val="tx1"/>
            </a:solidFill>
          </a:ln>
        </p:spPr>
        <p:txBody>
          <a:bodyPr wrap="square" rtlCol="0">
            <a:spAutoFit/>
          </a:bodyPr>
          <a:lstStyle/>
          <a:p>
            <a:r>
              <a:rPr lang="en-US" sz="1200" b="1" dirty="0" smtClean="0">
                <a:solidFill>
                  <a:srgbClr val="000000"/>
                </a:solidFill>
              </a:rPr>
              <a:t>Existing R/W</a:t>
            </a:r>
            <a:endParaRPr lang="en-US" sz="1200" b="1" dirty="0">
              <a:solidFill>
                <a:srgbClr val="000000"/>
              </a:solidFill>
            </a:endParaRPr>
          </a:p>
        </p:txBody>
      </p:sp>
      <p:cxnSp>
        <p:nvCxnSpPr>
          <p:cNvPr id="53" name="Straight Arrow Connector 52"/>
          <p:cNvCxnSpPr/>
          <p:nvPr/>
        </p:nvCxnSpPr>
        <p:spPr>
          <a:xfrm flipH="1" flipV="1">
            <a:off x="6513893" y="3990202"/>
            <a:ext cx="496507" cy="6858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1714100" y="3410550"/>
            <a:ext cx="5677300" cy="5326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8" name="TextBox 57"/>
          <p:cNvSpPr txBox="1"/>
          <p:nvPr/>
        </p:nvSpPr>
        <p:spPr>
          <a:xfrm>
            <a:off x="2236275" y="4676001"/>
            <a:ext cx="781251" cy="276999"/>
          </a:xfrm>
          <a:prstGeom prst="rect">
            <a:avLst/>
          </a:prstGeom>
          <a:noFill/>
          <a:ln>
            <a:solidFill>
              <a:schemeClr val="tx1"/>
            </a:solidFill>
          </a:ln>
        </p:spPr>
        <p:txBody>
          <a:bodyPr wrap="square" rtlCol="0">
            <a:spAutoFit/>
          </a:bodyPr>
          <a:lstStyle/>
          <a:p>
            <a:r>
              <a:rPr lang="en-US" sz="1200" b="1" dirty="0" smtClean="0">
                <a:solidFill>
                  <a:srgbClr val="000000"/>
                </a:solidFill>
              </a:rPr>
              <a:t>T-Parcel</a:t>
            </a:r>
            <a:endParaRPr lang="en-US" sz="1200" b="1" dirty="0">
              <a:solidFill>
                <a:srgbClr val="000000"/>
              </a:solidFill>
            </a:endParaRPr>
          </a:p>
        </p:txBody>
      </p:sp>
      <p:cxnSp>
        <p:nvCxnSpPr>
          <p:cNvPr id="60" name="Straight Arrow Connector 59"/>
          <p:cNvCxnSpPr/>
          <p:nvPr/>
        </p:nvCxnSpPr>
        <p:spPr>
          <a:xfrm flipV="1">
            <a:off x="2601227" y="4086726"/>
            <a:ext cx="675373" cy="5892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5238551" y="5105400"/>
            <a:ext cx="1009850" cy="276999"/>
          </a:xfrm>
          <a:prstGeom prst="rect">
            <a:avLst/>
          </a:prstGeom>
          <a:noFill/>
          <a:ln>
            <a:solidFill>
              <a:schemeClr val="tx1"/>
            </a:solidFill>
          </a:ln>
        </p:spPr>
        <p:txBody>
          <a:bodyPr wrap="square" rtlCol="0">
            <a:spAutoFit/>
          </a:bodyPr>
          <a:lstStyle/>
          <a:p>
            <a:r>
              <a:rPr lang="en-US" sz="1200" b="1" dirty="0" smtClean="0">
                <a:solidFill>
                  <a:srgbClr val="000000"/>
                </a:solidFill>
              </a:rPr>
              <a:t>CH Parcel</a:t>
            </a:r>
            <a:endParaRPr lang="en-US" sz="1200" b="1" dirty="0">
              <a:solidFill>
                <a:srgbClr val="000000"/>
              </a:solidFill>
            </a:endParaRPr>
          </a:p>
        </p:txBody>
      </p:sp>
      <p:cxnSp>
        <p:nvCxnSpPr>
          <p:cNvPr id="66" name="Straight Arrow Connector 65"/>
          <p:cNvCxnSpPr/>
          <p:nvPr/>
        </p:nvCxnSpPr>
        <p:spPr>
          <a:xfrm flipH="1" flipV="1">
            <a:off x="5238550" y="4247950"/>
            <a:ext cx="781250" cy="8574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4292868" y="4570126"/>
            <a:ext cx="239825" cy="276999"/>
          </a:xfrm>
          <a:prstGeom prst="ellipse">
            <a:avLst/>
          </a:prstGeom>
          <a:solidFill>
            <a:srgbClr val="FF0000">
              <a:alpha val="20000"/>
            </a:srgbClr>
          </a:solidFill>
          <a:ln>
            <a:solidFill>
              <a:srgbClr val="89A4A7">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11963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arn(inVertical)">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500" fill="hold"/>
                                        <p:tgtEl>
                                          <p:spTgt spid="57"/>
                                        </p:tgtEl>
                                        <p:attrNameLst>
                                          <p:attrName>ppt_w</p:attrName>
                                        </p:attrNameLst>
                                      </p:cBhvr>
                                      <p:tavLst>
                                        <p:tav tm="0">
                                          <p:val>
                                            <p:fltVal val="0"/>
                                          </p:val>
                                        </p:tav>
                                        <p:tav tm="100000">
                                          <p:val>
                                            <p:strVal val="#ppt_w"/>
                                          </p:val>
                                        </p:tav>
                                      </p:tavLst>
                                    </p:anim>
                                    <p:anim calcmode="lin" valueType="num">
                                      <p:cBhvr>
                                        <p:cTn id="48" dur="500" fill="hold"/>
                                        <p:tgtEl>
                                          <p:spTgt spid="57"/>
                                        </p:tgtEl>
                                        <p:attrNameLst>
                                          <p:attrName>ppt_h</p:attrName>
                                        </p:attrNameLst>
                                      </p:cBhvr>
                                      <p:tavLst>
                                        <p:tav tm="0">
                                          <p:val>
                                            <p:fltVal val="0"/>
                                          </p:val>
                                        </p:tav>
                                        <p:tav tm="100000">
                                          <p:val>
                                            <p:strVal val="#ppt_h"/>
                                          </p:val>
                                        </p:tav>
                                      </p:tavLst>
                                    </p:anim>
                                    <p:animEffect transition="in" filter="fade">
                                      <p:cBhvr>
                                        <p:cTn id="49" dur="500"/>
                                        <p:tgtEl>
                                          <p:spTgt spid="5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barn(inVertical)">
                                      <p:cBhvr>
                                        <p:cTn id="54" dur="500"/>
                                        <p:tgtEl>
                                          <p:spTgt spid="58"/>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p:cTn id="63" dur="500" fill="hold"/>
                                        <p:tgtEl>
                                          <p:spTgt spid="39"/>
                                        </p:tgtEl>
                                        <p:attrNameLst>
                                          <p:attrName>ppt_w</p:attrName>
                                        </p:attrNameLst>
                                      </p:cBhvr>
                                      <p:tavLst>
                                        <p:tav tm="0">
                                          <p:val>
                                            <p:fltVal val="0"/>
                                          </p:val>
                                        </p:tav>
                                        <p:tav tm="100000">
                                          <p:val>
                                            <p:strVal val="#ppt_w"/>
                                          </p:val>
                                        </p:tav>
                                      </p:tavLst>
                                    </p:anim>
                                    <p:anim calcmode="lin" valueType="num">
                                      <p:cBhvr>
                                        <p:cTn id="64" dur="500" fill="hold"/>
                                        <p:tgtEl>
                                          <p:spTgt spid="39"/>
                                        </p:tgtEl>
                                        <p:attrNameLst>
                                          <p:attrName>ppt_h</p:attrName>
                                        </p:attrNameLst>
                                      </p:cBhvr>
                                      <p:tavLst>
                                        <p:tav tm="0">
                                          <p:val>
                                            <p:fltVal val="0"/>
                                          </p:val>
                                        </p:tav>
                                        <p:tav tm="100000">
                                          <p:val>
                                            <p:strVal val="#ppt_h"/>
                                          </p:val>
                                        </p:tav>
                                      </p:tavLst>
                                    </p:anim>
                                    <p:animEffect transition="in" filter="fade">
                                      <p:cBhvr>
                                        <p:cTn id="65" dur="500"/>
                                        <p:tgtEl>
                                          <p:spTgt spid="39"/>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barn(inVertical)">
                                      <p:cBhvr>
                                        <p:cTn id="70" dur="500"/>
                                        <p:tgtEl>
                                          <p:spTgt spid="6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barn(inVertical)">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barn(inVertical)">
                                      <p:cBhvr>
                                        <p:cTn id="84" dur="500"/>
                                        <p:tgtEl>
                                          <p:spTgt spid="29"/>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barn(inVertical)">
                                      <p:cBhvr>
                                        <p:cTn id="8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1" grpId="0" animBg="1"/>
      <p:bldP spid="57" grpId="0" animBg="1"/>
      <p:bldP spid="58" grpId="0" animBg="1"/>
      <p:bldP spid="64" grpId="0" animBg="1"/>
      <p:bldP spid="7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3"/>
          <p:cNvPicPr/>
          <p:nvPr/>
        </p:nvPicPr>
        <p:blipFill>
          <a:blip r:embed="rId4"/>
          <a:stretch>
            <a:fillRect/>
          </a:stretch>
        </p:blipFill>
        <p:spPr>
          <a:xfrm>
            <a:off x="0" y="1115060"/>
            <a:ext cx="9144000" cy="4627880"/>
          </a:xfrm>
          <a:prstGeom prst="rect">
            <a:avLst/>
          </a:prstGeom>
        </p:spPr>
      </p:pic>
      <p:cxnSp>
        <p:nvCxnSpPr>
          <p:cNvPr id="3" name="Straight Arrow Connector 2"/>
          <p:cNvCxnSpPr/>
          <p:nvPr/>
        </p:nvCxnSpPr>
        <p:spPr>
          <a:xfrm>
            <a:off x="1371600" y="2438400"/>
            <a:ext cx="1219200" cy="7620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864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3"/>
          <p:cNvPicPr/>
          <p:nvPr/>
        </p:nvPicPr>
        <p:blipFill>
          <a:blip r:embed="rId4"/>
          <a:stretch>
            <a:fillRect/>
          </a:stretch>
        </p:blipFill>
        <p:spPr>
          <a:xfrm>
            <a:off x="0" y="900747"/>
            <a:ext cx="9144000" cy="5056505"/>
          </a:xfrm>
          <a:prstGeom prst="rect">
            <a:avLst/>
          </a:prstGeom>
        </p:spPr>
      </p:pic>
      <p:cxnSp>
        <p:nvCxnSpPr>
          <p:cNvPr id="3" name="Straight Arrow Connector 2"/>
          <p:cNvCxnSpPr/>
          <p:nvPr/>
        </p:nvCxnSpPr>
        <p:spPr>
          <a:xfrm>
            <a:off x="2057400" y="2590800"/>
            <a:ext cx="1828800" cy="1371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56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3" name="TextBox 2"/>
          <p:cNvSpPr txBox="1"/>
          <p:nvPr/>
        </p:nvSpPr>
        <p:spPr>
          <a:xfrm>
            <a:off x="1981200" y="6226744"/>
            <a:ext cx="5486400" cy="369332"/>
          </a:xfrm>
          <a:prstGeom prst="rect">
            <a:avLst/>
          </a:prstGeom>
          <a:noFill/>
        </p:spPr>
        <p:txBody>
          <a:bodyPr wrap="square" rtlCol="0">
            <a:spAutoFit/>
          </a:bodyPr>
          <a:lstStyle/>
          <a:p>
            <a:r>
              <a:rPr lang="en-US" dirty="0" smtClean="0"/>
              <a:t>The Title Report / RE 46 / edit date August 2007</a:t>
            </a:r>
            <a:endParaRPr lang="en-US" dirty="0"/>
          </a:p>
        </p:txBody>
      </p:sp>
      <p:pic>
        <p:nvPicPr>
          <p:cNvPr id="4" name="Picture 3"/>
          <p:cNvPicPr>
            <a:picLocks noChangeAspect="1"/>
          </p:cNvPicPr>
          <p:nvPr/>
        </p:nvPicPr>
        <p:blipFill>
          <a:blip r:embed="rId4"/>
          <a:stretch>
            <a:fillRect/>
          </a:stretch>
        </p:blipFill>
        <p:spPr>
          <a:xfrm>
            <a:off x="0" y="63604"/>
            <a:ext cx="4572000" cy="5803796"/>
          </a:xfrm>
          <a:prstGeom prst="rect">
            <a:avLst/>
          </a:prstGeom>
        </p:spPr>
      </p:pic>
      <p:pic>
        <p:nvPicPr>
          <p:cNvPr id="7" name="Picture 6"/>
          <p:cNvPicPr>
            <a:picLocks noChangeAspect="1"/>
          </p:cNvPicPr>
          <p:nvPr/>
        </p:nvPicPr>
        <p:blipFill>
          <a:blip r:embed="rId5"/>
          <a:stretch>
            <a:fillRect/>
          </a:stretch>
        </p:blipFill>
        <p:spPr>
          <a:xfrm>
            <a:off x="4663440" y="59819"/>
            <a:ext cx="4480560" cy="5807581"/>
          </a:xfrm>
          <a:prstGeom prst="rect">
            <a:avLst/>
          </a:prstGeom>
        </p:spPr>
      </p:pic>
    </p:spTree>
    <p:extLst>
      <p:ext uri="{BB962C8B-B14F-4D97-AF65-F5344CB8AC3E}">
        <p14:creationId xmlns:p14="http://schemas.microsoft.com/office/powerpoint/2010/main" val="398689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228600"/>
            <a:ext cx="8686800" cy="1077218"/>
          </a:xfrm>
          <a:prstGeom prst="rect">
            <a:avLst/>
          </a:prstGeom>
          <a:noFill/>
        </p:spPr>
        <p:txBody>
          <a:bodyPr wrap="square" rtlCol="0">
            <a:spAutoFit/>
          </a:bodyPr>
          <a:lstStyle/>
          <a:p>
            <a:pPr algn="ctr"/>
            <a:r>
              <a:rPr lang="en-US" sz="3200" b="1" u="sng" dirty="0" smtClean="0">
                <a:solidFill>
                  <a:srgbClr val="FFFF00"/>
                </a:solidFill>
                <a:latin typeface="Comic Sans MS" panose="030F0702030302020204" pitchFamily="66" charset="0"/>
              </a:rPr>
              <a:t>Example Sequence For </a:t>
            </a:r>
          </a:p>
          <a:p>
            <a:pPr algn="ctr"/>
            <a:r>
              <a:rPr lang="en-US" sz="3200" b="1" u="sng" dirty="0" smtClean="0">
                <a:solidFill>
                  <a:srgbClr val="FFFF00"/>
                </a:solidFill>
                <a:latin typeface="Comic Sans MS" panose="030F0702030302020204" pitchFamily="66" charset="0"/>
              </a:rPr>
              <a:t>Developing A Title Report</a:t>
            </a:r>
            <a:endParaRPr lang="en-US" sz="3200" dirty="0">
              <a:solidFill>
                <a:srgbClr val="000000"/>
              </a:solidFill>
            </a:endParaRPr>
          </a:p>
        </p:txBody>
      </p:sp>
      <p:sp>
        <p:nvSpPr>
          <p:cNvPr id="5" name="TextBox 4"/>
          <p:cNvSpPr txBox="1"/>
          <p:nvPr/>
        </p:nvSpPr>
        <p:spPr>
          <a:xfrm>
            <a:off x="381000" y="1524000"/>
            <a:ext cx="6019800" cy="430887"/>
          </a:xfrm>
          <a:prstGeom prst="rect">
            <a:avLst/>
          </a:prstGeom>
          <a:noFill/>
        </p:spPr>
        <p:txBody>
          <a:bodyPr wrap="square" rtlCol="0">
            <a:spAutoFit/>
          </a:bodyPr>
          <a:lstStyle/>
          <a:p>
            <a:pPr algn="ctr"/>
            <a:r>
              <a:rPr lang="en-US" sz="2200" dirty="0" smtClean="0">
                <a:solidFill>
                  <a:srgbClr val="FFFFFF"/>
                </a:solidFill>
                <a:latin typeface="Comic Sans MS" panose="030F0702030302020204" pitchFamily="66" charset="0"/>
              </a:rPr>
              <a:t>1.   Familiarize Yourself With Project Plans</a:t>
            </a:r>
            <a:endParaRPr lang="en-US" sz="2200" dirty="0">
              <a:solidFill>
                <a:srgbClr val="FFFFFF"/>
              </a:solidFill>
            </a:endParaRPr>
          </a:p>
        </p:txBody>
      </p:sp>
      <p:sp>
        <p:nvSpPr>
          <p:cNvPr id="6" name="TextBox 5"/>
          <p:cNvSpPr txBox="1"/>
          <p:nvPr/>
        </p:nvSpPr>
        <p:spPr>
          <a:xfrm>
            <a:off x="457200" y="2895600"/>
            <a:ext cx="2369559" cy="430887"/>
          </a:xfrm>
          <a:prstGeom prst="rect">
            <a:avLst/>
          </a:prstGeom>
          <a:noFill/>
        </p:spPr>
        <p:txBody>
          <a:bodyPr wrap="none" rtlCol="0">
            <a:spAutoFit/>
          </a:bodyPr>
          <a:lstStyle/>
          <a:p>
            <a:r>
              <a:rPr lang="en-US" sz="2200" dirty="0" smtClean="0">
                <a:solidFill>
                  <a:srgbClr val="FFFFFF"/>
                </a:solidFill>
                <a:latin typeface="Comic Sans MS" panose="030F0702030302020204" pitchFamily="66" charset="0"/>
              </a:rPr>
              <a:t>4.  Drive Project</a:t>
            </a:r>
            <a:endParaRPr lang="en-US" sz="2200" dirty="0">
              <a:solidFill>
                <a:srgbClr val="FFFFFF"/>
              </a:solidFill>
            </a:endParaRPr>
          </a:p>
        </p:txBody>
      </p:sp>
      <p:sp>
        <p:nvSpPr>
          <p:cNvPr id="7" name="TextBox 6"/>
          <p:cNvSpPr txBox="1"/>
          <p:nvPr/>
        </p:nvSpPr>
        <p:spPr>
          <a:xfrm>
            <a:off x="457200" y="1981200"/>
            <a:ext cx="4862228" cy="430887"/>
          </a:xfrm>
          <a:prstGeom prst="rect">
            <a:avLst/>
          </a:prstGeom>
          <a:noFill/>
        </p:spPr>
        <p:txBody>
          <a:bodyPr wrap="none" rtlCol="0">
            <a:spAutoFit/>
          </a:bodyPr>
          <a:lstStyle/>
          <a:p>
            <a:r>
              <a:rPr lang="en-US" sz="2200" dirty="0" smtClean="0">
                <a:solidFill>
                  <a:srgbClr val="FFFFFF"/>
                </a:solidFill>
                <a:latin typeface="Comic Sans MS" panose="030F0702030302020204" pitchFamily="66" charset="0"/>
              </a:rPr>
              <a:t>2. </a:t>
            </a:r>
            <a:r>
              <a:rPr lang="en-US" sz="2200" dirty="0">
                <a:solidFill>
                  <a:srgbClr val="FFFFFF"/>
                </a:solidFill>
                <a:latin typeface="Comic Sans MS" panose="030F0702030302020204" pitchFamily="66" charset="0"/>
              </a:rPr>
              <a:t> </a:t>
            </a:r>
            <a:r>
              <a:rPr lang="en-US" sz="2200" dirty="0" smtClean="0">
                <a:solidFill>
                  <a:srgbClr val="FFFFFF"/>
                </a:solidFill>
                <a:latin typeface="Comic Sans MS" panose="030F0702030302020204" pitchFamily="66" charset="0"/>
              </a:rPr>
              <a:t>Obtain Auditor’s Card/Print Out</a:t>
            </a:r>
            <a:endParaRPr lang="en-US" sz="2200" dirty="0">
              <a:solidFill>
                <a:srgbClr val="FFFFFF"/>
              </a:solidFill>
            </a:endParaRPr>
          </a:p>
        </p:txBody>
      </p:sp>
      <p:sp>
        <p:nvSpPr>
          <p:cNvPr id="8" name="TextBox 7"/>
          <p:cNvSpPr txBox="1"/>
          <p:nvPr/>
        </p:nvSpPr>
        <p:spPr>
          <a:xfrm>
            <a:off x="332792" y="3267270"/>
            <a:ext cx="4604146" cy="523220"/>
          </a:xfrm>
          <a:prstGeom prst="rect">
            <a:avLst/>
          </a:prstGeom>
          <a:noFill/>
        </p:spPr>
        <p:txBody>
          <a:bodyPr wrap="none" rtlCol="0">
            <a:spAutoFit/>
          </a:bodyPr>
          <a:lstStyle/>
          <a:p>
            <a:pPr algn="ctr"/>
            <a:r>
              <a:rPr lang="en-US" sz="2800" dirty="0" smtClean="0">
                <a:solidFill>
                  <a:srgbClr val="FFFFFF"/>
                </a:solidFill>
                <a:latin typeface="Comic Sans MS" panose="030F0702030302020204" pitchFamily="66" charset="0"/>
              </a:rPr>
              <a:t> </a:t>
            </a:r>
            <a:r>
              <a:rPr lang="en-US" sz="2200" dirty="0" smtClean="0">
                <a:solidFill>
                  <a:srgbClr val="FFFFFF"/>
                </a:solidFill>
                <a:latin typeface="Comic Sans MS" panose="030F0702030302020204" pitchFamily="66" charset="0"/>
              </a:rPr>
              <a:t>5.  Execute Title Chain (RE 46-1)</a:t>
            </a:r>
            <a:endParaRPr lang="en-US" sz="2200" dirty="0">
              <a:solidFill>
                <a:srgbClr val="FFFFFF"/>
              </a:solidFill>
            </a:endParaRPr>
          </a:p>
        </p:txBody>
      </p:sp>
      <p:sp>
        <p:nvSpPr>
          <p:cNvPr id="9" name="TextBox 8"/>
          <p:cNvSpPr txBox="1"/>
          <p:nvPr/>
        </p:nvSpPr>
        <p:spPr>
          <a:xfrm>
            <a:off x="457200" y="3810000"/>
            <a:ext cx="8473795" cy="430887"/>
          </a:xfrm>
          <a:prstGeom prst="rect">
            <a:avLst/>
          </a:prstGeom>
          <a:noFill/>
        </p:spPr>
        <p:txBody>
          <a:bodyPr wrap="none" rtlCol="0">
            <a:spAutoFit/>
          </a:bodyPr>
          <a:lstStyle/>
          <a:p>
            <a:r>
              <a:rPr lang="en-US" sz="2200" dirty="0">
                <a:solidFill>
                  <a:srgbClr val="FFFFFF"/>
                </a:solidFill>
                <a:latin typeface="Comic Sans MS" panose="030F0702030302020204" pitchFamily="66" charset="0"/>
              </a:rPr>
              <a:t>6</a:t>
            </a:r>
            <a:r>
              <a:rPr lang="en-US" sz="2200" dirty="0" smtClean="0">
                <a:solidFill>
                  <a:srgbClr val="FFFFFF"/>
                </a:solidFill>
                <a:latin typeface="Comic Sans MS" panose="030F0702030302020204" pitchFamily="66" charset="0"/>
              </a:rPr>
              <a:t>.  Research Recorders Records (All Past And Present Owners)</a:t>
            </a:r>
            <a:endParaRPr lang="en-US" sz="2200" dirty="0">
              <a:solidFill>
                <a:srgbClr val="FFFFFF"/>
              </a:solidFill>
            </a:endParaRPr>
          </a:p>
        </p:txBody>
      </p:sp>
      <p:sp>
        <p:nvSpPr>
          <p:cNvPr id="10" name="TextBox 9"/>
          <p:cNvSpPr txBox="1"/>
          <p:nvPr/>
        </p:nvSpPr>
        <p:spPr>
          <a:xfrm>
            <a:off x="457200" y="4724400"/>
            <a:ext cx="6400800" cy="430887"/>
          </a:xfrm>
          <a:prstGeom prst="rect">
            <a:avLst/>
          </a:prstGeom>
          <a:noFill/>
        </p:spPr>
        <p:txBody>
          <a:bodyPr wrap="square" rtlCol="0">
            <a:spAutoFit/>
          </a:bodyPr>
          <a:lstStyle/>
          <a:p>
            <a:r>
              <a:rPr lang="en-US" sz="2200" dirty="0">
                <a:solidFill>
                  <a:srgbClr val="FFFFFF"/>
                </a:solidFill>
                <a:latin typeface="Comic Sans MS" panose="030F0702030302020204" pitchFamily="66" charset="0"/>
              </a:rPr>
              <a:t>8</a:t>
            </a:r>
            <a:r>
              <a:rPr lang="en-US" sz="2200" dirty="0" smtClean="0">
                <a:solidFill>
                  <a:srgbClr val="FFFFFF"/>
                </a:solidFill>
                <a:latin typeface="Comic Sans MS" panose="030F0702030302020204" pitchFamily="66" charset="0"/>
              </a:rPr>
              <a:t>.  Research Probate Court Records</a:t>
            </a:r>
            <a:endParaRPr lang="en-US" sz="2200" dirty="0">
              <a:solidFill>
                <a:srgbClr val="FFFFFF"/>
              </a:solidFill>
            </a:endParaRPr>
          </a:p>
        </p:txBody>
      </p:sp>
      <p:sp>
        <p:nvSpPr>
          <p:cNvPr id="11" name="TextBox 10"/>
          <p:cNvSpPr txBox="1"/>
          <p:nvPr/>
        </p:nvSpPr>
        <p:spPr>
          <a:xfrm>
            <a:off x="457200" y="4267200"/>
            <a:ext cx="6553200" cy="430887"/>
          </a:xfrm>
          <a:prstGeom prst="rect">
            <a:avLst/>
          </a:prstGeom>
          <a:noFill/>
        </p:spPr>
        <p:txBody>
          <a:bodyPr wrap="square" rtlCol="0">
            <a:spAutoFit/>
          </a:bodyPr>
          <a:lstStyle/>
          <a:p>
            <a:r>
              <a:rPr lang="en-US" sz="2200" dirty="0">
                <a:solidFill>
                  <a:srgbClr val="FFFFFF"/>
                </a:solidFill>
                <a:latin typeface="Comic Sans MS" panose="030F0702030302020204" pitchFamily="66" charset="0"/>
              </a:rPr>
              <a:t>7</a:t>
            </a:r>
            <a:r>
              <a:rPr lang="en-US" sz="2200" dirty="0" smtClean="0">
                <a:solidFill>
                  <a:srgbClr val="FFFFFF"/>
                </a:solidFill>
                <a:latin typeface="Comic Sans MS" panose="030F0702030302020204" pitchFamily="66" charset="0"/>
              </a:rPr>
              <a:t>.  Research Clerk of Courts </a:t>
            </a:r>
            <a:r>
              <a:rPr lang="en-US" sz="2200" dirty="0">
                <a:solidFill>
                  <a:srgbClr val="FFFFFF"/>
                </a:solidFill>
                <a:latin typeface="Comic Sans MS" panose="030F0702030302020204" pitchFamily="66" charset="0"/>
              </a:rPr>
              <a:t>Records</a:t>
            </a:r>
            <a:endParaRPr lang="en-US" sz="2200" dirty="0">
              <a:solidFill>
                <a:srgbClr val="FFFFFF"/>
              </a:solidFill>
            </a:endParaRPr>
          </a:p>
        </p:txBody>
      </p:sp>
      <p:sp>
        <p:nvSpPr>
          <p:cNvPr id="12" name="TextBox 11"/>
          <p:cNvSpPr txBox="1"/>
          <p:nvPr/>
        </p:nvSpPr>
        <p:spPr>
          <a:xfrm>
            <a:off x="457200" y="2438400"/>
            <a:ext cx="3833101" cy="430887"/>
          </a:xfrm>
          <a:prstGeom prst="rect">
            <a:avLst/>
          </a:prstGeom>
          <a:noFill/>
        </p:spPr>
        <p:txBody>
          <a:bodyPr wrap="none" rtlCol="0">
            <a:spAutoFit/>
          </a:bodyPr>
          <a:lstStyle/>
          <a:p>
            <a:r>
              <a:rPr lang="en-US" sz="2200" dirty="0" smtClean="0">
                <a:solidFill>
                  <a:srgbClr val="FFFFFF"/>
                </a:solidFill>
                <a:latin typeface="Comic Sans MS" panose="030F0702030302020204" pitchFamily="66" charset="0"/>
              </a:rPr>
              <a:t>3.  Obtain/Review Tax Map </a:t>
            </a:r>
            <a:endParaRPr lang="en-US" sz="2200" dirty="0">
              <a:solidFill>
                <a:srgbClr val="FFFFFF"/>
              </a:solidFill>
            </a:endParaRPr>
          </a:p>
        </p:txBody>
      </p:sp>
      <p:sp>
        <p:nvSpPr>
          <p:cNvPr id="13" name="TextBox 12"/>
          <p:cNvSpPr txBox="1"/>
          <p:nvPr/>
        </p:nvSpPr>
        <p:spPr>
          <a:xfrm>
            <a:off x="457200" y="5181600"/>
            <a:ext cx="6737742" cy="430887"/>
          </a:xfrm>
          <a:prstGeom prst="rect">
            <a:avLst/>
          </a:prstGeom>
          <a:noFill/>
        </p:spPr>
        <p:txBody>
          <a:bodyPr wrap="none" rtlCol="0">
            <a:spAutoFit/>
          </a:bodyPr>
          <a:lstStyle/>
          <a:p>
            <a:r>
              <a:rPr lang="en-US" sz="2200" dirty="0" smtClean="0">
                <a:solidFill>
                  <a:srgbClr val="FFFFFF"/>
                </a:solidFill>
                <a:latin typeface="Comic Sans MS" panose="030F0702030302020204" pitchFamily="66" charset="0"/>
              </a:rPr>
              <a:t>9.  Research Any Other Pertinent County Records</a:t>
            </a:r>
            <a:endParaRPr lang="en-US" sz="2200" dirty="0">
              <a:solidFill>
                <a:srgbClr val="FFFFFF"/>
              </a:solidFill>
            </a:endParaRPr>
          </a:p>
        </p:txBody>
      </p:sp>
      <p:sp>
        <p:nvSpPr>
          <p:cNvPr id="16" name="TextBox 15"/>
          <p:cNvSpPr txBox="1"/>
          <p:nvPr/>
        </p:nvSpPr>
        <p:spPr>
          <a:xfrm>
            <a:off x="381000" y="5638800"/>
            <a:ext cx="9067800" cy="430887"/>
          </a:xfrm>
          <a:prstGeom prst="rect">
            <a:avLst/>
          </a:prstGeom>
          <a:noFill/>
        </p:spPr>
        <p:txBody>
          <a:bodyPr wrap="square" rtlCol="0">
            <a:spAutoFit/>
          </a:bodyPr>
          <a:lstStyle/>
          <a:p>
            <a:r>
              <a:rPr lang="en-US" sz="2200" dirty="0" smtClean="0">
                <a:solidFill>
                  <a:srgbClr val="FFFFFF"/>
                </a:solidFill>
                <a:latin typeface="Comic Sans MS" panose="030F0702030302020204" pitchFamily="66" charset="0"/>
              </a:rPr>
              <a:t>10. Assess compiled information and complete the RE46</a:t>
            </a:r>
          </a:p>
        </p:txBody>
      </p:sp>
    </p:spTree>
    <p:extLst>
      <p:ext uri="{BB962C8B-B14F-4D97-AF65-F5344CB8AC3E}">
        <p14:creationId xmlns:p14="http://schemas.microsoft.com/office/powerpoint/2010/main" val="216885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800" dirty="0" smtClean="0">
              <a:solidFill>
                <a:srgbClr val="FFFFFF"/>
              </a:solidFill>
            </a:endParaRPr>
          </a:p>
          <a:p>
            <a:pPr marL="0" indent="0">
              <a:buFontTx/>
              <a:buNone/>
              <a:tabLst>
                <a:tab pos="461963" algn="l"/>
              </a:tabLst>
            </a:pPr>
            <a:endParaRPr lang="en-US" sz="2800" dirty="0" smtClean="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9" name="Picture 28" descr="Title Class RE 41116.doc [Compatibility Mode] - Word"/>
          <p:cNvPicPr>
            <a:picLocks noChangeAspect="1"/>
          </p:cNvPicPr>
          <p:nvPr/>
        </p:nvPicPr>
        <p:blipFill rotWithShape="1">
          <a:blip r:embed="rId4">
            <a:extLst>
              <a:ext uri="{28A0092B-C50C-407E-A947-70E740481C1C}">
                <a14:useLocalDpi xmlns:a14="http://schemas.microsoft.com/office/drawing/2010/main" val="0"/>
              </a:ext>
            </a:extLst>
          </a:blip>
          <a:srcRect l="4621" t="24223" r="4031" b="29071"/>
          <a:stretch/>
        </p:blipFill>
        <p:spPr>
          <a:xfrm>
            <a:off x="457200" y="914400"/>
            <a:ext cx="8247356" cy="2209800"/>
          </a:xfrm>
          <a:prstGeom prst="rect">
            <a:avLst/>
          </a:prstGeom>
        </p:spPr>
      </p:pic>
      <p:sp>
        <p:nvSpPr>
          <p:cNvPr id="30" name="TextBox 29"/>
          <p:cNvSpPr txBox="1"/>
          <p:nvPr/>
        </p:nvSpPr>
        <p:spPr>
          <a:xfrm>
            <a:off x="914400" y="3733800"/>
            <a:ext cx="3581400" cy="369332"/>
          </a:xfrm>
          <a:prstGeom prst="rect">
            <a:avLst/>
          </a:prstGeom>
          <a:noFill/>
          <a:ln>
            <a:noFill/>
          </a:ln>
        </p:spPr>
        <p:txBody>
          <a:bodyPr wrap="square" rtlCol="0">
            <a:spAutoFit/>
          </a:bodyPr>
          <a:lstStyle/>
          <a:p>
            <a:r>
              <a:rPr lang="en-US" b="1" dirty="0" smtClean="0">
                <a:solidFill>
                  <a:srgbClr val="FFFF00"/>
                </a:solidFill>
                <a:latin typeface="Comic Sans MS" panose="030F0702030302020204" pitchFamily="66" charset="0"/>
              </a:rPr>
              <a:t>County, Route and State</a:t>
            </a:r>
            <a:endParaRPr lang="en-US" b="1" dirty="0" smtClean="0">
              <a:solidFill>
                <a:srgbClr val="000000"/>
              </a:solidFill>
              <a:latin typeface="Comic Sans MS" panose="030F0702030302020204" pitchFamily="66" charset="0"/>
            </a:endParaRPr>
          </a:p>
        </p:txBody>
      </p:sp>
      <p:sp>
        <p:nvSpPr>
          <p:cNvPr id="31" name="TextBox 30"/>
          <p:cNvSpPr txBox="1"/>
          <p:nvPr/>
        </p:nvSpPr>
        <p:spPr>
          <a:xfrm>
            <a:off x="914400" y="4114800"/>
            <a:ext cx="2971800" cy="369332"/>
          </a:xfrm>
          <a:prstGeom prst="rect">
            <a:avLst/>
          </a:prstGeom>
          <a:noFill/>
        </p:spPr>
        <p:txBody>
          <a:bodyPr wrap="square" rtlCol="0">
            <a:spAutoFit/>
          </a:bodyPr>
          <a:lstStyle/>
          <a:p>
            <a:pPr algn="ctr"/>
            <a:r>
              <a:rPr lang="en-US" b="1" dirty="0" smtClean="0">
                <a:solidFill>
                  <a:srgbClr val="FFFF00"/>
                </a:solidFill>
                <a:latin typeface="Comic Sans MS" panose="030F0702030302020204" pitchFamily="66" charset="0"/>
              </a:rPr>
              <a:t>(ODOT) Parcel Number</a:t>
            </a:r>
            <a:endParaRPr lang="en-US" b="1" dirty="0">
              <a:solidFill>
                <a:srgbClr val="000000"/>
              </a:solidFill>
              <a:latin typeface="Comic Sans MS" panose="030F0702030302020204" pitchFamily="66" charset="0"/>
            </a:endParaRPr>
          </a:p>
        </p:txBody>
      </p:sp>
      <p:sp>
        <p:nvSpPr>
          <p:cNvPr id="1024" name="TextBox 1023"/>
          <p:cNvSpPr txBox="1"/>
          <p:nvPr/>
        </p:nvSpPr>
        <p:spPr>
          <a:xfrm>
            <a:off x="609600" y="4495800"/>
            <a:ext cx="3657600" cy="369332"/>
          </a:xfrm>
          <a:prstGeom prst="rect">
            <a:avLst/>
          </a:prstGeom>
          <a:noFill/>
        </p:spPr>
        <p:txBody>
          <a:bodyPr wrap="square" rtlCol="0">
            <a:spAutoFit/>
          </a:bodyPr>
          <a:lstStyle/>
          <a:p>
            <a:pPr algn="ctr"/>
            <a:r>
              <a:rPr lang="en-US" b="1" dirty="0">
                <a:solidFill>
                  <a:srgbClr val="FFFF00"/>
                </a:solidFill>
                <a:latin typeface="Comic Sans MS" panose="030F0702030302020204" pitchFamily="66" charset="0"/>
              </a:rPr>
              <a:t>Parcel </a:t>
            </a:r>
            <a:r>
              <a:rPr lang="en-US" b="1" dirty="0" smtClean="0">
                <a:solidFill>
                  <a:srgbClr val="FFFF00"/>
                </a:solidFill>
                <a:latin typeface="Comic Sans MS" panose="030F0702030302020204" pitchFamily="66" charset="0"/>
              </a:rPr>
              <a:t>Identification Number</a:t>
            </a:r>
            <a:endParaRPr lang="en-US" b="1" dirty="0">
              <a:solidFill>
                <a:srgbClr val="000000"/>
              </a:solidFill>
              <a:latin typeface="Comic Sans MS" panose="030F0702030302020204" pitchFamily="66" charset="0"/>
            </a:endParaRPr>
          </a:p>
        </p:txBody>
      </p:sp>
      <p:sp>
        <p:nvSpPr>
          <p:cNvPr id="1026" name="TextBox 1025"/>
          <p:cNvSpPr txBox="1"/>
          <p:nvPr/>
        </p:nvSpPr>
        <p:spPr>
          <a:xfrm>
            <a:off x="1219200" y="4876800"/>
            <a:ext cx="2395207" cy="369332"/>
          </a:xfrm>
          <a:prstGeom prst="rect">
            <a:avLst/>
          </a:prstGeom>
          <a:noFill/>
        </p:spPr>
        <p:txBody>
          <a:bodyPr wrap="none" rtlCol="0">
            <a:spAutoFit/>
          </a:bodyPr>
          <a:lstStyle/>
          <a:p>
            <a:pPr algn="ctr"/>
            <a:r>
              <a:rPr lang="en-US" b="1" dirty="0">
                <a:solidFill>
                  <a:srgbClr val="FFFF00"/>
                </a:solidFill>
                <a:latin typeface="Comic Sans MS" panose="030F0702030302020204" pitchFamily="66" charset="0"/>
              </a:rPr>
              <a:t>State Job Number </a:t>
            </a:r>
            <a:endParaRPr lang="en-US" dirty="0">
              <a:solidFill>
                <a:srgbClr val="000000"/>
              </a:solidFill>
            </a:endParaRPr>
          </a:p>
        </p:txBody>
      </p:sp>
      <p:sp>
        <p:nvSpPr>
          <p:cNvPr id="1028" name="TextBox 1027"/>
          <p:cNvSpPr txBox="1"/>
          <p:nvPr/>
        </p:nvSpPr>
        <p:spPr>
          <a:xfrm>
            <a:off x="1752600" y="381000"/>
            <a:ext cx="5442516" cy="523220"/>
          </a:xfrm>
          <a:prstGeom prst="rect">
            <a:avLst/>
          </a:prstGeom>
          <a:noFill/>
        </p:spPr>
        <p:txBody>
          <a:bodyPr wrap="none" rtlCol="0">
            <a:spAutoFit/>
          </a:bodyPr>
          <a:lstStyle/>
          <a:p>
            <a:pPr algn="ctr"/>
            <a:r>
              <a:rPr lang="en-US" sz="2800" b="1" u="sng" dirty="0" smtClean="0">
                <a:solidFill>
                  <a:srgbClr val="FFFF00"/>
                </a:solidFill>
                <a:latin typeface="Comic Sans MS" panose="030F0702030302020204" pitchFamily="66" charset="0"/>
              </a:rPr>
              <a:t> Title and Instruction Section</a:t>
            </a:r>
            <a:endParaRPr lang="en-US" sz="2800" b="1" u="sng" dirty="0">
              <a:solidFill>
                <a:srgbClr val="FFFF00"/>
              </a:solidFill>
              <a:latin typeface="Comic Sans MS" panose="030F0702030302020204" pitchFamily="66" charset="0"/>
            </a:endParaRPr>
          </a:p>
        </p:txBody>
      </p:sp>
      <p:sp>
        <p:nvSpPr>
          <p:cNvPr id="2" name="TextBox 1"/>
          <p:cNvSpPr txBox="1"/>
          <p:nvPr/>
        </p:nvSpPr>
        <p:spPr>
          <a:xfrm>
            <a:off x="5334000" y="3733800"/>
            <a:ext cx="2036135" cy="369332"/>
          </a:xfrm>
          <a:prstGeom prst="rect">
            <a:avLst/>
          </a:prstGeom>
          <a:noFill/>
        </p:spPr>
        <p:txBody>
          <a:bodyPr wrap="none" rtlCol="0">
            <a:spAutoFit/>
          </a:bodyPr>
          <a:lstStyle/>
          <a:p>
            <a:pPr algn="ctr"/>
            <a:r>
              <a:rPr lang="en-US" dirty="0" smtClean="0">
                <a:solidFill>
                  <a:srgbClr val="000000"/>
                </a:solidFill>
                <a:latin typeface="Comic Sans MS" panose="030F0702030302020204" pitchFamily="66" charset="0"/>
              </a:rPr>
              <a:t> Summary Sheet </a:t>
            </a:r>
            <a:endParaRPr lang="en-US" dirty="0">
              <a:solidFill>
                <a:srgbClr val="000000"/>
              </a:solidFill>
              <a:latin typeface="Comic Sans MS" panose="030F0702030302020204" pitchFamily="66" charset="0"/>
            </a:endParaRPr>
          </a:p>
        </p:txBody>
      </p:sp>
      <p:sp>
        <p:nvSpPr>
          <p:cNvPr id="4" name="TextBox 3"/>
          <p:cNvSpPr txBox="1"/>
          <p:nvPr/>
        </p:nvSpPr>
        <p:spPr>
          <a:xfrm>
            <a:off x="5410200" y="4114800"/>
            <a:ext cx="1898277" cy="646331"/>
          </a:xfrm>
          <a:prstGeom prst="rect">
            <a:avLst/>
          </a:prstGeom>
          <a:noFill/>
        </p:spPr>
        <p:txBody>
          <a:bodyPr wrap="none" rtlCol="0">
            <a:spAutoFit/>
          </a:bodyPr>
          <a:lstStyle/>
          <a:p>
            <a:r>
              <a:rPr lang="en-US" dirty="0" smtClean="0">
                <a:solidFill>
                  <a:srgbClr val="000000"/>
                </a:solidFill>
                <a:latin typeface="Comic Sans MS" panose="030F0702030302020204" pitchFamily="66" charset="0"/>
              </a:rPr>
              <a:t>Summary Sheet</a:t>
            </a:r>
            <a:endParaRPr lang="en-US" dirty="0">
              <a:solidFill>
                <a:srgbClr val="000000"/>
              </a:solidFill>
              <a:latin typeface="Comic Sans MS" panose="030F0702030302020204" pitchFamily="66" charset="0"/>
            </a:endParaRPr>
          </a:p>
          <a:p>
            <a:endParaRPr lang="en-US" dirty="0">
              <a:solidFill>
                <a:srgbClr val="000000"/>
              </a:solidFill>
            </a:endParaRPr>
          </a:p>
        </p:txBody>
      </p:sp>
      <p:sp>
        <p:nvSpPr>
          <p:cNvPr id="7" name="TextBox 6"/>
          <p:cNvSpPr txBox="1"/>
          <p:nvPr/>
        </p:nvSpPr>
        <p:spPr>
          <a:xfrm>
            <a:off x="5105400" y="4495800"/>
            <a:ext cx="2440092" cy="369332"/>
          </a:xfrm>
          <a:prstGeom prst="rect">
            <a:avLst/>
          </a:prstGeom>
          <a:noFill/>
        </p:spPr>
        <p:txBody>
          <a:bodyPr wrap="square" rtlCol="0">
            <a:spAutoFit/>
          </a:bodyPr>
          <a:lstStyle/>
          <a:p>
            <a:pPr algn="ctr"/>
            <a:r>
              <a:rPr lang="en-US" dirty="0" smtClean="0">
                <a:solidFill>
                  <a:srgbClr val="000000"/>
                </a:solidFill>
                <a:latin typeface="Comic Sans MS" panose="030F0702030302020204" pitchFamily="66" charset="0"/>
              </a:rPr>
              <a:t>Summary Sheet</a:t>
            </a:r>
            <a:endParaRPr lang="en-US" dirty="0">
              <a:solidFill>
                <a:srgbClr val="000000"/>
              </a:solidFill>
              <a:latin typeface="Comic Sans MS" panose="030F0702030302020204" pitchFamily="66" charset="0"/>
            </a:endParaRPr>
          </a:p>
        </p:txBody>
      </p:sp>
      <p:sp>
        <p:nvSpPr>
          <p:cNvPr id="8" name="TextBox 7"/>
          <p:cNvSpPr txBox="1"/>
          <p:nvPr/>
        </p:nvSpPr>
        <p:spPr>
          <a:xfrm>
            <a:off x="5334000" y="4876800"/>
            <a:ext cx="1974477" cy="369332"/>
          </a:xfrm>
          <a:prstGeom prst="rect">
            <a:avLst/>
          </a:prstGeom>
          <a:noFill/>
        </p:spPr>
        <p:txBody>
          <a:bodyPr wrap="square" rtlCol="0">
            <a:spAutoFit/>
          </a:bodyPr>
          <a:lstStyle/>
          <a:p>
            <a:pPr algn="ctr"/>
            <a:r>
              <a:rPr lang="en-US" dirty="0" smtClean="0">
                <a:solidFill>
                  <a:srgbClr val="000000"/>
                </a:solidFill>
                <a:latin typeface="Comic Sans MS" panose="030F0702030302020204" pitchFamily="66" charset="0"/>
              </a:rPr>
              <a:t>Summary Sheet</a:t>
            </a:r>
            <a:endParaRPr lang="en-US" dirty="0">
              <a:solidFill>
                <a:srgbClr val="000000"/>
              </a:solidFill>
              <a:latin typeface="Comic Sans MS" panose="030F0702030302020204" pitchFamily="66" charset="0"/>
            </a:endParaRPr>
          </a:p>
        </p:txBody>
      </p:sp>
      <p:sp>
        <p:nvSpPr>
          <p:cNvPr id="9" name="TextBox 8"/>
          <p:cNvSpPr txBox="1"/>
          <p:nvPr/>
        </p:nvSpPr>
        <p:spPr>
          <a:xfrm>
            <a:off x="1752600" y="3200400"/>
            <a:ext cx="1175322" cy="461665"/>
          </a:xfrm>
          <a:prstGeom prst="rect">
            <a:avLst/>
          </a:prstGeom>
          <a:noFill/>
        </p:spPr>
        <p:txBody>
          <a:bodyPr wrap="none" rtlCol="0">
            <a:spAutoFit/>
          </a:bodyPr>
          <a:lstStyle/>
          <a:p>
            <a:r>
              <a:rPr lang="en-US" sz="2400" b="1" u="sng" dirty="0" smtClean="0">
                <a:solidFill>
                  <a:srgbClr val="FFFF00"/>
                </a:solidFill>
                <a:latin typeface="Comic Sans MS" panose="030F0702030302020204" pitchFamily="66" charset="0"/>
              </a:rPr>
              <a:t>WHAT</a:t>
            </a:r>
            <a:endParaRPr lang="en-US" sz="2400" b="1" u="sng" dirty="0">
              <a:solidFill>
                <a:srgbClr val="FFFF00"/>
              </a:solidFill>
              <a:latin typeface="Comic Sans MS" panose="030F0702030302020204" pitchFamily="66" charset="0"/>
            </a:endParaRPr>
          </a:p>
        </p:txBody>
      </p:sp>
      <p:sp>
        <p:nvSpPr>
          <p:cNvPr id="10" name="TextBox 9"/>
          <p:cNvSpPr txBox="1"/>
          <p:nvPr/>
        </p:nvSpPr>
        <p:spPr>
          <a:xfrm>
            <a:off x="4724400" y="3200400"/>
            <a:ext cx="3393878" cy="461665"/>
          </a:xfrm>
          <a:prstGeom prst="rect">
            <a:avLst/>
          </a:prstGeom>
          <a:noFill/>
        </p:spPr>
        <p:txBody>
          <a:bodyPr wrap="none" rtlCol="0">
            <a:spAutoFit/>
          </a:bodyPr>
          <a:lstStyle/>
          <a:p>
            <a:r>
              <a:rPr lang="en-US" sz="2400" b="1" u="sng" dirty="0" smtClean="0">
                <a:solidFill>
                  <a:srgbClr val="000000"/>
                </a:solidFill>
                <a:latin typeface="Comic Sans MS" panose="030F0702030302020204" pitchFamily="66" charset="0"/>
              </a:rPr>
              <a:t>WHERE TO FIND IT</a:t>
            </a:r>
            <a:endParaRPr lang="en-US" sz="2400" b="1" u="sng" dirty="0">
              <a:solidFill>
                <a:srgbClr val="000000"/>
              </a:solidFill>
              <a:latin typeface="Comic Sans MS" panose="030F0702030302020204" pitchFamily="66" charset="0"/>
            </a:endParaRPr>
          </a:p>
        </p:txBody>
      </p:sp>
      <p:sp>
        <p:nvSpPr>
          <p:cNvPr id="3" name="TextBox 2"/>
          <p:cNvSpPr txBox="1"/>
          <p:nvPr/>
        </p:nvSpPr>
        <p:spPr>
          <a:xfrm>
            <a:off x="685800" y="5410200"/>
            <a:ext cx="8153400" cy="646331"/>
          </a:xfrm>
          <a:prstGeom prst="rect">
            <a:avLst/>
          </a:prstGeom>
          <a:noFill/>
        </p:spPr>
        <p:txBody>
          <a:bodyPr wrap="square" rtlCol="0">
            <a:spAutoFit/>
          </a:bodyPr>
          <a:lstStyle/>
          <a:p>
            <a:r>
              <a:rPr lang="en-US" dirty="0" smtClean="0">
                <a:solidFill>
                  <a:srgbClr val="000000"/>
                </a:solidFill>
                <a:latin typeface="Comic Sans MS" panose="030F0702030302020204" pitchFamily="66" charset="0"/>
              </a:rPr>
              <a:t>NOTE: This information can be found on other plan pages. This is just a </a:t>
            </a:r>
          </a:p>
          <a:p>
            <a:r>
              <a:rPr lang="en-US" dirty="0">
                <a:solidFill>
                  <a:srgbClr val="000000"/>
                </a:solidFill>
                <a:latin typeface="Comic Sans MS" panose="030F0702030302020204" pitchFamily="66" charset="0"/>
              </a:rPr>
              <a:t> </a:t>
            </a:r>
            <a:r>
              <a:rPr lang="en-US" dirty="0" smtClean="0">
                <a:solidFill>
                  <a:srgbClr val="000000"/>
                </a:solidFill>
                <a:latin typeface="Comic Sans MS" panose="030F0702030302020204" pitchFamily="66" charset="0"/>
              </a:rPr>
              <a:t>           guide of the most efficient place to find it.</a:t>
            </a:r>
            <a:endParaRPr lang="en-US"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3894089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24"/>
                                        </p:tgtEl>
                                        <p:attrNameLst>
                                          <p:attrName>style.visibility</p:attrName>
                                        </p:attrNameLst>
                                      </p:cBhvr>
                                      <p:to>
                                        <p:strVal val="visible"/>
                                      </p:to>
                                    </p:set>
                                    <p:animEffect transition="in" filter="fade">
                                      <p:cBhvr>
                                        <p:cTn id="49" dur="1000"/>
                                        <p:tgtEl>
                                          <p:spTgt spid="1024"/>
                                        </p:tgtEl>
                                      </p:cBhvr>
                                    </p:animEffect>
                                    <p:anim calcmode="lin" valueType="num">
                                      <p:cBhvr>
                                        <p:cTn id="50" dur="1000" fill="hold"/>
                                        <p:tgtEl>
                                          <p:spTgt spid="1024"/>
                                        </p:tgtEl>
                                        <p:attrNameLst>
                                          <p:attrName>ppt_x</p:attrName>
                                        </p:attrNameLst>
                                      </p:cBhvr>
                                      <p:tavLst>
                                        <p:tav tm="0">
                                          <p:val>
                                            <p:strVal val="#ppt_x"/>
                                          </p:val>
                                        </p:tav>
                                        <p:tav tm="100000">
                                          <p:val>
                                            <p:strVal val="#ppt_x"/>
                                          </p:val>
                                        </p:tav>
                                      </p:tavLst>
                                    </p:anim>
                                    <p:anim calcmode="lin" valueType="num">
                                      <p:cBhvr>
                                        <p:cTn id="51" dur="1000" fill="hold"/>
                                        <p:tgtEl>
                                          <p:spTgt spid="10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26"/>
                                        </p:tgtEl>
                                        <p:attrNameLst>
                                          <p:attrName>style.visibility</p:attrName>
                                        </p:attrNameLst>
                                      </p:cBhvr>
                                      <p:to>
                                        <p:strVal val="visible"/>
                                      </p:to>
                                    </p:set>
                                    <p:animEffect transition="in" filter="fade">
                                      <p:cBhvr>
                                        <p:cTn id="63" dur="1000"/>
                                        <p:tgtEl>
                                          <p:spTgt spid="1026"/>
                                        </p:tgtEl>
                                      </p:cBhvr>
                                    </p:animEffect>
                                    <p:anim calcmode="lin" valueType="num">
                                      <p:cBhvr>
                                        <p:cTn id="64" dur="1000" fill="hold"/>
                                        <p:tgtEl>
                                          <p:spTgt spid="1026"/>
                                        </p:tgtEl>
                                        <p:attrNameLst>
                                          <p:attrName>ppt_x</p:attrName>
                                        </p:attrNameLst>
                                      </p:cBhvr>
                                      <p:tavLst>
                                        <p:tav tm="0">
                                          <p:val>
                                            <p:strVal val="#ppt_x"/>
                                          </p:val>
                                        </p:tav>
                                        <p:tav tm="100000">
                                          <p:val>
                                            <p:strVal val="#ppt_x"/>
                                          </p:val>
                                        </p:tav>
                                      </p:tavLst>
                                    </p:anim>
                                    <p:anim calcmode="lin" valueType="num">
                                      <p:cBhvr>
                                        <p:cTn id="6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1000"/>
                                        <p:tgtEl>
                                          <p:spTgt spid="8"/>
                                        </p:tgtEl>
                                      </p:cBhvr>
                                    </p:animEffect>
                                    <p:anim calcmode="lin" valueType="num">
                                      <p:cBhvr>
                                        <p:cTn id="71" dur="1000" fill="hold"/>
                                        <p:tgtEl>
                                          <p:spTgt spid="8"/>
                                        </p:tgtEl>
                                        <p:attrNameLst>
                                          <p:attrName>ppt_x</p:attrName>
                                        </p:attrNameLst>
                                      </p:cBhvr>
                                      <p:tavLst>
                                        <p:tav tm="0">
                                          <p:val>
                                            <p:strVal val="#ppt_x"/>
                                          </p:val>
                                        </p:tav>
                                        <p:tav tm="100000">
                                          <p:val>
                                            <p:strVal val="#ppt_x"/>
                                          </p:val>
                                        </p:tav>
                                      </p:tavLst>
                                    </p:anim>
                                    <p:anim calcmode="lin" valueType="num">
                                      <p:cBhvr>
                                        <p:cTn id="7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1000"/>
                                        <p:tgtEl>
                                          <p:spTgt spid="3"/>
                                        </p:tgtEl>
                                      </p:cBhvr>
                                    </p:animEffect>
                                    <p:anim calcmode="lin" valueType="num">
                                      <p:cBhvr>
                                        <p:cTn id="78" dur="1000" fill="hold"/>
                                        <p:tgtEl>
                                          <p:spTgt spid="3"/>
                                        </p:tgtEl>
                                        <p:attrNameLst>
                                          <p:attrName>ppt_x</p:attrName>
                                        </p:attrNameLst>
                                      </p:cBhvr>
                                      <p:tavLst>
                                        <p:tav tm="0">
                                          <p:val>
                                            <p:strVal val="#ppt_x"/>
                                          </p:val>
                                        </p:tav>
                                        <p:tav tm="100000">
                                          <p:val>
                                            <p:strVal val="#ppt_x"/>
                                          </p:val>
                                        </p:tav>
                                      </p:tavLst>
                                    </p:anim>
                                    <p:anim calcmode="lin" valueType="num">
                                      <p:cBhvr>
                                        <p:cTn id="7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1024" grpId="0"/>
      <p:bldP spid="1026" grpId="0"/>
      <p:bldP spid="2" grpId="0"/>
      <p:bldP spid="4" grpId="0"/>
      <p:bldP spid="7" grpId="0"/>
      <p:bldP spid="8" grpId="0"/>
      <p:bldP spid="9" grpId="0"/>
      <p:bldP spid="10" grpId="0"/>
      <p:bldP spid="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98 Colored Plans.pdf - Adobe Acrobat Pro"/>
          <p:cNvPicPr>
            <a:picLocks noChangeAspect="1"/>
          </p:cNvPicPr>
          <p:nvPr/>
        </p:nvPicPr>
        <p:blipFill rotWithShape="1">
          <a:blip r:embed="rId3">
            <a:extLst>
              <a:ext uri="{28A0092B-C50C-407E-A947-70E740481C1C}">
                <a14:useLocalDpi xmlns:a14="http://schemas.microsoft.com/office/drawing/2010/main" val="0"/>
              </a:ext>
            </a:extLst>
          </a:blip>
          <a:srcRect l="13010" t="13037" r="11651" b="818"/>
          <a:stretch/>
        </p:blipFill>
        <p:spPr>
          <a:xfrm>
            <a:off x="228600" y="152400"/>
            <a:ext cx="8686800" cy="5791200"/>
          </a:xfrm>
          <a:prstGeom prst="rect">
            <a:avLst/>
          </a:prstGeom>
        </p:spPr>
      </p:pic>
      <p:sp>
        <p:nvSpPr>
          <p:cNvPr id="8" name="Right Arrow 7"/>
          <p:cNvSpPr/>
          <p:nvPr/>
        </p:nvSpPr>
        <p:spPr>
          <a:xfrm rot="671624">
            <a:off x="6005643" y="763030"/>
            <a:ext cx="2451954" cy="879487"/>
          </a:xfrm>
          <a:prstGeom prst="rightArrow">
            <a:avLst/>
          </a:prstGeom>
          <a:solidFill>
            <a:srgbClr val="FF99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ln w="0"/>
                <a:solidFill>
                  <a:srgbClr val="000000"/>
                </a:solidFill>
                <a:effectLst>
                  <a:outerShdw blurRad="38100" dist="19050" dir="2700000" algn="tl" rotWithShape="0">
                    <a:srgbClr val="000000">
                      <a:alpha val="40000"/>
                    </a:srgbClr>
                  </a:outerShdw>
                </a:effectLst>
              </a:rPr>
              <a:t>Project ID</a:t>
            </a:r>
            <a:endParaRPr lang="en-US" dirty="0">
              <a:solidFill>
                <a:srgbClr val="000000"/>
              </a:solidFill>
            </a:endParaRPr>
          </a:p>
        </p:txBody>
      </p:sp>
      <p:sp>
        <p:nvSpPr>
          <p:cNvPr id="9" name="Right Arrow 8"/>
          <p:cNvSpPr/>
          <p:nvPr/>
        </p:nvSpPr>
        <p:spPr>
          <a:xfrm rot="659312">
            <a:off x="5841077" y="4009456"/>
            <a:ext cx="2710385" cy="1047325"/>
          </a:xfrm>
          <a:prstGeom prst="rightArrow">
            <a:avLst/>
          </a:prstGeom>
          <a:solidFill>
            <a:srgbClr val="FF99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ln w="0"/>
                <a:solidFill>
                  <a:srgbClr val="000000"/>
                </a:solidFill>
                <a:effectLst>
                  <a:outerShdw blurRad="38100" dist="19050" dir="2700000" algn="tl" rotWithShape="0">
                    <a:srgbClr val="000000">
                      <a:alpha val="40000"/>
                    </a:srgbClr>
                  </a:outerShdw>
                </a:effectLst>
              </a:rPr>
              <a:t>County, Route </a:t>
            </a:r>
          </a:p>
          <a:p>
            <a:pPr algn="ctr"/>
            <a:r>
              <a:rPr lang="en-US" dirty="0" smtClean="0">
                <a:ln w="0"/>
                <a:solidFill>
                  <a:srgbClr val="000000"/>
                </a:solidFill>
                <a:effectLst>
                  <a:outerShdw blurRad="38100" dist="19050" dir="2700000" algn="tl" rotWithShape="0">
                    <a:srgbClr val="000000">
                      <a:alpha val="40000"/>
                    </a:srgbClr>
                  </a:outerShdw>
                </a:effectLst>
              </a:rPr>
              <a:t>and Section</a:t>
            </a:r>
            <a:endParaRPr lang="en-US" dirty="0">
              <a:solidFill>
                <a:srgbClr val="000000"/>
              </a:solidFill>
            </a:endParaRPr>
          </a:p>
        </p:txBody>
      </p:sp>
      <p:sp>
        <p:nvSpPr>
          <p:cNvPr id="10" name="Left Arrow 9"/>
          <p:cNvSpPr/>
          <p:nvPr/>
        </p:nvSpPr>
        <p:spPr>
          <a:xfrm rot="20500909">
            <a:off x="974184" y="4272712"/>
            <a:ext cx="2827019" cy="789432"/>
          </a:xfrm>
          <a:prstGeom prst="leftArrow">
            <a:avLst/>
          </a:prstGeom>
          <a:solidFill>
            <a:srgbClr val="FF99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rgbClr val="000000"/>
                </a:solidFill>
                <a:effectLst>
                  <a:outerShdw blurRad="38100" dist="19050" dir="2700000" algn="tl" rotWithShape="0">
                    <a:srgbClr val="000000">
                      <a:alpha val="40000"/>
                    </a:srgbClr>
                  </a:outerShdw>
                </a:effectLst>
              </a:rPr>
              <a:t>(ODOT) Parcel Number</a:t>
            </a:r>
            <a:endParaRPr lang="en-US" dirty="0">
              <a:ln w="0"/>
              <a:solidFill>
                <a:srgbClr val="000000"/>
              </a:solidFill>
              <a:effectLst>
                <a:outerShdw blurRad="38100" dist="19050" dir="2700000" algn="tl" rotWithShape="0">
                  <a:srgbClr val="000000">
                    <a:alpha val="40000"/>
                  </a:srgbClr>
                </a:outerShdw>
              </a:effectLst>
            </a:endParaRPr>
          </a:p>
        </p:txBody>
      </p:sp>
      <p:sp>
        <p:nvSpPr>
          <p:cNvPr id="11" name="Right Arrow 10"/>
          <p:cNvSpPr/>
          <p:nvPr/>
        </p:nvSpPr>
        <p:spPr>
          <a:xfrm rot="20544471">
            <a:off x="6014894" y="2047759"/>
            <a:ext cx="2451954" cy="879487"/>
          </a:xfrm>
          <a:prstGeom prst="rightArrow">
            <a:avLst/>
          </a:prstGeom>
          <a:solidFill>
            <a:srgbClr val="FF99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ln w="0"/>
                <a:solidFill>
                  <a:srgbClr val="000000"/>
                </a:solidFill>
                <a:effectLst>
                  <a:outerShdw blurRad="38100" dist="19050" dir="2700000" algn="tl" rotWithShape="0">
                    <a:srgbClr val="000000">
                      <a:alpha val="40000"/>
                    </a:srgbClr>
                  </a:outerShdw>
                </a:effectLst>
              </a:rPr>
              <a:t>State Job Number</a:t>
            </a:r>
            <a:endParaRPr lang="en-US" dirty="0">
              <a:solidFill>
                <a:srgbClr val="000000"/>
              </a:solidFill>
            </a:endParaRPr>
          </a:p>
        </p:txBody>
      </p:sp>
    </p:spTree>
    <p:extLst>
      <p:ext uri="{BB962C8B-B14F-4D97-AF65-F5344CB8AC3E}">
        <p14:creationId xmlns:p14="http://schemas.microsoft.com/office/powerpoint/2010/main" val="136257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W PLAN 102714.pdf - Adobe Acrobat Pro"/>
          <p:cNvPicPr>
            <a:picLocks noChangeAspect="1"/>
          </p:cNvPicPr>
          <p:nvPr/>
        </p:nvPicPr>
        <p:blipFill rotWithShape="1">
          <a:blip r:embed="rId2">
            <a:extLst>
              <a:ext uri="{28A0092B-C50C-407E-A947-70E740481C1C}">
                <a14:useLocalDpi xmlns:a14="http://schemas.microsoft.com/office/drawing/2010/main" val="0"/>
              </a:ext>
            </a:extLst>
          </a:blip>
          <a:srcRect l="3654" t="53475" r="15962" b="41981"/>
          <a:stretch/>
        </p:blipFill>
        <p:spPr>
          <a:xfrm>
            <a:off x="76200" y="2209800"/>
            <a:ext cx="8991600" cy="1066800"/>
          </a:xfrm>
          <a:prstGeom prst="rect">
            <a:avLst/>
          </a:prstGeom>
        </p:spPr>
      </p:pic>
      <p:sp>
        <p:nvSpPr>
          <p:cNvPr id="7" name="TextBox 6"/>
          <p:cNvSpPr txBox="1"/>
          <p:nvPr/>
        </p:nvSpPr>
        <p:spPr>
          <a:xfrm>
            <a:off x="152400" y="304800"/>
            <a:ext cx="8839200" cy="1569660"/>
          </a:xfrm>
          <a:prstGeom prst="rect">
            <a:avLst/>
          </a:prstGeom>
          <a:noFill/>
        </p:spPr>
        <p:txBody>
          <a:bodyPr wrap="square" rtlCol="0">
            <a:spAutoFit/>
          </a:bodyPr>
          <a:lstStyle/>
          <a:p>
            <a:pPr algn="ctr"/>
            <a:r>
              <a:rPr lang="en-US" sz="4800" b="1" dirty="0" smtClean="0">
                <a:solidFill>
                  <a:srgbClr val="FFFF00"/>
                </a:solidFill>
                <a:effectLst>
                  <a:outerShdw blurRad="38100" dist="38100" dir="2700000" algn="tl">
                    <a:srgbClr val="000000">
                      <a:alpha val="43137"/>
                    </a:srgbClr>
                  </a:outerShdw>
                </a:effectLst>
                <a:latin typeface="Comic Sans MS" panose="030F0702030302020204" pitchFamily="66" charset="0"/>
              </a:rPr>
              <a:t>SUMMARY PAGE </a:t>
            </a:r>
          </a:p>
          <a:p>
            <a:pPr algn="ctr"/>
            <a:r>
              <a:rPr lang="en-US" sz="4800" b="1" dirty="0" smtClean="0">
                <a:solidFill>
                  <a:srgbClr val="FFFF00"/>
                </a:solidFill>
                <a:effectLst>
                  <a:outerShdw blurRad="38100" dist="38100" dir="2700000" algn="tl">
                    <a:srgbClr val="000000">
                      <a:alpha val="43137"/>
                    </a:srgbClr>
                  </a:outerShdw>
                </a:effectLst>
                <a:latin typeface="Comic Sans MS" panose="030F0702030302020204" pitchFamily="66" charset="0"/>
              </a:rPr>
              <a:t>PARCEL INFORMATION</a:t>
            </a:r>
            <a:endParaRPr lang="en-US" sz="4800"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45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28600" y="152400"/>
            <a:ext cx="8839200" cy="5562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descr="Title Class RE 41116.doc [Compatibility Mode] - Word"/>
          <p:cNvPicPr>
            <a:picLocks noChangeAspect="1"/>
          </p:cNvPicPr>
          <p:nvPr/>
        </p:nvPicPr>
        <p:blipFill rotWithShape="1">
          <a:blip r:embed="rId4">
            <a:extLst>
              <a:ext uri="{28A0092B-C50C-407E-A947-70E740481C1C}">
                <a14:useLocalDpi xmlns:a14="http://schemas.microsoft.com/office/drawing/2010/main" val="0"/>
              </a:ext>
            </a:extLst>
          </a:blip>
          <a:srcRect l="2816" t="22969" r="3397" b="46322"/>
          <a:stretch/>
        </p:blipFill>
        <p:spPr>
          <a:xfrm>
            <a:off x="304800" y="1066800"/>
            <a:ext cx="8534400" cy="1686757"/>
          </a:xfrm>
          <a:prstGeom prst="rect">
            <a:avLst/>
          </a:prstGeom>
        </p:spPr>
      </p:pic>
      <p:sp>
        <p:nvSpPr>
          <p:cNvPr id="3" name="TextBox 2"/>
          <p:cNvSpPr txBox="1"/>
          <p:nvPr/>
        </p:nvSpPr>
        <p:spPr>
          <a:xfrm>
            <a:off x="1371600" y="152400"/>
            <a:ext cx="6563015" cy="954107"/>
          </a:xfrm>
          <a:prstGeom prst="rect">
            <a:avLst/>
          </a:prstGeom>
          <a:noFill/>
        </p:spPr>
        <p:txBody>
          <a:bodyPr wrap="none" rtlCol="0">
            <a:spAutoFit/>
          </a:bodyPr>
          <a:lstStyle/>
          <a:p>
            <a:pPr algn="ctr"/>
            <a:r>
              <a:rPr lang="en-US" sz="2800" b="1" dirty="0" smtClean="0">
                <a:solidFill>
                  <a:srgbClr val="FFFF00"/>
                </a:solidFill>
                <a:effectLst>
                  <a:outerShdw blurRad="38100" dist="38100" dir="2700000" algn="tl">
                    <a:srgbClr val="000000">
                      <a:alpha val="43137"/>
                    </a:srgbClr>
                  </a:outerShdw>
                </a:effectLst>
                <a:latin typeface="Comic Sans MS" panose="030F0702030302020204" pitchFamily="66" charset="0"/>
              </a:rPr>
              <a:t>SECTION (1)  </a:t>
            </a:r>
          </a:p>
          <a:p>
            <a:pPr algn="ctr"/>
            <a:r>
              <a:rPr lang="en-US" sz="2800" b="1" dirty="0" smtClean="0">
                <a:solidFill>
                  <a:srgbClr val="FFFF00"/>
                </a:solidFill>
                <a:effectLst>
                  <a:outerShdw blurRad="38100" dist="38100" dir="2700000" algn="tl">
                    <a:srgbClr val="000000">
                      <a:alpha val="43137"/>
                    </a:srgbClr>
                  </a:outerShdw>
                </a:effectLst>
                <a:latin typeface="Comic Sans MS" panose="030F0702030302020204" pitchFamily="66" charset="0"/>
              </a:rPr>
              <a:t>FEE OR OTHER PRIMARY OWNERS</a:t>
            </a:r>
            <a:endParaRPr lang="en-US" sz="2800"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4" name="TextBox 3"/>
          <p:cNvSpPr txBox="1"/>
          <p:nvPr/>
        </p:nvSpPr>
        <p:spPr>
          <a:xfrm>
            <a:off x="1295400" y="3048000"/>
            <a:ext cx="1219200" cy="369332"/>
          </a:xfrm>
          <a:prstGeom prst="rect">
            <a:avLst/>
          </a:prstGeom>
          <a:noFill/>
        </p:spPr>
        <p:txBody>
          <a:bodyPr wrap="square" rtlCol="0">
            <a:spAutoFit/>
          </a:bodyPr>
          <a:lstStyle/>
          <a:p>
            <a:pPr algn="ctr"/>
            <a:r>
              <a:rPr lang="en-US" b="1" dirty="0" smtClean="0">
                <a:solidFill>
                  <a:srgbClr val="FFFF00"/>
                </a:solidFill>
                <a:latin typeface="Comic Sans MS" panose="030F0702030302020204" pitchFamily="66" charset="0"/>
              </a:rPr>
              <a:t>Name</a:t>
            </a:r>
            <a:endParaRPr lang="en-US" b="1" dirty="0">
              <a:solidFill>
                <a:srgbClr val="FFFF00"/>
              </a:solidFill>
              <a:latin typeface="Comic Sans MS" panose="030F0702030302020204" pitchFamily="66" charset="0"/>
            </a:endParaRPr>
          </a:p>
        </p:txBody>
      </p:sp>
      <p:sp>
        <p:nvSpPr>
          <p:cNvPr id="7" name="TextBox 6"/>
          <p:cNvSpPr txBox="1"/>
          <p:nvPr/>
        </p:nvSpPr>
        <p:spPr>
          <a:xfrm>
            <a:off x="1371600" y="3733800"/>
            <a:ext cx="1151276" cy="369332"/>
          </a:xfrm>
          <a:prstGeom prst="rect">
            <a:avLst/>
          </a:prstGeom>
          <a:noFill/>
        </p:spPr>
        <p:txBody>
          <a:bodyPr wrap="none" rtlCol="0">
            <a:spAutoFit/>
          </a:bodyPr>
          <a:lstStyle/>
          <a:p>
            <a:pPr algn="ctr"/>
            <a:r>
              <a:rPr lang="en-US" b="1" dirty="0" smtClean="0">
                <a:solidFill>
                  <a:srgbClr val="FFFF00"/>
                </a:solidFill>
                <a:latin typeface="Comic Sans MS" panose="030F0702030302020204" pitchFamily="66" charset="0"/>
              </a:rPr>
              <a:t>Address</a:t>
            </a:r>
            <a:r>
              <a:rPr lang="en-US" dirty="0" smtClean="0">
                <a:solidFill>
                  <a:srgbClr val="000000"/>
                </a:solidFill>
              </a:rPr>
              <a:t> </a:t>
            </a:r>
            <a:endParaRPr lang="en-US" dirty="0">
              <a:solidFill>
                <a:srgbClr val="000000"/>
              </a:solidFill>
              <a:latin typeface="Comic Sans MS" panose="030F0702030302020204" pitchFamily="66" charset="0"/>
            </a:endParaRPr>
          </a:p>
        </p:txBody>
      </p:sp>
      <p:sp>
        <p:nvSpPr>
          <p:cNvPr id="8" name="TextBox 7"/>
          <p:cNvSpPr txBox="1"/>
          <p:nvPr/>
        </p:nvSpPr>
        <p:spPr>
          <a:xfrm>
            <a:off x="762000" y="4267200"/>
            <a:ext cx="2514600" cy="646331"/>
          </a:xfrm>
          <a:prstGeom prst="rect">
            <a:avLst/>
          </a:prstGeom>
          <a:noFill/>
        </p:spPr>
        <p:txBody>
          <a:bodyPr wrap="square" rtlCol="0">
            <a:spAutoFit/>
          </a:bodyPr>
          <a:lstStyle/>
          <a:p>
            <a:pPr algn="ctr"/>
            <a:r>
              <a:rPr lang="en-US" b="1" dirty="0" smtClean="0">
                <a:solidFill>
                  <a:srgbClr val="FFFF00"/>
                </a:solidFill>
                <a:latin typeface="Comic Sans MS" panose="030F0702030302020204" pitchFamily="66" charset="0"/>
              </a:rPr>
              <a:t>Marital Status (Spouse’s Name) </a:t>
            </a:r>
            <a:endParaRPr lang="en-US" sz="1400" b="1" dirty="0">
              <a:solidFill>
                <a:srgbClr val="000000"/>
              </a:solidFill>
              <a:latin typeface="Comic Sans MS" panose="030F0702030302020204" pitchFamily="66" charset="0"/>
            </a:endParaRPr>
          </a:p>
        </p:txBody>
      </p:sp>
      <p:sp>
        <p:nvSpPr>
          <p:cNvPr id="9" name="TextBox 8"/>
          <p:cNvSpPr txBox="1"/>
          <p:nvPr/>
        </p:nvSpPr>
        <p:spPr>
          <a:xfrm>
            <a:off x="1371600" y="5181600"/>
            <a:ext cx="1189749" cy="369332"/>
          </a:xfrm>
          <a:prstGeom prst="rect">
            <a:avLst/>
          </a:prstGeom>
          <a:noFill/>
        </p:spPr>
        <p:txBody>
          <a:bodyPr wrap="none" rtlCol="0">
            <a:spAutoFit/>
          </a:bodyPr>
          <a:lstStyle/>
          <a:p>
            <a:r>
              <a:rPr lang="en-US" b="1" dirty="0" smtClean="0">
                <a:solidFill>
                  <a:srgbClr val="FFFF00"/>
                </a:solidFill>
                <a:latin typeface="Comic Sans MS" panose="030F0702030302020204" pitchFamily="66" charset="0"/>
              </a:rPr>
              <a:t>Interest</a:t>
            </a:r>
            <a:r>
              <a:rPr lang="en-US" dirty="0" smtClean="0">
                <a:solidFill>
                  <a:srgbClr val="000000"/>
                </a:solidFill>
              </a:rPr>
              <a:t> </a:t>
            </a:r>
            <a:endParaRPr lang="en-US" dirty="0">
              <a:solidFill>
                <a:srgbClr val="000000"/>
              </a:solidFill>
            </a:endParaRPr>
          </a:p>
        </p:txBody>
      </p:sp>
      <p:sp>
        <p:nvSpPr>
          <p:cNvPr id="11" name="TextBox 10"/>
          <p:cNvSpPr txBox="1"/>
          <p:nvPr/>
        </p:nvSpPr>
        <p:spPr>
          <a:xfrm>
            <a:off x="1447800" y="2743200"/>
            <a:ext cx="931665" cy="369332"/>
          </a:xfrm>
          <a:prstGeom prst="rect">
            <a:avLst/>
          </a:prstGeom>
          <a:noFill/>
        </p:spPr>
        <p:txBody>
          <a:bodyPr wrap="none" rtlCol="0">
            <a:spAutoFit/>
          </a:bodyPr>
          <a:lstStyle/>
          <a:p>
            <a:r>
              <a:rPr lang="en-US" b="1" u="sng" dirty="0">
                <a:solidFill>
                  <a:srgbClr val="FFFF00"/>
                </a:solidFill>
                <a:effectLst>
                  <a:outerShdw blurRad="38100" dist="38100" dir="2700000" algn="tl">
                    <a:srgbClr val="000000">
                      <a:alpha val="43137"/>
                    </a:srgbClr>
                  </a:outerShdw>
                </a:effectLst>
                <a:latin typeface="Comic Sans MS" panose="030F0702030302020204" pitchFamily="66" charset="0"/>
              </a:rPr>
              <a:t>WHAT</a:t>
            </a:r>
            <a:endParaRPr lang="en-US" dirty="0">
              <a:solidFill>
                <a:srgbClr val="FFFF00"/>
              </a:solidFill>
              <a:effectLst>
                <a:outerShdw blurRad="38100" dist="38100" dir="2700000" algn="tl">
                  <a:srgbClr val="000000">
                    <a:alpha val="43137"/>
                  </a:srgbClr>
                </a:outerShdw>
              </a:effectLst>
            </a:endParaRPr>
          </a:p>
        </p:txBody>
      </p:sp>
      <p:sp>
        <p:nvSpPr>
          <p:cNvPr id="12" name="TextBox 11"/>
          <p:cNvSpPr txBox="1"/>
          <p:nvPr/>
        </p:nvSpPr>
        <p:spPr>
          <a:xfrm>
            <a:off x="4724400" y="2743200"/>
            <a:ext cx="2589170" cy="646331"/>
          </a:xfrm>
          <a:prstGeom prst="rect">
            <a:avLst/>
          </a:prstGeom>
          <a:noFill/>
        </p:spPr>
        <p:txBody>
          <a:bodyPr wrap="none" rtlCol="0">
            <a:spAutoFit/>
          </a:bodyPr>
          <a:lstStyle/>
          <a:p>
            <a:r>
              <a:rPr lang="en-US" b="1" u="sng" dirty="0">
                <a:solidFill>
                  <a:srgbClr val="000000"/>
                </a:solidFill>
                <a:effectLst>
                  <a:outerShdw blurRad="38100" dist="38100" dir="2700000" algn="tl">
                    <a:srgbClr val="000000">
                      <a:alpha val="43137"/>
                    </a:srgbClr>
                  </a:outerShdw>
                </a:effectLst>
                <a:latin typeface="Comic Sans MS" panose="030F0702030302020204" pitchFamily="66" charset="0"/>
              </a:rPr>
              <a:t>WHERE </a:t>
            </a:r>
            <a:r>
              <a:rPr lang="en-US" b="1" u="sng" dirty="0" smtClean="0">
                <a:solidFill>
                  <a:srgbClr val="000000"/>
                </a:solidFill>
                <a:effectLst>
                  <a:outerShdw blurRad="38100" dist="38100" dir="2700000" algn="tl">
                    <a:srgbClr val="000000">
                      <a:alpha val="43137"/>
                    </a:srgbClr>
                  </a:outerShdw>
                </a:effectLst>
                <a:latin typeface="Comic Sans MS" panose="030F0702030302020204" pitchFamily="66" charset="0"/>
              </a:rPr>
              <a:t>TO </a:t>
            </a:r>
            <a:r>
              <a:rPr lang="en-US" b="1" u="sng" dirty="0">
                <a:solidFill>
                  <a:srgbClr val="000000"/>
                </a:solidFill>
                <a:effectLst>
                  <a:outerShdw blurRad="38100" dist="38100" dir="2700000" algn="tl">
                    <a:srgbClr val="000000">
                      <a:alpha val="43137"/>
                    </a:srgbClr>
                  </a:outerShdw>
                </a:effectLst>
                <a:latin typeface="Comic Sans MS" panose="030F0702030302020204" pitchFamily="66" charset="0"/>
              </a:rPr>
              <a:t>FIND IT</a:t>
            </a:r>
          </a:p>
          <a:p>
            <a:endParaRPr lang="en-US" dirty="0">
              <a:solidFill>
                <a:srgbClr val="000000"/>
              </a:solidFill>
            </a:endParaRPr>
          </a:p>
        </p:txBody>
      </p:sp>
      <p:sp>
        <p:nvSpPr>
          <p:cNvPr id="13" name="TextBox 12"/>
          <p:cNvSpPr txBox="1"/>
          <p:nvPr/>
        </p:nvSpPr>
        <p:spPr>
          <a:xfrm>
            <a:off x="3886200" y="3048000"/>
            <a:ext cx="4495800" cy="646331"/>
          </a:xfrm>
          <a:prstGeom prst="rect">
            <a:avLst/>
          </a:prstGeom>
          <a:noFill/>
        </p:spPr>
        <p:txBody>
          <a:bodyPr wrap="square" rtlCol="0">
            <a:spAutoFit/>
          </a:bodyPr>
          <a:lstStyle/>
          <a:p>
            <a:pPr algn="ctr"/>
            <a:r>
              <a:rPr lang="en-US" dirty="0">
                <a:solidFill>
                  <a:srgbClr val="000000"/>
                </a:solidFill>
                <a:latin typeface="Comic Sans MS" panose="030F0702030302020204" pitchFamily="66" charset="0"/>
              </a:rPr>
              <a:t>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From Document(s) Granting The Current Owner’s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Interest</a:t>
            </a:r>
            <a:endParaRPr lang="en-US" dirty="0">
              <a:solidFill>
                <a:srgbClr val="000000"/>
              </a:solidFill>
              <a:effectLst>
                <a:outerShdw blurRad="38100" dist="38100" dir="2700000" algn="tl">
                  <a:srgbClr val="000000">
                    <a:alpha val="43137"/>
                  </a:srgbClr>
                </a:outerShdw>
              </a:effectLst>
            </a:endParaRPr>
          </a:p>
        </p:txBody>
      </p:sp>
      <p:sp>
        <p:nvSpPr>
          <p:cNvPr id="14" name="TextBox 13"/>
          <p:cNvSpPr txBox="1"/>
          <p:nvPr/>
        </p:nvSpPr>
        <p:spPr>
          <a:xfrm>
            <a:off x="4343400" y="3810000"/>
            <a:ext cx="3552576" cy="369332"/>
          </a:xfrm>
          <a:prstGeom prst="rect">
            <a:avLst/>
          </a:prstGeom>
          <a:noFill/>
        </p:spPr>
        <p:txBody>
          <a:bodyPr wrap="none" rtlCol="0">
            <a:spAutoFit/>
          </a:bodyPr>
          <a:lstStyle/>
          <a:p>
            <a:pPr algn="ct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Auditors Parcel Card/Print Out</a:t>
            </a:r>
          </a:p>
        </p:txBody>
      </p:sp>
      <p:sp>
        <p:nvSpPr>
          <p:cNvPr id="15" name="TextBox 14"/>
          <p:cNvSpPr txBox="1"/>
          <p:nvPr/>
        </p:nvSpPr>
        <p:spPr>
          <a:xfrm>
            <a:off x="3733800" y="4343400"/>
            <a:ext cx="4724400" cy="646331"/>
          </a:xfrm>
          <a:prstGeom prst="rect">
            <a:avLst/>
          </a:prstGeom>
          <a:noFill/>
        </p:spPr>
        <p:txBody>
          <a:bodyPr wrap="square" rtlCol="0">
            <a:spAutoFit/>
          </a:bodyPr>
          <a:lstStyle/>
          <a:p>
            <a:pPr algn="ctr"/>
            <a:r>
              <a:rPr lang="en-US" dirty="0">
                <a:solidFill>
                  <a:srgbClr val="000000"/>
                </a:solidFill>
                <a:latin typeface="Comic Sans MS" panose="030F0702030302020204" pitchFamily="66" charset="0"/>
              </a:rPr>
              <a:t>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From Document(s) Granting The Current Owner’s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Interest</a:t>
            </a:r>
            <a:endParaRPr lang="en-US" dirty="0">
              <a:solidFill>
                <a:srgbClr val="000000"/>
              </a:solidFill>
              <a:effectLst>
                <a:outerShdw blurRad="38100" dist="38100" dir="2700000" algn="tl">
                  <a:srgbClr val="000000">
                    <a:alpha val="43137"/>
                  </a:srgbClr>
                </a:outerShdw>
              </a:effectLst>
            </a:endParaRPr>
          </a:p>
        </p:txBody>
      </p:sp>
      <p:sp>
        <p:nvSpPr>
          <p:cNvPr id="16" name="TextBox 15"/>
          <p:cNvSpPr txBox="1"/>
          <p:nvPr/>
        </p:nvSpPr>
        <p:spPr>
          <a:xfrm>
            <a:off x="3733800" y="5105400"/>
            <a:ext cx="4953000" cy="646331"/>
          </a:xfrm>
          <a:prstGeom prst="rect">
            <a:avLst/>
          </a:prstGeom>
          <a:noFill/>
        </p:spPr>
        <p:txBody>
          <a:bodyPr wrap="square" rtlCol="0">
            <a:spAutoFit/>
          </a:bodyPr>
          <a:lstStyle/>
          <a:p>
            <a:pPr algn="ctr"/>
            <a:r>
              <a:rPr lang="en-US" dirty="0">
                <a:solidFill>
                  <a:srgbClr val="000000"/>
                </a:solidFill>
                <a:latin typeface="Comic Sans MS" panose="030F0702030302020204" pitchFamily="66" charset="0"/>
              </a:rPr>
              <a:t>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From Document(s) Granting The Current Owner’s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Interest</a:t>
            </a:r>
            <a:endParaRPr lang="en-US" dirty="0">
              <a:solidFill>
                <a:srgbClr val="000000"/>
              </a:solidFill>
              <a:effectLst>
                <a:outerShdw blurRad="38100" dist="38100" dir="2700000" algn="tl">
                  <a:srgbClr val="000000">
                    <a:alpha val="43137"/>
                  </a:srgbClr>
                </a:outerShdw>
              </a:effectLst>
            </a:endParaRPr>
          </a:p>
        </p:txBody>
      </p:sp>
      <p:sp>
        <p:nvSpPr>
          <p:cNvPr id="17" name="TextBox 16"/>
          <p:cNvSpPr txBox="1"/>
          <p:nvPr/>
        </p:nvSpPr>
        <p:spPr>
          <a:xfrm>
            <a:off x="5181600" y="5791200"/>
            <a:ext cx="1952779"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5102.03 (C) (1</a:t>
            </a:r>
            <a:r>
              <a:rPr lang="en-US" b="1" dirty="0">
                <a:solidFill>
                  <a:srgbClr val="000000"/>
                </a:solidFill>
                <a:latin typeface="Comic Sans MS" panose="030F0702030302020204" pitchFamily="66" charset="0"/>
              </a:rPr>
              <a:t>)</a:t>
            </a:r>
            <a:endParaRPr lang="en-US" b="1" dirty="0">
              <a:solidFill>
                <a:srgbClr val="000000"/>
              </a:solidFill>
            </a:endParaRPr>
          </a:p>
        </p:txBody>
      </p:sp>
      <p:sp>
        <p:nvSpPr>
          <p:cNvPr id="18" name="TextBox 17"/>
          <p:cNvSpPr txBox="1"/>
          <p:nvPr/>
        </p:nvSpPr>
        <p:spPr>
          <a:xfrm>
            <a:off x="1295400" y="5791200"/>
            <a:ext cx="1285929" cy="369332"/>
          </a:xfrm>
          <a:prstGeom prst="rect">
            <a:avLst/>
          </a:prstGeom>
          <a:noFill/>
        </p:spPr>
        <p:txBody>
          <a:bodyPr wrap="none" rtlCol="0">
            <a:spAutoFit/>
          </a:bodyPr>
          <a:lstStyle/>
          <a:p>
            <a:r>
              <a:rPr lang="en-US" b="1" dirty="0" smtClean="0">
                <a:solidFill>
                  <a:srgbClr val="FFFF00"/>
                </a:solidFill>
                <a:latin typeface="Comic Sans MS" panose="030F0702030302020204" pitchFamily="66" charset="0"/>
              </a:rPr>
              <a:t>Procedure</a:t>
            </a:r>
            <a:endParaRPr lang="en-US" b="1" dirty="0">
              <a:solidFill>
                <a:srgbClr val="000000"/>
              </a:solidFill>
            </a:endParaRPr>
          </a:p>
        </p:txBody>
      </p:sp>
    </p:spTree>
    <p:extLst>
      <p:ext uri="{BB962C8B-B14F-4D97-AF65-F5344CB8AC3E}">
        <p14:creationId xmlns:p14="http://schemas.microsoft.com/office/powerpoint/2010/main" val="406566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1000"/>
                                        <p:tgtEl>
                                          <p:spTgt spid="16"/>
                                        </p:tgtEl>
                                      </p:cBhvr>
                                    </p:animEffect>
                                    <p:anim calcmode="lin" valueType="num">
                                      <p:cBhvr>
                                        <p:cTn id="76" dur="1000" fill="hold"/>
                                        <p:tgtEl>
                                          <p:spTgt spid="16"/>
                                        </p:tgtEl>
                                        <p:attrNameLst>
                                          <p:attrName>ppt_x</p:attrName>
                                        </p:attrNameLst>
                                      </p:cBhvr>
                                      <p:tavLst>
                                        <p:tav tm="0">
                                          <p:val>
                                            <p:strVal val="#ppt_x"/>
                                          </p:val>
                                        </p:tav>
                                        <p:tav tm="100000">
                                          <p:val>
                                            <p:strVal val="#ppt_x"/>
                                          </p:val>
                                        </p:tav>
                                      </p:tavLst>
                                    </p:anim>
                                    <p:anim calcmode="lin" valueType="num">
                                      <p:cBhvr>
                                        <p:cTn id="7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1000"/>
                                        <p:tgtEl>
                                          <p:spTgt spid="17"/>
                                        </p:tgtEl>
                                      </p:cBhvr>
                                    </p:animEffect>
                                    <p:anim calcmode="lin" valueType="num">
                                      <p:cBhvr>
                                        <p:cTn id="90" dur="1000" fill="hold"/>
                                        <p:tgtEl>
                                          <p:spTgt spid="17"/>
                                        </p:tgtEl>
                                        <p:attrNameLst>
                                          <p:attrName>ppt_x</p:attrName>
                                        </p:attrNameLst>
                                      </p:cBhvr>
                                      <p:tavLst>
                                        <p:tav tm="0">
                                          <p:val>
                                            <p:strVal val="#ppt_x"/>
                                          </p:val>
                                        </p:tav>
                                        <p:tav tm="100000">
                                          <p:val>
                                            <p:strVal val="#ppt_x"/>
                                          </p:val>
                                        </p:tav>
                                      </p:tavLst>
                                    </p:anim>
                                    <p:anim calcmode="lin" valueType="num">
                                      <p:cBhvr>
                                        <p:cTn id="9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P spid="12" grpId="0"/>
      <p:bldP spid="13" grpId="0"/>
      <p:bldP spid="14" grpId="0"/>
      <p:bldP spid="15" grpId="0"/>
      <p:bldP spid="16" grpId="0"/>
      <p:bldP spid="17" grpId="0"/>
      <p:bldP spid="1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10200" y="914400"/>
            <a:ext cx="3207929"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Name(s) of Grantor(s)</a:t>
            </a:r>
            <a:endParaRPr lang="en-US" b="1" dirty="0">
              <a:solidFill>
                <a:srgbClr val="000000"/>
              </a:solidFill>
              <a:latin typeface="Comic Sans MS" panose="030F0702030302020204" pitchFamily="66" charset="0"/>
            </a:endParaRPr>
          </a:p>
        </p:txBody>
      </p:sp>
      <p:sp>
        <p:nvSpPr>
          <p:cNvPr id="8" name="TextBox 7"/>
          <p:cNvSpPr txBox="1"/>
          <p:nvPr/>
        </p:nvSpPr>
        <p:spPr>
          <a:xfrm>
            <a:off x="5410200" y="1447800"/>
            <a:ext cx="3235181" cy="646331"/>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a:t>
            </a:r>
            <a:r>
              <a:rPr lang="en-US" b="1" dirty="0">
                <a:solidFill>
                  <a:srgbClr val="000000"/>
                </a:solidFill>
                <a:latin typeface="Comic Sans MS" panose="030F0702030302020204" pitchFamily="66" charset="0"/>
              </a:rPr>
              <a:t>Name(s) of </a:t>
            </a:r>
            <a:r>
              <a:rPr lang="en-US" b="1" dirty="0" smtClean="0">
                <a:solidFill>
                  <a:srgbClr val="000000"/>
                </a:solidFill>
                <a:latin typeface="Comic Sans MS" panose="030F0702030302020204" pitchFamily="66" charset="0"/>
              </a:rPr>
              <a:t>Grantee(s)</a:t>
            </a:r>
            <a:endParaRPr lang="en-US" b="1" dirty="0">
              <a:solidFill>
                <a:srgbClr val="000000"/>
              </a:solidFill>
              <a:latin typeface="Comic Sans MS" panose="030F0702030302020204" pitchFamily="66" charset="0"/>
            </a:endParaRPr>
          </a:p>
          <a:p>
            <a:endParaRPr lang="en-US" dirty="0">
              <a:solidFill>
                <a:srgbClr val="000000"/>
              </a:solidFill>
            </a:endParaRPr>
          </a:p>
        </p:txBody>
      </p:sp>
      <p:sp>
        <p:nvSpPr>
          <p:cNvPr id="9" name="TextBox 8"/>
          <p:cNvSpPr txBox="1"/>
          <p:nvPr/>
        </p:nvSpPr>
        <p:spPr>
          <a:xfrm>
            <a:off x="5410200" y="1981200"/>
            <a:ext cx="2768707" cy="646331"/>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Type of Document</a:t>
            </a:r>
            <a:endParaRPr lang="en-US" b="1" dirty="0">
              <a:solidFill>
                <a:srgbClr val="000000"/>
              </a:solidFill>
              <a:latin typeface="Comic Sans MS" panose="030F0702030302020204" pitchFamily="66" charset="0"/>
            </a:endParaRPr>
          </a:p>
          <a:p>
            <a:endParaRPr lang="en-US" dirty="0">
              <a:solidFill>
                <a:srgbClr val="000000"/>
              </a:solidFill>
            </a:endParaRPr>
          </a:p>
        </p:txBody>
      </p:sp>
      <p:sp>
        <p:nvSpPr>
          <p:cNvPr id="10" name="TextBox 9"/>
          <p:cNvSpPr txBox="1"/>
          <p:nvPr/>
        </p:nvSpPr>
        <p:spPr>
          <a:xfrm>
            <a:off x="5410200" y="457200"/>
            <a:ext cx="2579552"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Volume and Page</a:t>
            </a:r>
            <a:endParaRPr lang="en-US" b="1" dirty="0">
              <a:solidFill>
                <a:srgbClr val="000000"/>
              </a:solidFill>
              <a:latin typeface="Comic Sans MS" panose="030F0702030302020204" pitchFamily="66" charset="0"/>
            </a:endParaRPr>
          </a:p>
        </p:txBody>
      </p:sp>
      <p:sp>
        <p:nvSpPr>
          <p:cNvPr id="11" name="TextBox 10"/>
          <p:cNvSpPr txBox="1"/>
          <p:nvPr/>
        </p:nvSpPr>
        <p:spPr>
          <a:xfrm>
            <a:off x="5410200" y="2514600"/>
            <a:ext cx="3233578" cy="646331"/>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Address of Grantee(s)</a:t>
            </a:r>
            <a:endParaRPr lang="en-US" b="1" dirty="0">
              <a:solidFill>
                <a:srgbClr val="000000"/>
              </a:solidFill>
              <a:latin typeface="Comic Sans MS" panose="030F0702030302020204" pitchFamily="66" charset="0"/>
            </a:endParaRPr>
          </a:p>
          <a:p>
            <a:endParaRPr lang="en-US" dirty="0">
              <a:solidFill>
                <a:srgbClr val="000000"/>
              </a:solidFill>
            </a:endParaRPr>
          </a:p>
        </p:txBody>
      </p:sp>
      <p:sp>
        <p:nvSpPr>
          <p:cNvPr id="12" name="TextBox 11"/>
          <p:cNvSpPr txBox="1"/>
          <p:nvPr/>
        </p:nvSpPr>
        <p:spPr>
          <a:xfrm>
            <a:off x="5410200" y="3048000"/>
            <a:ext cx="3299301"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Brief Legal Description</a:t>
            </a:r>
            <a:endParaRPr lang="en-US" b="1" dirty="0">
              <a:solidFill>
                <a:srgbClr val="000000"/>
              </a:solidFill>
              <a:latin typeface="Comic Sans MS" panose="030F0702030302020204" pitchFamily="66" charset="0"/>
            </a:endParaRPr>
          </a:p>
        </p:txBody>
      </p:sp>
      <p:sp>
        <p:nvSpPr>
          <p:cNvPr id="13" name="TextBox 12"/>
          <p:cNvSpPr txBox="1"/>
          <p:nvPr/>
        </p:nvSpPr>
        <p:spPr>
          <a:xfrm>
            <a:off x="5410200" y="3581400"/>
            <a:ext cx="2473754"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Conveyance Fee</a:t>
            </a:r>
            <a:endParaRPr lang="en-US" b="1" dirty="0">
              <a:solidFill>
                <a:srgbClr val="000000"/>
              </a:solidFill>
              <a:latin typeface="Comic Sans MS" panose="030F0702030302020204" pitchFamily="66" charset="0"/>
            </a:endParaRPr>
          </a:p>
        </p:txBody>
      </p:sp>
      <p:sp>
        <p:nvSpPr>
          <p:cNvPr id="14" name="TextBox 13"/>
          <p:cNvSpPr txBox="1"/>
          <p:nvPr/>
        </p:nvSpPr>
        <p:spPr>
          <a:xfrm>
            <a:off x="5410200" y="4114800"/>
            <a:ext cx="3692036"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Date Signed by Grantor(s)</a:t>
            </a:r>
            <a:endParaRPr lang="en-US" dirty="0">
              <a:solidFill>
                <a:srgbClr val="000000"/>
              </a:solidFill>
            </a:endParaRPr>
          </a:p>
        </p:txBody>
      </p:sp>
      <p:sp>
        <p:nvSpPr>
          <p:cNvPr id="16" name="TextBox 15"/>
          <p:cNvSpPr txBox="1"/>
          <p:nvPr/>
        </p:nvSpPr>
        <p:spPr>
          <a:xfrm>
            <a:off x="5410200" y="4648200"/>
            <a:ext cx="3365024"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Signature of Grantor(s)</a:t>
            </a:r>
            <a:endParaRPr lang="en-US" dirty="0">
              <a:solidFill>
                <a:srgbClr val="000000"/>
              </a:solidFill>
            </a:endParaRPr>
          </a:p>
        </p:txBody>
      </p:sp>
      <p:sp>
        <p:nvSpPr>
          <p:cNvPr id="17" name="TextBox 16"/>
          <p:cNvSpPr txBox="1"/>
          <p:nvPr/>
        </p:nvSpPr>
        <p:spPr>
          <a:xfrm>
            <a:off x="5410200" y="5181600"/>
            <a:ext cx="3504486"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Date and Time Recorded</a:t>
            </a:r>
            <a:endParaRPr lang="en-US" dirty="0">
              <a:solidFill>
                <a:srgbClr val="000000"/>
              </a:solidFill>
            </a:endParaRPr>
          </a:p>
        </p:txBody>
      </p:sp>
      <p:sp>
        <p:nvSpPr>
          <p:cNvPr id="18" name="TextBox 17"/>
          <p:cNvSpPr txBox="1"/>
          <p:nvPr/>
        </p:nvSpPr>
        <p:spPr>
          <a:xfrm>
            <a:off x="5410200" y="5715000"/>
            <a:ext cx="3454792"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Auditor’s Parcel Number</a:t>
            </a:r>
            <a:endParaRPr lang="en-US" dirty="0">
              <a:solidFill>
                <a:srgbClr val="000000"/>
              </a:solidFill>
            </a:endParaRPr>
          </a:p>
        </p:txBody>
      </p:sp>
      <p:sp>
        <p:nvSpPr>
          <p:cNvPr id="22" name="TextBox 21"/>
          <p:cNvSpPr txBox="1"/>
          <p:nvPr/>
        </p:nvSpPr>
        <p:spPr>
          <a:xfrm>
            <a:off x="5245176" y="76200"/>
            <a:ext cx="3898824" cy="369332"/>
          </a:xfrm>
          <a:prstGeom prst="rect">
            <a:avLst/>
          </a:prstGeom>
          <a:noFill/>
        </p:spPr>
        <p:txBody>
          <a:bodyPr wrap="none" rtlCol="0">
            <a:spAutoFit/>
          </a:bodyPr>
          <a:lstStyle/>
          <a:p>
            <a:r>
              <a:rPr lang="en-US" b="1" dirty="0" smtClean="0">
                <a:solidFill>
                  <a:srgbClr val="FFFF00"/>
                </a:solidFill>
                <a:latin typeface="Comic Sans MS" panose="030F0702030302020204" pitchFamily="66" charset="0"/>
              </a:rPr>
              <a:t>CURRENT DEED INFORMATION</a:t>
            </a:r>
            <a:endParaRPr lang="en-US" dirty="0">
              <a:solidFill>
                <a:srgbClr val="FFFF00"/>
              </a:solidFill>
            </a:endParaRPr>
          </a:p>
        </p:txBody>
      </p:sp>
      <p:pic>
        <p:nvPicPr>
          <p:cNvPr id="2" name="Picture 1" descr="20150918072013505.pdf - Adobe Acrobat Pro"/>
          <p:cNvPicPr>
            <a:picLocks noChangeAspect="1"/>
          </p:cNvPicPr>
          <p:nvPr/>
        </p:nvPicPr>
        <p:blipFill rotWithShape="1">
          <a:blip r:embed="rId2">
            <a:extLst>
              <a:ext uri="{28A0092B-C50C-407E-A947-70E740481C1C}">
                <a14:useLocalDpi xmlns:a14="http://schemas.microsoft.com/office/drawing/2010/main" val="0"/>
              </a:ext>
            </a:extLst>
          </a:blip>
          <a:srcRect l="34519" t="14944" r="33461" b="3741"/>
          <a:stretch/>
        </p:blipFill>
        <p:spPr>
          <a:xfrm>
            <a:off x="228600" y="152400"/>
            <a:ext cx="5029200" cy="5943600"/>
          </a:xfrm>
          <a:prstGeom prst="rect">
            <a:avLst/>
          </a:prstGeom>
        </p:spPr>
      </p:pic>
    </p:spTree>
    <p:extLst>
      <p:ext uri="{BB962C8B-B14F-4D97-AF65-F5344CB8AC3E}">
        <p14:creationId xmlns:p14="http://schemas.microsoft.com/office/powerpoint/2010/main" val="90714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1000"/>
                                        <p:tgtEl>
                                          <p:spTgt spid="18"/>
                                        </p:tgtEl>
                                      </p:cBhvr>
                                    </p:animEffect>
                                    <p:anim calcmode="lin" valueType="num">
                                      <p:cBhvr>
                                        <p:cTn id="85" dur="1000" fill="hold"/>
                                        <p:tgtEl>
                                          <p:spTgt spid="18"/>
                                        </p:tgtEl>
                                        <p:attrNameLst>
                                          <p:attrName>ppt_x</p:attrName>
                                        </p:attrNameLst>
                                      </p:cBhvr>
                                      <p:tavLst>
                                        <p:tav tm="0">
                                          <p:val>
                                            <p:strVal val="#ppt_x"/>
                                          </p:val>
                                        </p:tav>
                                        <p:tav tm="100000">
                                          <p:val>
                                            <p:strVal val="#ppt_x"/>
                                          </p:val>
                                        </p:tav>
                                      </p:tavLst>
                                    </p:anim>
                                    <p:anim calcmode="lin" valueType="num">
                                      <p:cBhvr>
                                        <p:cTn id="8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6" grpId="0"/>
      <p:bldP spid="17" grpId="0"/>
      <p:bldP spid="18"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0" y="76200"/>
            <a:ext cx="7544053" cy="1077218"/>
          </a:xfrm>
          <a:prstGeom prst="rect">
            <a:avLst/>
          </a:prstGeom>
          <a:noFill/>
        </p:spPr>
        <p:txBody>
          <a:bodyPr wrap="none" rtlCol="0">
            <a:spAutoFit/>
          </a:bodyPr>
          <a:lstStyle/>
          <a:p>
            <a:pPr algn="ctr"/>
            <a:r>
              <a:rPr lang="en-US" sz="3200" b="1" dirty="0" smtClean="0">
                <a:solidFill>
                  <a:srgbClr val="FFFF00"/>
                </a:solidFill>
                <a:effectLst>
                  <a:outerShdw blurRad="38100" dist="38100" dir="2700000" algn="tl">
                    <a:srgbClr val="000000">
                      <a:alpha val="43137"/>
                    </a:srgbClr>
                  </a:outerShdw>
                </a:effectLst>
                <a:latin typeface="Comic Sans MS" panose="030F0702030302020204" pitchFamily="66" charset="0"/>
              </a:rPr>
              <a:t>Some Common Types of Documents </a:t>
            </a:r>
          </a:p>
          <a:p>
            <a:pPr algn="ctr"/>
            <a:r>
              <a:rPr lang="en-US" sz="3200" b="1" dirty="0" smtClean="0">
                <a:solidFill>
                  <a:srgbClr val="FFFF00"/>
                </a:solidFill>
                <a:effectLst>
                  <a:outerShdw blurRad="38100" dist="38100" dir="2700000" algn="tl">
                    <a:srgbClr val="000000">
                      <a:alpha val="43137"/>
                    </a:srgbClr>
                  </a:outerShdw>
                </a:effectLst>
                <a:latin typeface="Comic Sans MS" panose="030F0702030302020204" pitchFamily="66" charset="0"/>
              </a:rPr>
              <a:t> Granting Current Owners Interest  </a:t>
            </a:r>
            <a:endParaRPr lang="en-US" sz="3200" dirty="0">
              <a:solidFill>
                <a:srgbClr val="FFFF00"/>
              </a:solidFill>
            </a:endParaRPr>
          </a:p>
        </p:txBody>
      </p:sp>
      <p:sp>
        <p:nvSpPr>
          <p:cNvPr id="9" name="TextBox 8"/>
          <p:cNvSpPr txBox="1"/>
          <p:nvPr/>
        </p:nvSpPr>
        <p:spPr>
          <a:xfrm>
            <a:off x="914400" y="1295400"/>
            <a:ext cx="2845651" cy="461665"/>
          </a:xfrm>
          <a:prstGeom prst="rect">
            <a:avLst/>
          </a:prstGeom>
          <a:noFill/>
        </p:spPr>
        <p:txBody>
          <a:bodyPr wrap="none" rtlCol="0">
            <a:spAutoFit/>
          </a:bodyPr>
          <a:lstStyle/>
          <a:p>
            <a:pPr marL="342900" indent="-342900">
              <a:buFont typeface="Wingdings" panose="05000000000000000000" pitchFamily="2" charset="2"/>
              <a:buChar char="q"/>
            </a:pPr>
            <a:r>
              <a:rPr lang="en-US" sz="2400" b="1" dirty="0" smtClean="0">
                <a:solidFill>
                  <a:srgbClr val="000000"/>
                </a:solidFill>
                <a:latin typeface="Comic Sans MS" panose="030F0702030302020204" pitchFamily="66" charset="0"/>
              </a:rPr>
              <a:t>Warranty Deed</a:t>
            </a:r>
            <a:endParaRPr lang="en-US" sz="2400" dirty="0">
              <a:solidFill>
                <a:srgbClr val="000000"/>
              </a:solidFill>
            </a:endParaRPr>
          </a:p>
        </p:txBody>
      </p:sp>
      <p:sp>
        <p:nvSpPr>
          <p:cNvPr id="11" name="TextBox 10"/>
          <p:cNvSpPr txBox="1"/>
          <p:nvPr/>
        </p:nvSpPr>
        <p:spPr>
          <a:xfrm>
            <a:off x="4800600" y="1295400"/>
            <a:ext cx="4063933" cy="461665"/>
          </a:xfrm>
          <a:prstGeom prst="rect">
            <a:avLst/>
          </a:prstGeom>
          <a:noFill/>
        </p:spPr>
        <p:txBody>
          <a:bodyPr wrap="none" rtlCol="0">
            <a:spAutoFit/>
          </a:bodyPr>
          <a:lstStyle/>
          <a:p>
            <a:pPr marL="342900" indent="-342900">
              <a:buFont typeface="Wingdings" panose="05000000000000000000" pitchFamily="2" charset="2"/>
              <a:buChar char="q"/>
            </a:pPr>
            <a:r>
              <a:rPr lang="en-US" sz="2400" b="1" dirty="0" smtClean="0">
                <a:solidFill>
                  <a:srgbClr val="000000"/>
                </a:solidFill>
                <a:latin typeface="Comic Sans MS" panose="030F0702030302020204" pitchFamily="66" charset="0"/>
              </a:rPr>
              <a:t>General</a:t>
            </a:r>
            <a:r>
              <a:rPr lang="en-US" b="1" dirty="0" smtClean="0">
                <a:solidFill>
                  <a:srgbClr val="000000"/>
                </a:solidFill>
                <a:latin typeface="Comic Sans MS" panose="030F0702030302020204" pitchFamily="66" charset="0"/>
              </a:rPr>
              <a:t> </a:t>
            </a:r>
            <a:r>
              <a:rPr lang="en-US" sz="2400" b="1" dirty="0" smtClean="0">
                <a:solidFill>
                  <a:srgbClr val="000000"/>
                </a:solidFill>
                <a:latin typeface="Comic Sans MS" panose="030F0702030302020204" pitchFamily="66" charset="0"/>
              </a:rPr>
              <a:t>Warranty Deed</a:t>
            </a:r>
            <a:endParaRPr lang="en-US" sz="2400" dirty="0">
              <a:solidFill>
                <a:srgbClr val="000000"/>
              </a:solidFill>
            </a:endParaRPr>
          </a:p>
        </p:txBody>
      </p:sp>
      <p:sp>
        <p:nvSpPr>
          <p:cNvPr id="13" name="TextBox 12"/>
          <p:cNvSpPr txBox="1"/>
          <p:nvPr/>
        </p:nvSpPr>
        <p:spPr>
          <a:xfrm>
            <a:off x="304800" y="1828800"/>
            <a:ext cx="4057521" cy="461665"/>
          </a:xfrm>
          <a:prstGeom prst="rect">
            <a:avLst/>
          </a:prstGeom>
          <a:noFill/>
        </p:spPr>
        <p:txBody>
          <a:bodyPr wrap="none" rtlCol="0">
            <a:spAutoFit/>
          </a:bodyPr>
          <a:lstStyle/>
          <a:p>
            <a:pPr marL="342900" indent="-342900">
              <a:buFont typeface="Wingdings" panose="05000000000000000000" pitchFamily="2" charset="2"/>
              <a:buChar char="q"/>
            </a:pPr>
            <a:r>
              <a:rPr lang="en-US" sz="2400" b="1" dirty="0" smtClean="0">
                <a:solidFill>
                  <a:srgbClr val="000000"/>
                </a:solidFill>
                <a:latin typeface="Comic Sans MS" panose="030F0702030302020204" pitchFamily="66" charset="0"/>
              </a:rPr>
              <a:t>Limited Warranty Deed</a:t>
            </a:r>
            <a:endParaRPr lang="en-US" sz="2400" dirty="0">
              <a:solidFill>
                <a:srgbClr val="000000"/>
              </a:solidFill>
            </a:endParaRPr>
          </a:p>
        </p:txBody>
      </p:sp>
      <p:sp>
        <p:nvSpPr>
          <p:cNvPr id="14" name="TextBox 13"/>
          <p:cNvSpPr txBox="1"/>
          <p:nvPr/>
        </p:nvSpPr>
        <p:spPr>
          <a:xfrm>
            <a:off x="5105400" y="1828800"/>
            <a:ext cx="3204723" cy="461665"/>
          </a:xfrm>
          <a:prstGeom prst="rect">
            <a:avLst/>
          </a:prstGeom>
          <a:noFill/>
        </p:spPr>
        <p:txBody>
          <a:bodyPr wrap="none" rtlCol="0">
            <a:spAutoFit/>
          </a:bodyPr>
          <a:lstStyle/>
          <a:p>
            <a:pPr marL="342900" indent="-342900">
              <a:buFont typeface="Wingdings" panose="05000000000000000000" pitchFamily="2" charset="2"/>
              <a:buChar char="q"/>
            </a:pPr>
            <a:r>
              <a:rPr lang="en-US" sz="2400" b="1" dirty="0" smtClean="0">
                <a:solidFill>
                  <a:srgbClr val="000000"/>
                </a:solidFill>
                <a:latin typeface="Comic Sans MS" panose="030F0702030302020204" pitchFamily="66" charset="0"/>
              </a:rPr>
              <a:t>Survivorship Deed</a:t>
            </a:r>
            <a:endParaRPr lang="en-US" sz="2400" dirty="0">
              <a:solidFill>
                <a:srgbClr val="000000"/>
              </a:solidFill>
            </a:endParaRPr>
          </a:p>
        </p:txBody>
      </p:sp>
      <p:sp>
        <p:nvSpPr>
          <p:cNvPr id="15" name="TextBox 14"/>
          <p:cNvSpPr txBox="1"/>
          <p:nvPr/>
        </p:nvSpPr>
        <p:spPr>
          <a:xfrm>
            <a:off x="914400" y="2362200"/>
            <a:ext cx="2760692" cy="461665"/>
          </a:xfrm>
          <a:prstGeom prst="rect">
            <a:avLst/>
          </a:prstGeom>
          <a:noFill/>
        </p:spPr>
        <p:txBody>
          <a:bodyPr wrap="none" rtlCol="0">
            <a:spAutoFit/>
          </a:bodyPr>
          <a:lstStyle/>
          <a:p>
            <a:pPr marL="342900" indent="-342900">
              <a:buFont typeface="Wingdings" panose="05000000000000000000" pitchFamily="2" charset="2"/>
              <a:buChar char="q"/>
            </a:pPr>
            <a:r>
              <a:rPr lang="en-US" sz="2400" b="1" dirty="0" smtClean="0">
                <a:solidFill>
                  <a:srgbClr val="000000"/>
                </a:solidFill>
                <a:latin typeface="Comic Sans MS" panose="030F0702030302020204" pitchFamily="66" charset="0"/>
              </a:rPr>
              <a:t>Fiduciary Deed</a:t>
            </a:r>
            <a:endParaRPr lang="en-US" sz="2400" dirty="0">
              <a:solidFill>
                <a:srgbClr val="000000"/>
              </a:solidFill>
            </a:endParaRPr>
          </a:p>
        </p:txBody>
      </p:sp>
      <p:sp>
        <p:nvSpPr>
          <p:cNvPr id="16" name="TextBox 15"/>
          <p:cNvSpPr txBox="1"/>
          <p:nvPr/>
        </p:nvSpPr>
        <p:spPr>
          <a:xfrm>
            <a:off x="5257800" y="2362200"/>
            <a:ext cx="2977097" cy="461665"/>
          </a:xfrm>
          <a:prstGeom prst="rect">
            <a:avLst/>
          </a:prstGeom>
          <a:noFill/>
        </p:spPr>
        <p:txBody>
          <a:bodyPr wrap="none" rtlCol="0">
            <a:spAutoFit/>
          </a:bodyPr>
          <a:lstStyle/>
          <a:p>
            <a:pPr marL="342900" indent="-342900">
              <a:buFont typeface="Wingdings" panose="05000000000000000000" pitchFamily="2" charset="2"/>
              <a:buChar char="q"/>
            </a:pPr>
            <a:r>
              <a:rPr lang="en-US" sz="2400" b="1" dirty="0" smtClean="0">
                <a:solidFill>
                  <a:srgbClr val="000000"/>
                </a:solidFill>
                <a:latin typeface="Comic Sans MS" panose="030F0702030302020204" pitchFamily="66" charset="0"/>
              </a:rPr>
              <a:t>Quit Claim Deed</a:t>
            </a:r>
            <a:endParaRPr lang="en-US" sz="2400" dirty="0">
              <a:solidFill>
                <a:srgbClr val="000000"/>
              </a:solidFill>
            </a:endParaRPr>
          </a:p>
        </p:txBody>
      </p:sp>
      <p:sp>
        <p:nvSpPr>
          <p:cNvPr id="17" name="TextBox 16"/>
          <p:cNvSpPr txBox="1"/>
          <p:nvPr/>
        </p:nvSpPr>
        <p:spPr>
          <a:xfrm>
            <a:off x="304800" y="2895600"/>
            <a:ext cx="4108817" cy="461665"/>
          </a:xfrm>
          <a:prstGeom prst="rect">
            <a:avLst/>
          </a:prstGeom>
          <a:noFill/>
        </p:spPr>
        <p:txBody>
          <a:bodyPr wrap="none" rtlCol="0">
            <a:spAutoFit/>
          </a:bodyPr>
          <a:lstStyle/>
          <a:p>
            <a:pPr marL="285750" indent="-285750">
              <a:buFont typeface="Wingdings" panose="05000000000000000000" pitchFamily="2" charset="2"/>
              <a:buChar char="q"/>
            </a:pPr>
            <a:r>
              <a:rPr lang="en-US" sz="2400" b="1" dirty="0">
                <a:solidFill>
                  <a:srgbClr val="000000"/>
                </a:solidFill>
                <a:latin typeface="Comic Sans MS" panose="030F0702030302020204" pitchFamily="66" charset="0"/>
              </a:rPr>
              <a:t> </a:t>
            </a:r>
            <a:r>
              <a:rPr lang="en-US" sz="2400" b="1" dirty="0" smtClean="0">
                <a:solidFill>
                  <a:srgbClr val="000000"/>
                </a:solidFill>
                <a:latin typeface="Comic Sans MS" panose="030F0702030302020204" pitchFamily="66" charset="0"/>
              </a:rPr>
              <a:t>Certificate of Transfer</a:t>
            </a:r>
            <a:endParaRPr lang="en-US" sz="2400" dirty="0">
              <a:solidFill>
                <a:srgbClr val="000000"/>
              </a:solidFill>
            </a:endParaRPr>
          </a:p>
        </p:txBody>
      </p:sp>
      <p:sp>
        <p:nvSpPr>
          <p:cNvPr id="18" name="TextBox 17"/>
          <p:cNvSpPr txBox="1"/>
          <p:nvPr/>
        </p:nvSpPr>
        <p:spPr>
          <a:xfrm>
            <a:off x="304800" y="3429000"/>
            <a:ext cx="4293163" cy="461665"/>
          </a:xfrm>
          <a:prstGeom prst="rect">
            <a:avLst/>
          </a:prstGeom>
          <a:noFill/>
        </p:spPr>
        <p:txBody>
          <a:bodyPr wrap="none" rtlCol="0">
            <a:spAutoFit/>
          </a:bodyPr>
          <a:lstStyle/>
          <a:p>
            <a:pPr marL="342900" indent="-342900">
              <a:buFont typeface="Wingdings" panose="05000000000000000000" pitchFamily="2" charset="2"/>
              <a:buChar char="q"/>
            </a:pPr>
            <a:r>
              <a:rPr lang="en-US" sz="2400" b="1" dirty="0" smtClean="0">
                <a:solidFill>
                  <a:srgbClr val="000000"/>
                </a:solidFill>
                <a:latin typeface="Comic Sans MS" panose="030F0702030302020204" pitchFamily="66" charset="0"/>
              </a:rPr>
              <a:t>Transfer On Death Deed</a:t>
            </a:r>
            <a:endParaRPr lang="en-US" sz="2400" dirty="0">
              <a:solidFill>
                <a:srgbClr val="000000"/>
              </a:solidFill>
            </a:endParaRPr>
          </a:p>
        </p:txBody>
      </p:sp>
      <p:sp>
        <p:nvSpPr>
          <p:cNvPr id="19" name="TextBox 18"/>
          <p:cNvSpPr txBox="1"/>
          <p:nvPr/>
        </p:nvSpPr>
        <p:spPr>
          <a:xfrm>
            <a:off x="5334000" y="2971800"/>
            <a:ext cx="2735044" cy="461665"/>
          </a:xfrm>
          <a:prstGeom prst="rect">
            <a:avLst/>
          </a:prstGeom>
          <a:noFill/>
        </p:spPr>
        <p:txBody>
          <a:bodyPr wrap="none" rtlCol="0">
            <a:spAutoFit/>
          </a:bodyPr>
          <a:lstStyle/>
          <a:p>
            <a:pPr marL="342900" indent="-342900">
              <a:buFont typeface="Wingdings" panose="05000000000000000000" pitchFamily="2" charset="2"/>
              <a:buChar char="q"/>
            </a:pPr>
            <a:r>
              <a:rPr lang="en-US" sz="2400" b="1" dirty="0" smtClean="0">
                <a:solidFill>
                  <a:srgbClr val="000000"/>
                </a:solidFill>
                <a:latin typeface="Comic Sans MS" panose="030F0702030302020204" pitchFamily="66" charset="0"/>
              </a:rPr>
              <a:t>Auditor’s Deed</a:t>
            </a:r>
            <a:endParaRPr lang="en-US" sz="2400" dirty="0">
              <a:solidFill>
                <a:srgbClr val="000000"/>
              </a:solidFill>
            </a:endParaRPr>
          </a:p>
        </p:txBody>
      </p:sp>
      <p:sp>
        <p:nvSpPr>
          <p:cNvPr id="20" name="TextBox 19"/>
          <p:cNvSpPr txBox="1"/>
          <p:nvPr/>
        </p:nvSpPr>
        <p:spPr>
          <a:xfrm>
            <a:off x="990600" y="4572000"/>
            <a:ext cx="2739853" cy="461665"/>
          </a:xfrm>
          <a:prstGeom prst="rect">
            <a:avLst/>
          </a:prstGeom>
          <a:noFill/>
        </p:spPr>
        <p:txBody>
          <a:bodyPr wrap="none" rtlCol="0">
            <a:spAutoFit/>
          </a:bodyPr>
          <a:lstStyle/>
          <a:p>
            <a:pPr marL="342900" indent="-342900">
              <a:buFont typeface="Wingdings" panose="05000000000000000000" pitchFamily="2" charset="2"/>
              <a:buChar char="q"/>
            </a:pPr>
            <a:r>
              <a:rPr lang="en-US" sz="2400" b="1" dirty="0" smtClean="0">
                <a:solidFill>
                  <a:srgbClr val="000000"/>
                </a:solidFill>
                <a:latin typeface="Comic Sans MS" panose="030F0702030302020204" pitchFamily="66" charset="0"/>
              </a:rPr>
              <a:t>Sheriff’s Deed</a:t>
            </a:r>
            <a:endParaRPr lang="en-US" sz="2400" dirty="0">
              <a:solidFill>
                <a:srgbClr val="000000"/>
              </a:solidFill>
            </a:endParaRPr>
          </a:p>
        </p:txBody>
      </p:sp>
      <p:sp>
        <p:nvSpPr>
          <p:cNvPr id="21" name="TextBox 20"/>
          <p:cNvSpPr txBox="1"/>
          <p:nvPr/>
        </p:nvSpPr>
        <p:spPr>
          <a:xfrm>
            <a:off x="4800600" y="3505200"/>
            <a:ext cx="3889206" cy="830997"/>
          </a:xfrm>
          <a:prstGeom prst="rect">
            <a:avLst/>
          </a:prstGeom>
          <a:noFill/>
        </p:spPr>
        <p:txBody>
          <a:bodyPr wrap="none" rtlCol="0">
            <a:spAutoFit/>
          </a:bodyPr>
          <a:lstStyle/>
          <a:p>
            <a:pPr marL="342900" indent="-342900">
              <a:buFont typeface="Wingdings" panose="05000000000000000000" pitchFamily="2" charset="2"/>
              <a:buChar char="q"/>
            </a:pPr>
            <a:r>
              <a:rPr lang="en-US" sz="2400" b="1" dirty="0" smtClean="0">
                <a:solidFill>
                  <a:srgbClr val="000000"/>
                </a:solidFill>
                <a:latin typeface="Comic Sans MS" panose="030F0702030302020204" pitchFamily="66" charset="0"/>
              </a:rPr>
              <a:t> Transfer On Death </a:t>
            </a:r>
          </a:p>
          <a:p>
            <a:r>
              <a:rPr lang="en-US" sz="2400" b="1" dirty="0" smtClean="0">
                <a:solidFill>
                  <a:srgbClr val="000000"/>
                </a:solidFill>
                <a:latin typeface="Comic Sans MS" panose="030F0702030302020204" pitchFamily="66" charset="0"/>
              </a:rPr>
              <a:t>   Designation Affidavit</a:t>
            </a:r>
            <a:endParaRPr lang="en-US" sz="2400" dirty="0">
              <a:solidFill>
                <a:srgbClr val="000000"/>
              </a:solidFill>
            </a:endParaRPr>
          </a:p>
        </p:txBody>
      </p:sp>
      <p:sp>
        <p:nvSpPr>
          <p:cNvPr id="22" name="TextBox 21"/>
          <p:cNvSpPr txBox="1"/>
          <p:nvPr/>
        </p:nvSpPr>
        <p:spPr>
          <a:xfrm>
            <a:off x="5334000" y="4495800"/>
            <a:ext cx="2842445" cy="461665"/>
          </a:xfrm>
          <a:prstGeom prst="rect">
            <a:avLst/>
          </a:prstGeom>
          <a:noFill/>
        </p:spPr>
        <p:txBody>
          <a:bodyPr wrap="none" rtlCol="0">
            <a:spAutoFit/>
          </a:bodyPr>
          <a:lstStyle/>
          <a:p>
            <a:pPr marL="342900" indent="-342900">
              <a:buFont typeface="Wingdings" panose="05000000000000000000" pitchFamily="2" charset="2"/>
              <a:buChar char="q"/>
            </a:pPr>
            <a:r>
              <a:rPr lang="en-US" sz="2400" b="1" dirty="0" smtClean="0">
                <a:solidFill>
                  <a:srgbClr val="000000"/>
                </a:solidFill>
                <a:latin typeface="Comic Sans MS" panose="030F0702030302020204" pitchFamily="66" charset="0"/>
              </a:rPr>
              <a:t>Judicial Decree</a:t>
            </a:r>
            <a:endParaRPr lang="en-US" sz="2400" b="1" dirty="0">
              <a:solidFill>
                <a:srgbClr val="000000"/>
              </a:solidFill>
              <a:latin typeface="Comic Sans MS" panose="030F0702030302020204" pitchFamily="66" charset="0"/>
            </a:endParaRPr>
          </a:p>
        </p:txBody>
      </p:sp>
      <p:sp>
        <p:nvSpPr>
          <p:cNvPr id="23" name="TextBox 22"/>
          <p:cNvSpPr txBox="1"/>
          <p:nvPr/>
        </p:nvSpPr>
        <p:spPr>
          <a:xfrm>
            <a:off x="533400" y="5181600"/>
            <a:ext cx="7790915" cy="830997"/>
          </a:xfrm>
          <a:prstGeom prst="rect">
            <a:avLst/>
          </a:prstGeom>
          <a:noFill/>
        </p:spPr>
        <p:txBody>
          <a:bodyPr wrap="none" rtlCol="0">
            <a:spAutoFit/>
          </a:bodyPr>
          <a:lstStyle/>
          <a:p>
            <a:r>
              <a:rPr lang="en-US" sz="2400" b="1" dirty="0" smtClean="0">
                <a:solidFill>
                  <a:srgbClr val="000000"/>
                </a:solidFill>
                <a:latin typeface="Comic Sans MS" panose="030F0702030302020204" pitchFamily="66" charset="0"/>
              </a:rPr>
              <a:t>NOTE: You will discover other types of documents</a:t>
            </a:r>
          </a:p>
          <a:p>
            <a:r>
              <a:rPr lang="en-US" sz="2400" b="1" dirty="0" smtClean="0">
                <a:solidFill>
                  <a:srgbClr val="000000"/>
                </a:solidFill>
                <a:latin typeface="Comic Sans MS" panose="030F0702030302020204" pitchFamily="66" charset="0"/>
              </a:rPr>
              <a:t>         granting current owner interest. </a:t>
            </a:r>
            <a:endParaRPr lang="en-US" dirty="0">
              <a:solidFill>
                <a:srgbClr val="000000"/>
              </a:solidFill>
            </a:endParaRPr>
          </a:p>
        </p:txBody>
      </p:sp>
      <p:sp>
        <p:nvSpPr>
          <p:cNvPr id="2" name="Rectangle 1"/>
          <p:cNvSpPr/>
          <p:nvPr/>
        </p:nvSpPr>
        <p:spPr>
          <a:xfrm>
            <a:off x="914400" y="3962400"/>
            <a:ext cx="2940228" cy="461665"/>
          </a:xfrm>
          <a:prstGeom prst="rect">
            <a:avLst/>
          </a:prstGeom>
        </p:spPr>
        <p:txBody>
          <a:bodyPr wrap="none">
            <a:spAutoFit/>
          </a:bodyPr>
          <a:lstStyle/>
          <a:p>
            <a:pPr marL="342900" indent="-342900">
              <a:buFont typeface="Wingdings" panose="05000000000000000000" pitchFamily="2" charset="2"/>
              <a:buChar char="q"/>
            </a:pPr>
            <a:r>
              <a:rPr lang="en-US" sz="2400" b="1" dirty="0" smtClean="0">
                <a:solidFill>
                  <a:srgbClr val="000000"/>
                </a:solidFill>
                <a:latin typeface="Comic Sans MS" panose="030F0702030302020204" pitchFamily="66" charset="0"/>
              </a:rPr>
              <a:t>Governor’s </a:t>
            </a:r>
            <a:r>
              <a:rPr lang="en-US" sz="2400" b="1" dirty="0">
                <a:solidFill>
                  <a:srgbClr val="000000"/>
                </a:solidFill>
                <a:latin typeface="Comic Sans MS" panose="030F0702030302020204" pitchFamily="66" charset="0"/>
              </a:rPr>
              <a:t>Deed</a:t>
            </a:r>
            <a:endParaRPr lang="en-US" sz="2400" dirty="0">
              <a:solidFill>
                <a:srgbClr val="000000"/>
              </a:solidFill>
            </a:endParaRPr>
          </a:p>
        </p:txBody>
      </p:sp>
    </p:spTree>
    <p:extLst>
      <p:ext uri="{BB962C8B-B14F-4D97-AF65-F5344CB8AC3E}">
        <p14:creationId xmlns:p14="http://schemas.microsoft.com/office/powerpoint/2010/main" val="85630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1000"/>
                                        <p:tgtEl>
                                          <p:spTgt spid="2"/>
                                        </p:tgtEl>
                                      </p:cBhvr>
                                    </p:animEffect>
                                    <p:anim calcmode="lin" valueType="num">
                                      <p:cBhvr>
                                        <p:cTn id="78" dur="1000" fill="hold"/>
                                        <p:tgtEl>
                                          <p:spTgt spid="2"/>
                                        </p:tgtEl>
                                        <p:attrNameLst>
                                          <p:attrName>ppt_x</p:attrName>
                                        </p:attrNameLst>
                                      </p:cBhvr>
                                      <p:tavLst>
                                        <p:tav tm="0">
                                          <p:val>
                                            <p:strVal val="#ppt_x"/>
                                          </p:val>
                                        </p:tav>
                                        <p:tav tm="100000">
                                          <p:val>
                                            <p:strVal val="#ppt_x"/>
                                          </p:val>
                                        </p:tav>
                                      </p:tavLst>
                                    </p:anim>
                                    <p:anim calcmode="lin" valueType="num">
                                      <p:cBhvr>
                                        <p:cTn id="7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0"/>
                                        <p:tgtEl>
                                          <p:spTgt spid="22"/>
                                        </p:tgtEl>
                                      </p:cBhvr>
                                    </p:animEffect>
                                    <p:anim calcmode="lin" valueType="num">
                                      <p:cBhvr>
                                        <p:cTn id="85" dur="1000" fill="hold"/>
                                        <p:tgtEl>
                                          <p:spTgt spid="22"/>
                                        </p:tgtEl>
                                        <p:attrNameLst>
                                          <p:attrName>ppt_x</p:attrName>
                                        </p:attrNameLst>
                                      </p:cBhvr>
                                      <p:tavLst>
                                        <p:tav tm="0">
                                          <p:val>
                                            <p:strVal val="#ppt_x"/>
                                          </p:val>
                                        </p:tav>
                                        <p:tav tm="100000">
                                          <p:val>
                                            <p:strVal val="#ppt_x"/>
                                          </p:val>
                                        </p:tav>
                                      </p:tavLst>
                                    </p:anim>
                                    <p:anim calcmode="lin" valueType="num">
                                      <p:cBhvr>
                                        <p:cTn id="8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1000"/>
                                        <p:tgtEl>
                                          <p:spTgt spid="20"/>
                                        </p:tgtEl>
                                      </p:cBhvr>
                                    </p:animEffect>
                                    <p:anim calcmode="lin" valueType="num">
                                      <p:cBhvr>
                                        <p:cTn id="92" dur="1000" fill="hold"/>
                                        <p:tgtEl>
                                          <p:spTgt spid="20"/>
                                        </p:tgtEl>
                                        <p:attrNameLst>
                                          <p:attrName>ppt_x</p:attrName>
                                        </p:attrNameLst>
                                      </p:cBhvr>
                                      <p:tavLst>
                                        <p:tav tm="0">
                                          <p:val>
                                            <p:strVal val="#ppt_x"/>
                                          </p:val>
                                        </p:tav>
                                        <p:tav tm="100000">
                                          <p:val>
                                            <p:strVal val="#ppt_x"/>
                                          </p:val>
                                        </p:tav>
                                      </p:tavLst>
                                    </p:anim>
                                    <p:anim calcmode="lin" valueType="num">
                                      <p:cBhvr>
                                        <p:cTn id="9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1000"/>
                                        <p:tgtEl>
                                          <p:spTgt spid="23"/>
                                        </p:tgtEl>
                                      </p:cBhvr>
                                    </p:animEffect>
                                    <p:anim calcmode="lin" valueType="num">
                                      <p:cBhvr>
                                        <p:cTn id="99" dur="1000" fill="hold"/>
                                        <p:tgtEl>
                                          <p:spTgt spid="23"/>
                                        </p:tgtEl>
                                        <p:attrNameLst>
                                          <p:attrName>ppt_x</p:attrName>
                                        </p:attrNameLst>
                                      </p:cBhvr>
                                      <p:tavLst>
                                        <p:tav tm="0">
                                          <p:val>
                                            <p:strVal val="#ppt_x"/>
                                          </p:val>
                                        </p:tav>
                                        <p:tav tm="100000">
                                          <p:val>
                                            <p:strVal val="#ppt_x"/>
                                          </p:val>
                                        </p:tav>
                                      </p:tavLst>
                                    </p:anim>
                                    <p:anim calcmode="lin" valueType="num">
                                      <p:cBhvr>
                                        <p:cTn id="10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P spid="16" grpId="0"/>
      <p:bldP spid="17" grpId="0"/>
      <p:bldP spid="18" grpId="0"/>
      <p:bldP spid="19" grpId="0"/>
      <p:bldP spid="20" grpId="0"/>
      <p:bldP spid="21" grpId="0"/>
      <p:bldP spid="22" grpId="0"/>
      <p:bldP spid="23" grpId="0"/>
      <p:bldP spid="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457200"/>
            <a:ext cx="8686800" cy="1938992"/>
          </a:xfrm>
          <a:prstGeom prst="rect">
            <a:avLst/>
          </a:prstGeom>
          <a:noFill/>
        </p:spPr>
        <p:txBody>
          <a:bodyPr wrap="square" rtlCol="0">
            <a:spAutoFit/>
          </a:bodyPr>
          <a:lstStyle/>
          <a:p>
            <a:pPr algn="ctr"/>
            <a:r>
              <a:rPr lang="en-US" sz="4000" b="1" dirty="0">
                <a:solidFill>
                  <a:srgbClr val="FFFF00"/>
                </a:solidFill>
                <a:effectLst>
                  <a:outerShdw blurRad="38100" dist="38100" dir="2700000" algn="tl">
                    <a:srgbClr val="000000">
                      <a:alpha val="43137"/>
                    </a:srgbClr>
                  </a:outerShdw>
                </a:effectLst>
                <a:latin typeface="Comic Sans MS" panose="030F0702030302020204" pitchFamily="66" charset="0"/>
              </a:rPr>
              <a:t>Where To Locate Various </a:t>
            </a:r>
            <a:r>
              <a:rPr lang="en-US" sz="4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Documents Granting Current Owner’s Interest</a:t>
            </a:r>
            <a:endParaRPr lang="en-US" sz="4000"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4" name="TextBox 3"/>
          <p:cNvSpPr txBox="1"/>
          <p:nvPr/>
        </p:nvSpPr>
        <p:spPr>
          <a:xfrm>
            <a:off x="762000" y="2667000"/>
            <a:ext cx="6814686" cy="461665"/>
          </a:xfrm>
          <a:prstGeom prst="rect">
            <a:avLst/>
          </a:prstGeom>
          <a:noFill/>
        </p:spPr>
        <p:txBody>
          <a:bodyPr wrap="none" rtlCol="0">
            <a:spAutoFit/>
          </a:bodyPr>
          <a:lstStyle/>
          <a:p>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 County Recorder’s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on Site Computer System</a:t>
            </a:r>
            <a:endParaRPr lang="en-US" sz="2400" dirty="0">
              <a:solidFill>
                <a:srgbClr val="000000"/>
              </a:solidFill>
            </a:endParaRPr>
          </a:p>
        </p:txBody>
      </p:sp>
      <p:sp>
        <p:nvSpPr>
          <p:cNvPr id="5" name="TextBox 4"/>
          <p:cNvSpPr txBox="1"/>
          <p:nvPr/>
        </p:nvSpPr>
        <p:spPr>
          <a:xfrm>
            <a:off x="762000" y="3276600"/>
            <a:ext cx="6696064"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Online Computer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System</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6" name="TextBox 5"/>
          <p:cNvSpPr txBox="1"/>
          <p:nvPr/>
        </p:nvSpPr>
        <p:spPr>
          <a:xfrm>
            <a:off x="762000" y="3886200"/>
            <a:ext cx="6477000" cy="461665"/>
          </a:xfrm>
          <a:prstGeom prst="rect">
            <a:avLst/>
          </a:prstGeom>
          <a:noFill/>
        </p:spPr>
        <p:txBody>
          <a:bodyPr wrap="squar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Deed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Index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Books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2" name="TextBox 1"/>
          <p:cNvSpPr txBox="1"/>
          <p:nvPr/>
        </p:nvSpPr>
        <p:spPr>
          <a:xfrm>
            <a:off x="762000" y="4495800"/>
            <a:ext cx="6372257"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Sectional Index Books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7" name="TextBox 6"/>
          <p:cNvSpPr txBox="1"/>
          <p:nvPr/>
        </p:nvSpPr>
        <p:spPr>
          <a:xfrm>
            <a:off x="762000" y="5105400"/>
            <a:ext cx="5373587"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Other Designated County Index(s)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83504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p:bldP spid="7"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52400"/>
            <a:ext cx="8670963" cy="461665"/>
          </a:xfrm>
          <a:prstGeom prst="rect">
            <a:avLst/>
          </a:prstGeom>
        </p:spPr>
        <p:txBody>
          <a:bodyPr wrap="none">
            <a:spAutoFit/>
          </a:bodyPr>
          <a:lstStyle/>
          <a:p>
            <a:r>
              <a:rPr lang="en-US" sz="2400" b="1" dirty="0" smtClean="0">
                <a:solidFill>
                  <a:srgbClr val="FFFF00"/>
                </a:solidFill>
                <a:effectLst>
                  <a:outerShdw blurRad="38100" dist="38100" dir="2700000" algn="tl">
                    <a:srgbClr val="000000">
                      <a:alpha val="43137"/>
                    </a:srgbClr>
                  </a:outerShdw>
                </a:effectLst>
                <a:latin typeface="Comic Sans MS" panose="030F0702030302020204" pitchFamily="66" charset="0"/>
              </a:rPr>
              <a:t>EXAMPLE RECORDER’S DEED INDEX (Clermont County)</a:t>
            </a:r>
            <a:endParaRPr lang="en-US" sz="2400" dirty="0">
              <a:solidFill>
                <a:srgbClr val="000000"/>
              </a:solidFill>
            </a:endParaRPr>
          </a:p>
        </p:txBody>
      </p:sp>
      <p:pic>
        <p:nvPicPr>
          <p:cNvPr id="2" name="Picture 1" descr="20150924142722977.pdf - Adobe Acrobat Pro"/>
          <p:cNvPicPr>
            <a:picLocks noChangeAspect="1"/>
          </p:cNvPicPr>
          <p:nvPr/>
        </p:nvPicPr>
        <p:blipFill rotWithShape="1">
          <a:blip r:embed="rId2">
            <a:extLst>
              <a:ext uri="{28A0092B-C50C-407E-A947-70E740481C1C}">
                <a14:useLocalDpi xmlns:a14="http://schemas.microsoft.com/office/drawing/2010/main" val="0"/>
              </a:ext>
            </a:extLst>
          </a:blip>
          <a:srcRect l="31442" t="13825" r="32596" b="1179"/>
          <a:stretch/>
        </p:blipFill>
        <p:spPr>
          <a:xfrm>
            <a:off x="228600" y="609600"/>
            <a:ext cx="4343400" cy="5486400"/>
          </a:xfrm>
          <a:prstGeom prst="rect">
            <a:avLst/>
          </a:prstGeom>
        </p:spPr>
      </p:pic>
      <p:pic>
        <p:nvPicPr>
          <p:cNvPr id="4" name="Picture 3" descr="20150924142722977.pdf - Adobe Acrobat Pro"/>
          <p:cNvPicPr>
            <a:picLocks noChangeAspect="1"/>
          </p:cNvPicPr>
          <p:nvPr/>
        </p:nvPicPr>
        <p:blipFill rotWithShape="1">
          <a:blip r:embed="rId3">
            <a:extLst>
              <a:ext uri="{28A0092B-C50C-407E-A947-70E740481C1C}">
                <a14:useLocalDpi xmlns:a14="http://schemas.microsoft.com/office/drawing/2010/main" val="0"/>
              </a:ext>
            </a:extLst>
          </a:blip>
          <a:srcRect l="31800" t="13710" r="33000" b="1058"/>
          <a:stretch/>
        </p:blipFill>
        <p:spPr>
          <a:xfrm>
            <a:off x="4648200" y="609600"/>
            <a:ext cx="4239768" cy="5486400"/>
          </a:xfrm>
          <a:prstGeom prst="rect">
            <a:avLst/>
          </a:prstGeom>
        </p:spPr>
      </p:pic>
    </p:spTree>
    <p:extLst>
      <p:ext uri="{BB962C8B-B14F-4D97-AF65-F5344CB8AC3E}">
        <p14:creationId xmlns:p14="http://schemas.microsoft.com/office/powerpoint/2010/main" val="298068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0924142722977.pdf - Adobe Acrobat Pro"/>
          <p:cNvPicPr>
            <a:picLocks noChangeAspect="1"/>
          </p:cNvPicPr>
          <p:nvPr/>
        </p:nvPicPr>
        <p:blipFill rotWithShape="1">
          <a:blip r:embed="rId2">
            <a:extLst>
              <a:ext uri="{28A0092B-C50C-407E-A947-70E740481C1C}">
                <a14:useLocalDpi xmlns:a14="http://schemas.microsoft.com/office/drawing/2010/main" val="0"/>
              </a:ext>
            </a:extLst>
          </a:blip>
          <a:srcRect l="33161" t="67932" r="33578" b="19749"/>
          <a:stretch/>
        </p:blipFill>
        <p:spPr>
          <a:xfrm>
            <a:off x="152400" y="914400"/>
            <a:ext cx="8839200" cy="2438400"/>
          </a:xfrm>
          <a:prstGeom prst="rect">
            <a:avLst/>
          </a:prstGeom>
        </p:spPr>
      </p:pic>
      <p:sp>
        <p:nvSpPr>
          <p:cNvPr id="4" name="Rectangle 3"/>
          <p:cNvSpPr/>
          <p:nvPr/>
        </p:nvSpPr>
        <p:spPr>
          <a:xfrm>
            <a:off x="228600" y="152400"/>
            <a:ext cx="8763000" cy="769441"/>
          </a:xfrm>
          <a:prstGeom prst="rect">
            <a:avLst/>
          </a:prstGeom>
        </p:spPr>
        <p:txBody>
          <a:bodyPr wrap="square">
            <a:spAutoFit/>
          </a:bodyPr>
          <a:lstStyle/>
          <a:p>
            <a:pPr algn="ctr"/>
            <a:r>
              <a:rPr lang="en-US" sz="2200" b="1" dirty="0" smtClean="0">
                <a:solidFill>
                  <a:srgbClr val="FFFF00"/>
                </a:solidFill>
                <a:effectLst>
                  <a:outerShdw blurRad="38100" dist="38100" dir="2700000" algn="tl">
                    <a:srgbClr val="000000">
                      <a:alpha val="43137"/>
                    </a:srgbClr>
                  </a:outerShdw>
                </a:effectLst>
                <a:latin typeface="Comic Sans MS" panose="030F0702030302020204" pitchFamily="66" charset="0"/>
              </a:rPr>
              <a:t>EXAMPLE OF RECORDER’S NAME INDEX </a:t>
            </a:r>
          </a:p>
          <a:p>
            <a:pPr algn="ctr"/>
            <a:r>
              <a:rPr lang="en-US" sz="2200" b="1" dirty="0" smtClean="0">
                <a:solidFill>
                  <a:srgbClr val="FFFF00"/>
                </a:solidFill>
                <a:effectLst>
                  <a:outerShdw blurRad="38100" dist="38100" dir="2700000" algn="tl">
                    <a:srgbClr val="000000">
                      <a:alpha val="43137"/>
                    </a:srgbClr>
                  </a:outerShdw>
                </a:effectLst>
                <a:latin typeface="Comic Sans MS" panose="030F0702030302020204" pitchFamily="66" charset="0"/>
              </a:rPr>
              <a:t>NAME SEARCH (CLERMONT COUNTY DEED INDEX)</a:t>
            </a:r>
            <a:endParaRPr lang="en-US" sz="2200" dirty="0">
              <a:solidFill>
                <a:srgbClr val="000000"/>
              </a:solidFill>
            </a:endParaRPr>
          </a:p>
        </p:txBody>
      </p:sp>
      <p:sp>
        <p:nvSpPr>
          <p:cNvPr id="6" name="Rectangle 5"/>
          <p:cNvSpPr/>
          <p:nvPr/>
        </p:nvSpPr>
        <p:spPr>
          <a:xfrm>
            <a:off x="609600" y="3733800"/>
            <a:ext cx="5894562" cy="369332"/>
          </a:xfrm>
          <a:prstGeom prst="rect">
            <a:avLst/>
          </a:prstGeom>
        </p:spPr>
        <p:txBody>
          <a:bodyPr wrap="none">
            <a:spAutoFit/>
          </a:bodyPr>
          <a:lstStyle/>
          <a:p>
            <a:pPr marL="342900" indent="-342900">
              <a:buFont typeface="+mj-lt"/>
              <a:buAutoNum type="arabicPeriod"/>
            </a:pPr>
            <a:r>
              <a:rPr lang="en-US" b="1" dirty="0" smtClean="0">
                <a:solidFill>
                  <a:srgbClr val="FFFF00"/>
                </a:solidFill>
                <a:effectLst>
                  <a:outerShdw blurRad="38100" dist="38100" dir="2700000" algn="tl">
                    <a:srgbClr val="000000">
                      <a:alpha val="43137"/>
                    </a:srgbClr>
                  </a:outerShdw>
                </a:effectLst>
                <a:latin typeface="Comic Sans MS" panose="030F0702030302020204" pitchFamily="66" charset="0"/>
              </a:rPr>
              <a:t>Find The First Letter In The Owner’s Surname</a:t>
            </a:r>
            <a:endParaRPr lang="en-US" dirty="0">
              <a:solidFill>
                <a:srgbClr val="000000"/>
              </a:solidFill>
            </a:endParaRPr>
          </a:p>
        </p:txBody>
      </p:sp>
      <p:sp>
        <p:nvSpPr>
          <p:cNvPr id="7" name="Rectangle 6"/>
          <p:cNvSpPr/>
          <p:nvPr/>
        </p:nvSpPr>
        <p:spPr>
          <a:xfrm>
            <a:off x="609600" y="4114800"/>
            <a:ext cx="6172200" cy="369332"/>
          </a:xfrm>
          <a:prstGeom prst="rect">
            <a:avLst/>
          </a:prstGeom>
        </p:spPr>
        <p:txBody>
          <a:bodyPr wrap="square">
            <a:spAutoFit/>
          </a:bodyPr>
          <a:lstStyle/>
          <a:p>
            <a:r>
              <a:rPr lang="en-US" b="1" dirty="0" smtClean="0">
                <a:solidFill>
                  <a:srgbClr val="FFFF00"/>
                </a:solidFill>
                <a:effectLst>
                  <a:outerShdw blurRad="38100" dist="38100" dir="2700000" algn="tl">
                    <a:srgbClr val="000000">
                      <a:alpha val="43137"/>
                    </a:srgbClr>
                  </a:outerShdw>
                </a:effectLst>
                <a:latin typeface="Comic Sans MS" panose="030F0702030302020204" pitchFamily="66" charset="0"/>
              </a:rPr>
              <a:t>2. Find </a:t>
            </a:r>
            <a:r>
              <a:rPr lang="en-US" b="1" dirty="0">
                <a:solidFill>
                  <a:srgbClr val="FFFF00"/>
                </a:solidFill>
                <a:effectLst>
                  <a:outerShdw blurRad="38100" dist="38100" dir="2700000" algn="tl">
                    <a:srgbClr val="000000">
                      <a:alpha val="43137"/>
                    </a:srgbClr>
                  </a:outerShdw>
                </a:effectLst>
                <a:latin typeface="Comic Sans MS" panose="030F0702030302020204" pitchFamily="66" charset="0"/>
              </a:rPr>
              <a:t>The First </a:t>
            </a:r>
            <a:r>
              <a:rPr lang="en-US" dirty="0">
                <a:solidFill>
                  <a:srgbClr val="FFFF00"/>
                </a:solidFill>
                <a:effectLst>
                  <a:outerShdw blurRad="38100" dist="38100" dir="2700000" algn="tl">
                    <a:srgbClr val="000000">
                      <a:alpha val="43137"/>
                    </a:srgbClr>
                  </a:outerShdw>
                </a:effectLst>
                <a:latin typeface="Comic Sans MS" panose="030F0702030302020204" pitchFamily="66" charset="0"/>
              </a:rPr>
              <a:t>Letter In The </a:t>
            </a:r>
            <a:r>
              <a:rPr lang="en-US" dirty="0" smtClean="0">
                <a:solidFill>
                  <a:srgbClr val="FFFF00"/>
                </a:solidFill>
                <a:effectLst>
                  <a:outerShdw blurRad="38100" dist="38100" dir="2700000" algn="tl">
                    <a:srgbClr val="000000">
                      <a:alpha val="43137"/>
                    </a:srgbClr>
                  </a:outerShdw>
                </a:effectLst>
                <a:latin typeface="Comic Sans MS" panose="030F0702030302020204" pitchFamily="66" charset="0"/>
              </a:rPr>
              <a:t>Owner’s Given Name</a:t>
            </a:r>
            <a:endParaRPr lang="en-US" dirty="0">
              <a:solidFill>
                <a:srgbClr val="000000"/>
              </a:solidFill>
            </a:endParaRPr>
          </a:p>
        </p:txBody>
      </p:sp>
      <p:sp>
        <p:nvSpPr>
          <p:cNvPr id="8" name="Rectangle 7"/>
          <p:cNvSpPr/>
          <p:nvPr/>
        </p:nvSpPr>
        <p:spPr>
          <a:xfrm>
            <a:off x="609600" y="3352800"/>
            <a:ext cx="8077200" cy="369332"/>
          </a:xfrm>
          <a:prstGeom prst="rect">
            <a:avLst/>
          </a:prstGeom>
        </p:spPr>
        <p:txBody>
          <a:bodyPr wrap="square">
            <a:spAutoFit/>
          </a:bodyPr>
          <a:lstStyle/>
          <a:p>
            <a:pPr algn="ctr"/>
            <a:r>
              <a:rPr lang="en-US" b="1" dirty="0" smtClean="0">
                <a:solidFill>
                  <a:srgbClr val="000000"/>
                </a:solidFill>
                <a:effectLst>
                  <a:outerShdw blurRad="38100" dist="38100" dir="2700000" algn="tl">
                    <a:srgbClr val="000000">
                      <a:alpha val="43137"/>
                    </a:srgbClr>
                  </a:outerShdw>
                </a:effectLst>
                <a:latin typeface="Comic Sans MS" panose="030F0702030302020204" pitchFamily="66" charset="0"/>
              </a:rPr>
              <a:t>INSTRUCTIONS INDIVIDUAL NAMES</a:t>
            </a:r>
            <a:endParaRPr lang="en-US" dirty="0">
              <a:solidFill>
                <a:srgbClr val="000000"/>
              </a:solidFill>
            </a:endParaRPr>
          </a:p>
        </p:txBody>
      </p:sp>
      <p:sp>
        <p:nvSpPr>
          <p:cNvPr id="9" name="Rectangle 8"/>
          <p:cNvSpPr/>
          <p:nvPr/>
        </p:nvSpPr>
        <p:spPr>
          <a:xfrm>
            <a:off x="609600" y="4495800"/>
            <a:ext cx="7696200" cy="369332"/>
          </a:xfrm>
          <a:prstGeom prst="rect">
            <a:avLst/>
          </a:prstGeom>
        </p:spPr>
        <p:txBody>
          <a:bodyPr wrap="square">
            <a:spAutoFit/>
          </a:bodyPr>
          <a:lstStyle/>
          <a:p>
            <a:r>
              <a:rPr lang="en-US" b="1" dirty="0" smtClean="0">
                <a:solidFill>
                  <a:srgbClr val="FFFF00"/>
                </a:solidFill>
                <a:effectLst>
                  <a:outerShdw blurRad="38100" dist="38100" dir="2700000" algn="tl">
                    <a:srgbClr val="000000">
                      <a:alpha val="43137"/>
                    </a:srgbClr>
                  </a:outerShdw>
                </a:effectLst>
                <a:latin typeface="Comic Sans MS" panose="030F0702030302020204" pitchFamily="66" charset="0"/>
              </a:rPr>
              <a:t>3. Find </a:t>
            </a:r>
            <a:r>
              <a:rPr lang="en-US" b="1" dirty="0">
                <a:solidFill>
                  <a:srgbClr val="FFFF00"/>
                </a:solidFill>
                <a:effectLst>
                  <a:outerShdw blurRad="38100" dist="38100" dir="2700000" algn="tl">
                    <a:srgbClr val="000000">
                      <a:alpha val="43137"/>
                    </a:srgbClr>
                  </a:outerShdw>
                </a:effectLst>
                <a:latin typeface="Comic Sans MS" panose="030F0702030302020204" pitchFamily="66" charset="0"/>
              </a:rPr>
              <a:t>The </a:t>
            </a:r>
            <a:r>
              <a:rPr lang="en-US" b="1" dirty="0" smtClean="0">
                <a:solidFill>
                  <a:srgbClr val="FFFF00"/>
                </a:solidFill>
                <a:effectLst>
                  <a:outerShdw blurRad="38100" dist="38100" dir="2700000" algn="tl">
                    <a:srgbClr val="000000">
                      <a:alpha val="43137"/>
                    </a:srgbClr>
                  </a:outerShdw>
                </a:effectLst>
                <a:latin typeface="Comic Sans MS" panose="030F0702030302020204" pitchFamily="66" charset="0"/>
              </a:rPr>
              <a:t>Sheet Number To The Right Of The Selected Column  </a:t>
            </a:r>
            <a:endParaRPr lang="en-US" dirty="0">
              <a:solidFill>
                <a:srgbClr val="000000"/>
              </a:solidFill>
            </a:endParaRPr>
          </a:p>
        </p:txBody>
      </p:sp>
      <p:sp>
        <p:nvSpPr>
          <p:cNvPr id="10" name="Rectangle 9"/>
          <p:cNvSpPr/>
          <p:nvPr/>
        </p:nvSpPr>
        <p:spPr>
          <a:xfrm>
            <a:off x="609600" y="5410200"/>
            <a:ext cx="7848600" cy="646331"/>
          </a:xfrm>
          <a:prstGeom prst="rect">
            <a:avLst/>
          </a:prstGeom>
        </p:spPr>
        <p:txBody>
          <a:bodyPr wrap="square">
            <a:spAutoFit/>
          </a:bodyPr>
          <a:lstStyle/>
          <a:p>
            <a:pPr marL="342900" indent="-342900">
              <a:buFontTx/>
              <a:buAutoNum type="arabicPeriod"/>
            </a:pPr>
            <a:r>
              <a:rPr lang="en-US" b="1" dirty="0" smtClean="0">
                <a:solidFill>
                  <a:srgbClr val="FFFF00"/>
                </a:solidFill>
                <a:effectLst>
                  <a:outerShdw blurRad="38100" dist="38100" dir="2700000" algn="tl">
                    <a:srgbClr val="000000">
                      <a:alpha val="43137"/>
                    </a:srgbClr>
                  </a:outerShdw>
                </a:effectLst>
                <a:latin typeface="Comic Sans MS" panose="030F0702030302020204" pitchFamily="66" charset="0"/>
              </a:rPr>
              <a:t>Find The First Letter Of That Corporation/Firm And Use The Sheet Number Provided At The End Of The Selected Column</a:t>
            </a:r>
            <a:endParaRPr lang="en-US" dirty="0">
              <a:solidFill>
                <a:srgbClr val="000000"/>
              </a:solidFill>
            </a:endParaRPr>
          </a:p>
        </p:txBody>
      </p:sp>
      <p:sp>
        <p:nvSpPr>
          <p:cNvPr id="11" name="Rectangle 10"/>
          <p:cNvSpPr/>
          <p:nvPr/>
        </p:nvSpPr>
        <p:spPr>
          <a:xfrm>
            <a:off x="1219200" y="4953000"/>
            <a:ext cx="6400800" cy="369332"/>
          </a:xfrm>
          <a:prstGeom prst="rect">
            <a:avLst/>
          </a:prstGeom>
        </p:spPr>
        <p:txBody>
          <a:bodyPr wrap="square">
            <a:spAutoFit/>
          </a:bodyPr>
          <a:lstStyle/>
          <a:p>
            <a:pPr algn="ctr"/>
            <a:r>
              <a:rPr lang="en-US" b="1" dirty="0" smtClean="0">
                <a:solidFill>
                  <a:srgbClr val="000000"/>
                </a:solidFill>
                <a:effectLst>
                  <a:outerShdw blurRad="38100" dist="38100" dir="2700000" algn="tl">
                    <a:srgbClr val="000000">
                      <a:alpha val="43137"/>
                    </a:srgbClr>
                  </a:outerShdw>
                </a:effectLst>
                <a:latin typeface="Comic Sans MS" panose="030F0702030302020204" pitchFamily="66" charset="0"/>
              </a:rPr>
              <a:t>INSTRUCTIONS FOR CORPORATIONS AND FIRMS</a:t>
            </a:r>
            <a:endParaRPr lang="en-US" dirty="0">
              <a:solidFill>
                <a:srgbClr val="000000"/>
              </a:solidFill>
            </a:endParaRPr>
          </a:p>
        </p:txBody>
      </p:sp>
    </p:spTree>
    <p:extLst>
      <p:ext uri="{BB962C8B-B14F-4D97-AF65-F5344CB8AC3E}">
        <p14:creationId xmlns:p14="http://schemas.microsoft.com/office/powerpoint/2010/main" val="62097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11217" y="12192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800" dirty="0" smtClean="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609600" y="76200"/>
            <a:ext cx="7863840" cy="6051594"/>
          </a:xfrm>
          <a:prstGeom prst="rect">
            <a:avLst/>
          </a:prstGeom>
          <a:ln>
            <a:solidFill>
              <a:schemeClr val="tx1"/>
            </a:solidFill>
          </a:ln>
        </p:spPr>
      </p:pic>
      <p:sp>
        <p:nvSpPr>
          <p:cNvPr id="3" name="TextBox 2"/>
          <p:cNvSpPr txBox="1"/>
          <p:nvPr/>
        </p:nvSpPr>
        <p:spPr>
          <a:xfrm>
            <a:off x="2099109" y="6266850"/>
            <a:ext cx="5257800" cy="369332"/>
          </a:xfrm>
          <a:prstGeom prst="rect">
            <a:avLst/>
          </a:prstGeom>
          <a:noFill/>
        </p:spPr>
        <p:txBody>
          <a:bodyPr wrap="square" rtlCol="0">
            <a:spAutoFit/>
          </a:bodyPr>
          <a:lstStyle/>
          <a:p>
            <a:r>
              <a:rPr lang="en-US" dirty="0" smtClean="0"/>
              <a:t>The Title Chain / RE 46-1 /edit date October 2007</a:t>
            </a:r>
            <a:endParaRPr lang="en-US" dirty="0"/>
          </a:p>
        </p:txBody>
      </p:sp>
    </p:spTree>
    <p:extLst>
      <p:ext uri="{BB962C8B-B14F-4D97-AF65-F5344CB8AC3E}">
        <p14:creationId xmlns:p14="http://schemas.microsoft.com/office/powerpoint/2010/main" val="31000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0925135104894.pdf - Adobe Acrobat Pro"/>
          <p:cNvPicPr>
            <a:picLocks noChangeAspect="1"/>
          </p:cNvPicPr>
          <p:nvPr/>
        </p:nvPicPr>
        <p:blipFill rotWithShape="1">
          <a:blip r:embed="rId2">
            <a:extLst>
              <a:ext uri="{28A0092B-C50C-407E-A947-70E740481C1C}">
                <a14:useLocalDpi xmlns:a14="http://schemas.microsoft.com/office/drawing/2010/main" val="0"/>
              </a:ext>
            </a:extLst>
          </a:blip>
          <a:srcRect l="31146" t="14103" r="30646" b="15385"/>
          <a:stretch/>
        </p:blipFill>
        <p:spPr>
          <a:xfrm>
            <a:off x="228600" y="685800"/>
            <a:ext cx="4343400" cy="5486400"/>
          </a:xfrm>
          <a:prstGeom prst="rect">
            <a:avLst/>
          </a:prstGeom>
        </p:spPr>
      </p:pic>
      <p:pic>
        <p:nvPicPr>
          <p:cNvPr id="4" name="Picture 3" descr="20150925135104894.pdf - Adobe Acrobat Pro"/>
          <p:cNvPicPr>
            <a:picLocks noChangeAspect="1"/>
          </p:cNvPicPr>
          <p:nvPr/>
        </p:nvPicPr>
        <p:blipFill rotWithShape="1">
          <a:blip r:embed="rId3">
            <a:extLst>
              <a:ext uri="{28A0092B-C50C-407E-A947-70E740481C1C}">
                <a14:useLocalDpi xmlns:a14="http://schemas.microsoft.com/office/drawing/2010/main" val="0"/>
              </a:ext>
            </a:extLst>
          </a:blip>
          <a:srcRect l="33739" t="29102" r="29948" b="1667"/>
          <a:stretch/>
        </p:blipFill>
        <p:spPr>
          <a:xfrm>
            <a:off x="4648200" y="685800"/>
            <a:ext cx="4267200" cy="5486400"/>
          </a:xfrm>
          <a:prstGeom prst="rect">
            <a:avLst/>
          </a:prstGeom>
        </p:spPr>
      </p:pic>
      <p:sp>
        <p:nvSpPr>
          <p:cNvPr id="5" name="Rectangle 4"/>
          <p:cNvSpPr/>
          <p:nvPr/>
        </p:nvSpPr>
        <p:spPr>
          <a:xfrm>
            <a:off x="990600" y="152400"/>
            <a:ext cx="7467600" cy="400110"/>
          </a:xfrm>
          <a:prstGeom prst="rect">
            <a:avLst/>
          </a:prstGeom>
        </p:spPr>
        <p:txBody>
          <a:bodyPr wrap="square">
            <a:spAutoFit/>
          </a:bodyPr>
          <a:lstStyle/>
          <a:p>
            <a:r>
              <a:rPr lang="en-US" sz="2000" b="1" dirty="0">
                <a:solidFill>
                  <a:srgbClr val="FFFF00"/>
                </a:solidFill>
                <a:effectLst>
                  <a:outerShdw blurRad="38100" dist="38100" dir="2700000" algn="tl">
                    <a:srgbClr val="000000">
                      <a:alpha val="43137"/>
                    </a:srgbClr>
                  </a:outerShdw>
                </a:effectLst>
                <a:latin typeface="Comic Sans MS" panose="030F0702030302020204" pitchFamily="66" charset="0"/>
              </a:rPr>
              <a:t>EXAMPLE </a:t>
            </a:r>
            <a:r>
              <a:rPr lang="en-US" sz="2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RECORDER’S SECTION </a:t>
            </a:r>
            <a:r>
              <a:rPr lang="en-US" sz="2000" b="1" dirty="0">
                <a:solidFill>
                  <a:srgbClr val="FFFF00"/>
                </a:solidFill>
                <a:effectLst>
                  <a:outerShdw blurRad="38100" dist="38100" dir="2700000" algn="tl">
                    <a:srgbClr val="000000">
                      <a:alpha val="43137"/>
                    </a:srgbClr>
                  </a:outerShdw>
                </a:effectLst>
                <a:latin typeface="Comic Sans MS" panose="030F0702030302020204" pitchFamily="66" charset="0"/>
              </a:rPr>
              <a:t>INDEX </a:t>
            </a:r>
            <a:r>
              <a:rPr lang="en-US" sz="2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(Butler </a:t>
            </a:r>
            <a:r>
              <a:rPr lang="en-US" sz="2000" b="1" dirty="0">
                <a:solidFill>
                  <a:srgbClr val="FFFF00"/>
                </a:solidFill>
                <a:effectLst>
                  <a:outerShdw blurRad="38100" dist="38100" dir="2700000" algn="tl">
                    <a:srgbClr val="000000">
                      <a:alpha val="43137"/>
                    </a:srgbClr>
                  </a:outerShdw>
                </a:effectLst>
                <a:latin typeface="Comic Sans MS" panose="030F0702030302020204" pitchFamily="66" charset="0"/>
              </a:rPr>
              <a:t>County)</a:t>
            </a:r>
            <a:endParaRPr lang="en-US" sz="2000" dirty="0">
              <a:solidFill>
                <a:srgbClr val="000000"/>
              </a:solidFill>
            </a:endParaRPr>
          </a:p>
        </p:txBody>
      </p:sp>
    </p:spTree>
    <p:extLst>
      <p:ext uri="{BB962C8B-B14F-4D97-AF65-F5344CB8AC3E}">
        <p14:creationId xmlns:p14="http://schemas.microsoft.com/office/powerpoint/2010/main" val="274714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3" name="Rectangle 2"/>
          <p:cNvSpPr/>
          <p:nvPr/>
        </p:nvSpPr>
        <p:spPr>
          <a:xfrm>
            <a:off x="533400" y="457200"/>
            <a:ext cx="7924800" cy="6986528"/>
          </a:xfrm>
          <a:prstGeom prst="rect">
            <a:avLst/>
          </a:prstGeom>
        </p:spPr>
        <p:txBody>
          <a:bodyPr wrap="square">
            <a:spAutoFit/>
          </a:bodyPr>
          <a:lstStyle/>
          <a:p>
            <a:pPr algn="ctr"/>
            <a:r>
              <a:rPr lang="en-US" sz="8800" b="1" dirty="0" smtClean="0">
                <a:solidFill>
                  <a:srgbClr val="FFFF00"/>
                </a:solidFill>
                <a:latin typeface="Comic Sans MS" panose="030F0702030302020204" pitchFamily="66" charset="0"/>
              </a:rPr>
              <a:t>LIVE</a:t>
            </a:r>
          </a:p>
          <a:p>
            <a:pPr algn="ctr"/>
            <a:r>
              <a:rPr lang="en-US" sz="8800" b="1" dirty="0" smtClean="0">
                <a:solidFill>
                  <a:srgbClr val="FFFF00"/>
                </a:solidFill>
                <a:latin typeface="Comic Sans MS" panose="030F0702030302020204" pitchFamily="66" charset="0"/>
              </a:rPr>
              <a:t>RECORDER’S </a:t>
            </a:r>
            <a:endParaRPr lang="en-US" sz="8800" b="1" dirty="0">
              <a:solidFill>
                <a:srgbClr val="FFFF00"/>
              </a:solidFill>
              <a:latin typeface="Comic Sans MS" panose="030F0702030302020204" pitchFamily="66" charset="0"/>
            </a:endParaRPr>
          </a:p>
          <a:p>
            <a:pPr algn="ctr"/>
            <a:r>
              <a:rPr lang="en-US" sz="8800" b="1" dirty="0">
                <a:solidFill>
                  <a:srgbClr val="FFFF00"/>
                </a:solidFill>
                <a:latin typeface="Comic Sans MS" panose="030F0702030302020204" pitchFamily="66" charset="0"/>
              </a:rPr>
              <a:t>WEBSITE</a:t>
            </a:r>
          </a:p>
          <a:p>
            <a:pPr algn="ctr"/>
            <a:r>
              <a:rPr lang="en-US" sz="8800" b="1" dirty="0" smtClean="0">
                <a:solidFill>
                  <a:srgbClr val="FFFF00"/>
                </a:solidFill>
                <a:latin typeface="Comic Sans MS" panose="030F0702030302020204" pitchFamily="66" charset="0"/>
              </a:rPr>
              <a:t>SEARCH</a:t>
            </a:r>
          </a:p>
          <a:p>
            <a:pPr algn="ctr"/>
            <a:endParaRPr lang="en-US" sz="9600" b="1"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212337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11217" y="12192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800" dirty="0" smtClean="0">
              <a:solidFill>
                <a:srgbClr val="000000"/>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descr="Title Class RE 41116.doc [Compatibility Mode] - Word"/>
          <p:cNvPicPr>
            <a:picLocks noChangeAspect="1"/>
          </p:cNvPicPr>
          <p:nvPr/>
        </p:nvPicPr>
        <p:blipFill rotWithShape="1">
          <a:blip r:embed="rId4">
            <a:extLst>
              <a:ext uri="{28A0092B-C50C-407E-A947-70E740481C1C}">
                <a14:useLocalDpi xmlns:a14="http://schemas.microsoft.com/office/drawing/2010/main" val="0"/>
              </a:ext>
            </a:extLst>
          </a:blip>
          <a:srcRect l="4466" t="24262" r="4563" b="48425"/>
          <a:stretch/>
        </p:blipFill>
        <p:spPr>
          <a:xfrm>
            <a:off x="228600" y="1143000"/>
            <a:ext cx="8610600" cy="1500326"/>
          </a:xfrm>
          <a:prstGeom prst="rect">
            <a:avLst/>
          </a:prstGeom>
        </p:spPr>
      </p:pic>
      <p:sp>
        <p:nvSpPr>
          <p:cNvPr id="4" name="TextBox 3"/>
          <p:cNvSpPr txBox="1"/>
          <p:nvPr/>
        </p:nvSpPr>
        <p:spPr>
          <a:xfrm>
            <a:off x="1143000" y="152400"/>
            <a:ext cx="6933309" cy="1231106"/>
          </a:xfrm>
          <a:prstGeom prst="rect">
            <a:avLst/>
          </a:prstGeom>
          <a:noFill/>
        </p:spPr>
        <p:txBody>
          <a:bodyPr wrap="none" rtlCol="0">
            <a:spAutoFit/>
          </a:bodyPr>
          <a:lstStyle/>
          <a:p>
            <a:pPr algn="ctr"/>
            <a:r>
              <a:rPr lang="en-US" sz="2800" b="1" dirty="0">
                <a:solidFill>
                  <a:srgbClr val="FFFF00"/>
                </a:solidFill>
                <a:effectLst>
                  <a:outerShdw blurRad="38100" dist="38100" dir="2700000" algn="tl">
                    <a:srgbClr val="000000">
                      <a:alpha val="43137"/>
                    </a:srgbClr>
                  </a:outerShdw>
                </a:effectLst>
                <a:latin typeface="Comic Sans MS" panose="030F0702030302020204" pitchFamily="66" charset="0"/>
              </a:rPr>
              <a:t>SECTION </a:t>
            </a:r>
            <a:r>
              <a:rPr lang="en-US" sz="2800" b="1" dirty="0" smtClean="0">
                <a:solidFill>
                  <a:srgbClr val="FFFF00"/>
                </a:solidFill>
                <a:effectLst>
                  <a:outerShdw blurRad="38100" dist="38100" dir="2700000" algn="tl">
                    <a:srgbClr val="000000">
                      <a:alpha val="43137"/>
                    </a:srgbClr>
                  </a:outerShdw>
                </a:effectLst>
                <a:latin typeface="Comic Sans MS" panose="030F0702030302020204" pitchFamily="66" charset="0"/>
              </a:rPr>
              <a:t>(2)  </a:t>
            </a:r>
            <a:endParaRPr lang="en-US" sz="2800" b="1" dirty="0">
              <a:solidFill>
                <a:srgbClr val="FFFF00"/>
              </a:solidFill>
              <a:effectLst>
                <a:outerShdw blurRad="38100" dist="38100" dir="2700000" algn="tl">
                  <a:srgbClr val="000000">
                    <a:alpha val="43137"/>
                  </a:srgbClr>
                </a:outerShdw>
              </a:effectLst>
              <a:latin typeface="Comic Sans MS" panose="030F0702030302020204" pitchFamily="66" charset="0"/>
            </a:endParaRPr>
          </a:p>
          <a:p>
            <a:pPr algn="ctr"/>
            <a:r>
              <a:rPr lang="en-US" sz="2800" b="1" dirty="0" smtClean="0">
                <a:solidFill>
                  <a:srgbClr val="FFFF00"/>
                </a:solidFill>
                <a:effectLst>
                  <a:outerShdw blurRad="38100" dist="38100" dir="2700000" algn="tl">
                    <a:srgbClr val="000000">
                      <a:alpha val="43137"/>
                    </a:srgbClr>
                  </a:outerShdw>
                </a:effectLst>
                <a:latin typeface="Comic Sans MS" panose="030F0702030302020204" pitchFamily="66" charset="0"/>
              </a:rPr>
              <a:t>Brief Description Of Subject Premises</a:t>
            </a:r>
            <a:endParaRPr lang="en-US" sz="2800" b="1" dirty="0">
              <a:solidFill>
                <a:srgbClr val="FFFF00"/>
              </a:solidFill>
              <a:effectLst>
                <a:outerShdw blurRad="38100" dist="38100" dir="2700000" algn="tl">
                  <a:srgbClr val="000000">
                    <a:alpha val="43137"/>
                  </a:srgbClr>
                </a:outerShdw>
              </a:effectLst>
              <a:latin typeface="Comic Sans MS" panose="030F0702030302020204" pitchFamily="66" charset="0"/>
            </a:endParaRPr>
          </a:p>
          <a:p>
            <a:endParaRPr lang="en-US" dirty="0">
              <a:solidFill>
                <a:srgbClr val="000000"/>
              </a:solidFill>
            </a:endParaRPr>
          </a:p>
        </p:txBody>
      </p:sp>
      <p:sp>
        <p:nvSpPr>
          <p:cNvPr id="10" name="TextBox 9"/>
          <p:cNvSpPr txBox="1"/>
          <p:nvPr/>
        </p:nvSpPr>
        <p:spPr>
          <a:xfrm>
            <a:off x="1524000" y="2743200"/>
            <a:ext cx="931665" cy="646331"/>
          </a:xfrm>
          <a:prstGeom prst="rect">
            <a:avLst/>
          </a:prstGeom>
          <a:noFill/>
        </p:spPr>
        <p:txBody>
          <a:bodyPr wrap="none" rtlCol="0">
            <a:spAutoFit/>
          </a:bodyPr>
          <a:lstStyle/>
          <a:p>
            <a:r>
              <a:rPr lang="en-US" b="1" u="sng" dirty="0">
                <a:solidFill>
                  <a:srgbClr val="FFFF00"/>
                </a:solidFill>
                <a:effectLst>
                  <a:outerShdw blurRad="38100" dist="38100" dir="2700000" algn="tl">
                    <a:srgbClr val="000000">
                      <a:alpha val="43137"/>
                    </a:srgbClr>
                  </a:outerShdw>
                </a:effectLst>
                <a:latin typeface="Comic Sans MS" panose="030F0702030302020204" pitchFamily="66" charset="0"/>
              </a:rPr>
              <a:t>WHAT</a:t>
            </a:r>
            <a:endParaRPr lang="en-US" dirty="0">
              <a:solidFill>
                <a:srgbClr val="FFFF00"/>
              </a:solidFill>
              <a:effectLst>
                <a:outerShdw blurRad="38100" dist="38100" dir="2700000" algn="tl">
                  <a:srgbClr val="000000">
                    <a:alpha val="43137"/>
                  </a:srgbClr>
                </a:outerShdw>
              </a:effectLst>
            </a:endParaRPr>
          </a:p>
          <a:p>
            <a:endParaRPr lang="en-US" dirty="0">
              <a:solidFill>
                <a:srgbClr val="000000"/>
              </a:solidFill>
            </a:endParaRPr>
          </a:p>
        </p:txBody>
      </p:sp>
      <p:sp>
        <p:nvSpPr>
          <p:cNvPr id="11" name="TextBox 10"/>
          <p:cNvSpPr txBox="1"/>
          <p:nvPr/>
        </p:nvSpPr>
        <p:spPr>
          <a:xfrm>
            <a:off x="5181600" y="2743200"/>
            <a:ext cx="2589170" cy="646331"/>
          </a:xfrm>
          <a:prstGeom prst="rect">
            <a:avLst/>
          </a:prstGeom>
          <a:noFill/>
        </p:spPr>
        <p:txBody>
          <a:bodyPr wrap="none" rtlCol="0">
            <a:spAutoFit/>
          </a:bodyPr>
          <a:lstStyle/>
          <a:p>
            <a:r>
              <a:rPr lang="en-US" b="1" u="sng" dirty="0" smtClean="0">
                <a:solidFill>
                  <a:srgbClr val="000000"/>
                </a:solidFill>
                <a:effectLst>
                  <a:outerShdw blurRad="38100" dist="38100" dir="2700000" algn="tl">
                    <a:srgbClr val="000000">
                      <a:alpha val="43137"/>
                    </a:srgbClr>
                  </a:outerShdw>
                </a:effectLst>
                <a:latin typeface="Comic Sans MS" panose="030F0702030302020204" pitchFamily="66" charset="0"/>
              </a:rPr>
              <a:t>WHERE TO FIND IT</a:t>
            </a:r>
            <a:endParaRPr lang="en-US" dirty="0">
              <a:solidFill>
                <a:srgbClr val="000000"/>
              </a:solidFill>
              <a:effectLst>
                <a:outerShdw blurRad="38100" dist="38100" dir="2700000" algn="tl">
                  <a:srgbClr val="000000">
                    <a:alpha val="43137"/>
                  </a:srgbClr>
                </a:outerShdw>
              </a:effectLst>
            </a:endParaRPr>
          </a:p>
          <a:p>
            <a:endParaRPr lang="en-US" dirty="0">
              <a:solidFill>
                <a:srgbClr val="000000"/>
              </a:solidFill>
            </a:endParaRPr>
          </a:p>
        </p:txBody>
      </p:sp>
      <p:sp>
        <p:nvSpPr>
          <p:cNvPr id="12" name="TextBox 11"/>
          <p:cNvSpPr txBox="1"/>
          <p:nvPr/>
        </p:nvSpPr>
        <p:spPr>
          <a:xfrm>
            <a:off x="533400" y="3200400"/>
            <a:ext cx="3962400" cy="646331"/>
          </a:xfrm>
          <a:prstGeom prst="rect">
            <a:avLst/>
          </a:prstGeom>
          <a:noFill/>
        </p:spPr>
        <p:txBody>
          <a:bodyPr wrap="square" rtlCol="0">
            <a:spAutoFit/>
          </a:bodyPr>
          <a:lstStyle/>
          <a:p>
            <a:r>
              <a:rPr lang="en-US" dirty="0" smtClean="0">
                <a:solidFill>
                  <a:srgbClr val="FFFF00"/>
                </a:solidFill>
                <a:latin typeface="Comic Sans MS" panose="030F0702030302020204" pitchFamily="66" charset="0"/>
              </a:rPr>
              <a:t>   Current Deed(s) or Other Instruments Volume and Page</a:t>
            </a:r>
            <a:endParaRPr lang="en-US" dirty="0">
              <a:solidFill>
                <a:srgbClr val="FFFF00"/>
              </a:solidFill>
              <a:latin typeface="Comic Sans MS" panose="030F0702030302020204" pitchFamily="66" charset="0"/>
            </a:endParaRPr>
          </a:p>
        </p:txBody>
      </p:sp>
      <p:sp>
        <p:nvSpPr>
          <p:cNvPr id="13" name="TextBox 12"/>
          <p:cNvSpPr txBox="1"/>
          <p:nvPr/>
        </p:nvSpPr>
        <p:spPr>
          <a:xfrm>
            <a:off x="4558889" y="3200400"/>
            <a:ext cx="3764171" cy="646331"/>
          </a:xfrm>
          <a:prstGeom prst="rect">
            <a:avLst/>
          </a:prstGeom>
          <a:noFill/>
        </p:spPr>
        <p:txBody>
          <a:bodyPr wrap="none" rtlCol="0">
            <a:spAutoFit/>
          </a:bodyPr>
          <a:lstStyle/>
          <a:p>
            <a:pPr algn="ctr"/>
            <a:r>
              <a:rPr lang="en-US" dirty="0">
                <a:solidFill>
                  <a:srgbClr val="000000"/>
                </a:solidFill>
                <a:latin typeface="Comic Sans MS" panose="030F0702030302020204" pitchFamily="66" charset="0"/>
              </a:rPr>
              <a:t>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From Document(s) Granting The </a:t>
            </a:r>
            <a:endPar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endParaRPr>
          </a:p>
          <a:p>
            <a:pPr algn="ct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Current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Owner’s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Interest</a:t>
            </a:r>
            <a:endParaRPr lang="en-US"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5" name="TextBox 14"/>
          <p:cNvSpPr txBox="1"/>
          <p:nvPr/>
        </p:nvSpPr>
        <p:spPr>
          <a:xfrm>
            <a:off x="152400" y="4038600"/>
            <a:ext cx="3733800" cy="646331"/>
          </a:xfrm>
          <a:prstGeom prst="rect">
            <a:avLst/>
          </a:prstGeom>
          <a:noFill/>
        </p:spPr>
        <p:txBody>
          <a:bodyPr wrap="square" rtlCol="0">
            <a:spAutoFit/>
          </a:bodyPr>
          <a:lstStyle/>
          <a:p>
            <a:pPr algn="ctr"/>
            <a:r>
              <a:rPr lang="en-US" dirty="0" smtClean="0">
                <a:solidFill>
                  <a:srgbClr val="FFFF00"/>
                </a:solidFill>
                <a:latin typeface="Comic Sans MS" panose="030F0702030302020204" pitchFamily="66" charset="0"/>
              </a:rPr>
              <a:t>     Brief Description of Legal</a:t>
            </a:r>
          </a:p>
          <a:p>
            <a:pPr algn="ctr"/>
            <a:r>
              <a:rPr lang="en-US" dirty="0">
                <a:solidFill>
                  <a:srgbClr val="FFFF00"/>
                </a:solidFill>
                <a:latin typeface="Comic Sans MS" panose="030F0702030302020204" pitchFamily="66" charset="0"/>
              </a:rPr>
              <a:t> </a:t>
            </a:r>
            <a:r>
              <a:rPr lang="en-US" dirty="0" smtClean="0">
                <a:solidFill>
                  <a:srgbClr val="FFFF00"/>
                </a:solidFill>
                <a:latin typeface="Comic Sans MS" panose="030F0702030302020204" pitchFamily="66" charset="0"/>
              </a:rPr>
              <a:t>    Location(s) &amp; Surface Area(s)</a:t>
            </a:r>
            <a:endParaRPr lang="en-US" dirty="0">
              <a:solidFill>
                <a:srgbClr val="FFFF00"/>
              </a:solidFill>
              <a:latin typeface="Comic Sans MS" panose="030F0702030302020204" pitchFamily="66" charset="0"/>
            </a:endParaRPr>
          </a:p>
        </p:txBody>
      </p:sp>
      <p:sp>
        <p:nvSpPr>
          <p:cNvPr id="16" name="TextBox 15"/>
          <p:cNvSpPr txBox="1"/>
          <p:nvPr/>
        </p:nvSpPr>
        <p:spPr>
          <a:xfrm>
            <a:off x="4669554" y="4038600"/>
            <a:ext cx="3695242" cy="646331"/>
          </a:xfrm>
          <a:prstGeom prst="rect">
            <a:avLst/>
          </a:prstGeom>
          <a:noFill/>
        </p:spPr>
        <p:txBody>
          <a:bodyPr wrap="none" rtlCol="0">
            <a:spAutoFit/>
          </a:bodyPr>
          <a:lstStyle/>
          <a:p>
            <a:pPr algn="ct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From Document(s) Granting The </a:t>
            </a:r>
          </a:p>
          <a:p>
            <a:pPr algn="ct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Current Owner’s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Interest</a:t>
            </a:r>
            <a:endParaRPr lang="en-US" dirty="0">
              <a:solidFill>
                <a:srgbClr val="000000"/>
              </a:solidFill>
            </a:endParaRPr>
          </a:p>
        </p:txBody>
      </p:sp>
      <p:sp>
        <p:nvSpPr>
          <p:cNvPr id="17" name="TextBox 16"/>
          <p:cNvSpPr txBox="1"/>
          <p:nvPr/>
        </p:nvSpPr>
        <p:spPr>
          <a:xfrm>
            <a:off x="152400" y="4800600"/>
            <a:ext cx="3962400" cy="646331"/>
          </a:xfrm>
          <a:prstGeom prst="rect">
            <a:avLst/>
          </a:prstGeom>
          <a:noFill/>
        </p:spPr>
        <p:txBody>
          <a:bodyPr wrap="square" rtlCol="0">
            <a:spAutoFit/>
          </a:bodyPr>
          <a:lstStyle/>
          <a:p>
            <a:pPr algn="ctr"/>
            <a:r>
              <a:rPr lang="en-US" dirty="0" smtClean="0">
                <a:solidFill>
                  <a:srgbClr val="FFFF00"/>
                </a:solidFill>
                <a:latin typeface="Comic Sans MS" panose="030F0702030302020204" pitchFamily="66" charset="0"/>
              </a:rPr>
              <a:t>Auditor’s Parcel Number(s)</a:t>
            </a:r>
          </a:p>
          <a:p>
            <a:pPr algn="ctr"/>
            <a:r>
              <a:rPr lang="en-US" dirty="0" smtClean="0">
                <a:solidFill>
                  <a:srgbClr val="FFFF00"/>
                </a:solidFill>
                <a:latin typeface="Comic Sans MS" panose="030F0702030302020204" pitchFamily="66" charset="0"/>
              </a:rPr>
              <a:t>Creating The Larger Parcel</a:t>
            </a:r>
            <a:endParaRPr lang="en-US" dirty="0">
              <a:solidFill>
                <a:srgbClr val="FFFF00"/>
              </a:solidFill>
              <a:latin typeface="Comic Sans MS" panose="030F0702030302020204" pitchFamily="66" charset="0"/>
            </a:endParaRPr>
          </a:p>
        </p:txBody>
      </p:sp>
      <p:sp>
        <p:nvSpPr>
          <p:cNvPr id="3" name="TextBox 2"/>
          <p:cNvSpPr txBox="1"/>
          <p:nvPr/>
        </p:nvSpPr>
        <p:spPr>
          <a:xfrm>
            <a:off x="4876800" y="5029200"/>
            <a:ext cx="184731" cy="369332"/>
          </a:xfrm>
          <a:prstGeom prst="rect">
            <a:avLst/>
          </a:prstGeom>
          <a:noFill/>
        </p:spPr>
        <p:txBody>
          <a:bodyPr wrap="none" rtlCol="0">
            <a:spAutoFit/>
          </a:bodyPr>
          <a:lstStyle/>
          <a:p>
            <a:endParaRPr lang="en-US" dirty="0">
              <a:solidFill>
                <a:srgbClr val="000000"/>
              </a:solidFill>
            </a:endParaRPr>
          </a:p>
        </p:txBody>
      </p:sp>
      <p:sp>
        <p:nvSpPr>
          <p:cNvPr id="7" name="TextBox 6"/>
          <p:cNvSpPr txBox="1"/>
          <p:nvPr/>
        </p:nvSpPr>
        <p:spPr>
          <a:xfrm>
            <a:off x="5410200" y="4800600"/>
            <a:ext cx="2031325" cy="646331"/>
          </a:xfrm>
          <a:prstGeom prst="rect">
            <a:avLst/>
          </a:prstGeom>
          <a:noFill/>
        </p:spPr>
        <p:txBody>
          <a:bodyPr wrap="none" rtlCol="0">
            <a:spAutoFit/>
          </a:bodyPr>
          <a:lstStyle/>
          <a:p>
            <a:pPr algn="ct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Summary Sheet </a:t>
            </a:r>
          </a:p>
          <a:p>
            <a:pPr algn="ct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County Auditor</a:t>
            </a:r>
            <a:endParaRPr lang="en-US" dirty="0">
              <a:solidFill>
                <a:srgbClr val="000000"/>
              </a:solidFill>
            </a:endParaRPr>
          </a:p>
        </p:txBody>
      </p:sp>
      <p:sp>
        <p:nvSpPr>
          <p:cNvPr id="8" name="TextBox 7"/>
          <p:cNvSpPr txBox="1"/>
          <p:nvPr/>
        </p:nvSpPr>
        <p:spPr>
          <a:xfrm>
            <a:off x="1371600" y="5638800"/>
            <a:ext cx="1285929" cy="646331"/>
          </a:xfrm>
          <a:prstGeom prst="rect">
            <a:avLst/>
          </a:prstGeom>
          <a:noFill/>
        </p:spPr>
        <p:txBody>
          <a:bodyPr wrap="none" rtlCol="0">
            <a:spAutoFit/>
          </a:bodyPr>
          <a:lstStyle/>
          <a:p>
            <a:r>
              <a:rPr lang="en-US" b="1" dirty="0">
                <a:solidFill>
                  <a:srgbClr val="FFFF00"/>
                </a:solidFill>
                <a:latin typeface="Comic Sans MS" panose="030F0702030302020204" pitchFamily="66" charset="0"/>
              </a:rPr>
              <a:t>Procedure</a:t>
            </a:r>
            <a:endParaRPr lang="en-US" b="1" dirty="0">
              <a:solidFill>
                <a:srgbClr val="000000"/>
              </a:solidFill>
            </a:endParaRPr>
          </a:p>
          <a:p>
            <a:endParaRPr lang="en-US" dirty="0">
              <a:solidFill>
                <a:srgbClr val="000000"/>
              </a:solidFill>
            </a:endParaRPr>
          </a:p>
        </p:txBody>
      </p:sp>
      <p:sp>
        <p:nvSpPr>
          <p:cNvPr id="9" name="TextBox 8"/>
          <p:cNvSpPr txBox="1"/>
          <p:nvPr/>
        </p:nvSpPr>
        <p:spPr>
          <a:xfrm>
            <a:off x="5562600" y="5638800"/>
            <a:ext cx="1810111" cy="369332"/>
          </a:xfrm>
          <a:prstGeom prst="rect">
            <a:avLst/>
          </a:prstGeom>
          <a:noFill/>
        </p:spPr>
        <p:txBody>
          <a:bodyPr wrap="none" rtlCol="0">
            <a:spAutoFit/>
          </a:bodyPr>
          <a:lstStyle/>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5102.03 (C) (2)</a:t>
            </a:r>
            <a:endParaRPr lang="en-US" dirty="0">
              <a:solidFill>
                <a:srgbClr val="000000"/>
              </a:solidFill>
            </a:endParaRPr>
          </a:p>
        </p:txBody>
      </p:sp>
    </p:spTree>
    <p:extLst>
      <p:ext uri="{BB962C8B-B14F-4D97-AF65-F5344CB8AC3E}">
        <p14:creationId xmlns:p14="http://schemas.microsoft.com/office/powerpoint/2010/main" val="394814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1000"/>
                                        <p:tgtEl>
                                          <p:spTgt spid="8"/>
                                        </p:tgtEl>
                                      </p:cBhvr>
                                    </p:animEffect>
                                    <p:anim calcmode="lin" valueType="num">
                                      <p:cBhvr>
                                        <p:cTn id="71" dur="1000" fill="hold"/>
                                        <p:tgtEl>
                                          <p:spTgt spid="8"/>
                                        </p:tgtEl>
                                        <p:attrNameLst>
                                          <p:attrName>ppt_x</p:attrName>
                                        </p:attrNameLst>
                                      </p:cBhvr>
                                      <p:tavLst>
                                        <p:tav tm="0">
                                          <p:val>
                                            <p:strVal val="#ppt_x"/>
                                          </p:val>
                                        </p:tav>
                                        <p:tav tm="100000">
                                          <p:val>
                                            <p:strVal val="#ppt_x"/>
                                          </p:val>
                                        </p:tav>
                                      </p:tavLst>
                                    </p:anim>
                                    <p:anim calcmode="lin" valueType="num">
                                      <p:cBhvr>
                                        <p:cTn id="7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1000"/>
                                        <p:tgtEl>
                                          <p:spTgt spid="9"/>
                                        </p:tgtEl>
                                      </p:cBhvr>
                                    </p:animEffect>
                                    <p:anim calcmode="lin" valueType="num">
                                      <p:cBhvr>
                                        <p:cTn id="78" dur="1000" fill="hold"/>
                                        <p:tgtEl>
                                          <p:spTgt spid="9"/>
                                        </p:tgtEl>
                                        <p:attrNameLst>
                                          <p:attrName>ppt_x</p:attrName>
                                        </p:attrNameLst>
                                      </p:cBhvr>
                                      <p:tavLst>
                                        <p:tav tm="0">
                                          <p:val>
                                            <p:strVal val="#ppt_x"/>
                                          </p:val>
                                        </p:tav>
                                        <p:tav tm="100000">
                                          <p:val>
                                            <p:strVal val="#ppt_x"/>
                                          </p:val>
                                        </p:tav>
                                      </p:tavLst>
                                    </p:anim>
                                    <p:anim calcmode="lin" valueType="num">
                                      <p:cBhvr>
                                        <p:cTn id="7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6" grpId="0"/>
      <p:bldP spid="17" grpId="0"/>
      <p:bldP spid="7" grpId="0"/>
      <p:bldP spid="8" grpId="0"/>
      <p:bldP spid="9"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9200" y="228600"/>
            <a:ext cx="6705600" cy="830997"/>
          </a:xfrm>
          <a:prstGeom prst="rect">
            <a:avLst/>
          </a:prstGeom>
        </p:spPr>
        <p:txBody>
          <a:bodyPr wrap="square">
            <a:spAutoFit/>
          </a:bodyPr>
          <a:lstStyle/>
          <a:p>
            <a:pPr algn="ctr"/>
            <a:r>
              <a:rPr lang="en-US" sz="2400" b="1" dirty="0">
                <a:solidFill>
                  <a:srgbClr val="FFFF00"/>
                </a:solidFill>
                <a:effectLst>
                  <a:outerShdw blurRad="38100" dist="38100" dir="2700000" algn="tl">
                    <a:srgbClr val="000000">
                      <a:alpha val="43137"/>
                    </a:srgbClr>
                  </a:outerShdw>
                </a:effectLst>
                <a:latin typeface="Comic Sans MS" panose="030F0702030302020204" pitchFamily="66" charset="0"/>
              </a:rPr>
              <a:t>SECTION (3-A)  </a:t>
            </a:r>
          </a:p>
          <a:p>
            <a:pPr algn="ctr"/>
            <a:r>
              <a:rPr lang="en-US" sz="2400" b="1" dirty="0">
                <a:solidFill>
                  <a:srgbClr val="FFFF00"/>
                </a:solidFill>
                <a:effectLst>
                  <a:outerShdw blurRad="38100" dist="38100" dir="2700000" algn="tl">
                    <a:srgbClr val="000000">
                      <a:alpha val="43137"/>
                    </a:srgbClr>
                  </a:outerShdw>
                </a:effectLst>
                <a:latin typeface="Comic Sans MS" panose="030F0702030302020204" pitchFamily="66" charset="0"/>
              </a:rPr>
              <a:t>Mortgages, Liens And Encumbrances</a:t>
            </a:r>
          </a:p>
        </p:txBody>
      </p:sp>
      <p:pic>
        <p:nvPicPr>
          <p:cNvPr id="4" name="Picture 3" descr="Title Class RE 41116.doc [Compatibility Mode] - Word"/>
          <p:cNvPicPr>
            <a:picLocks noChangeAspect="1"/>
          </p:cNvPicPr>
          <p:nvPr/>
        </p:nvPicPr>
        <p:blipFill rotWithShape="1">
          <a:blip r:embed="rId3">
            <a:extLst>
              <a:ext uri="{28A0092B-C50C-407E-A947-70E740481C1C}">
                <a14:useLocalDpi xmlns:a14="http://schemas.microsoft.com/office/drawing/2010/main" val="0"/>
              </a:ext>
            </a:extLst>
          </a:blip>
          <a:srcRect l="3494" t="23130" r="3689" b="45838"/>
          <a:stretch/>
        </p:blipFill>
        <p:spPr>
          <a:xfrm>
            <a:off x="304800" y="1066800"/>
            <a:ext cx="8534400" cy="1600199"/>
          </a:xfrm>
          <a:prstGeom prst="rect">
            <a:avLst/>
          </a:prstGeom>
        </p:spPr>
      </p:pic>
      <p:sp>
        <p:nvSpPr>
          <p:cNvPr id="5" name="TextBox 4"/>
          <p:cNvSpPr txBox="1"/>
          <p:nvPr/>
        </p:nvSpPr>
        <p:spPr>
          <a:xfrm>
            <a:off x="2133600" y="2743200"/>
            <a:ext cx="928459" cy="369332"/>
          </a:xfrm>
          <a:prstGeom prst="rect">
            <a:avLst/>
          </a:prstGeom>
          <a:noFill/>
        </p:spPr>
        <p:txBody>
          <a:bodyPr wrap="none" rtlCol="0">
            <a:spAutoFit/>
          </a:bodyPr>
          <a:lstStyle/>
          <a:p>
            <a:r>
              <a:rPr lang="en-US" u="sng" dirty="0" smtClean="0">
                <a:solidFill>
                  <a:srgbClr val="FFFF00"/>
                </a:solidFill>
                <a:effectLst>
                  <a:outerShdw blurRad="38100" dist="38100" dir="2700000" algn="tl">
                    <a:srgbClr val="000000">
                      <a:alpha val="43137"/>
                    </a:srgbClr>
                  </a:outerShdw>
                </a:effectLst>
                <a:latin typeface="Comic Sans MS" panose="030F0702030302020204" pitchFamily="66" charset="0"/>
              </a:rPr>
              <a:t>WHAT</a:t>
            </a:r>
            <a:endParaRPr lang="en-US" u="sng" dirty="0">
              <a:solidFill>
                <a:srgbClr val="FFFF00"/>
              </a:solidFill>
            </a:endParaRPr>
          </a:p>
        </p:txBody>
      </p:sp>
      <p:sp>
        <p:nvSpPr>
          <p:cNvPr id="6" name="TextBox 5"/>
          <p:cNvSpPr txBox="1"/>
          <p:nvPr/>
        </p:nvSpPr>
        <p:spPr>
          <a:xfrm>
            <a:off x="5181600" y="2743200"/>
            <a:ext cx="2484976" cy="369332"/>
          </a:xfrm>
          <a:prstGeom prst="rect">
            <a:avLst/>
          </a:prstGeom>
          <a:noFill/>
        </p:spPr>
        <p:txBody>
          <a:bodyPr wrap="none" rtlCol="0">
            <a:spAutoFit/>
          </a:bodyPr>
          <a:lstStyle/>
          <a:p>
            <a:r>
              <a:rPr lang="en-US" u="sng" dirty="0" smtClean="0">
                <a:solidFill>
                  <a:srgbClr val="000000"/>
                </a:solidFill>
                <a:effectLst>
                  <a:outerShdw blurRad="38100" dist="38100" dir="2700000" algn="tl">
                    <a:srgbClr val="000000">
                      <a:alpha val="43137"/>
                    </a:srgbClr>
                  </a:outerShdw>
                </a:effectLst>
                <a:latin typeface="Comic Sans MS" panose="030F0702030302020204" pitchFamily="66" charset="0"/>
              </a:rPr>
              <a:t>WHERE TO FIND IT</a:t>
            </a:r>
            <a:endParaRPr lang="en-US" u="sng" dirty="0">
              <a:solidFill>
                <a:srgbClr val="000000"/>
              </a:solidFill>
            </a:endParaRPr>
          </a:p>
        </p:txBody>
      </p:sp>
      <p:sp>
        <p:nvSpPr>
          <p:cNvPr id="7" name="TextBox 6"/>
          <p:cNvSpPr txBox="1"/>
          <p:nvPr/>
        </p:nvSpPr>
        <p:spPr>
          <a:xfrm>
            <a:off x="1667385" y="3200400"/>
            <a:ext cx="1946367" cy="369332"/>
          </a:xfrm>
          <a:prstGeom prst="rect">
            <a:avLst/>
          </a:prstGeom>
          <a:noFill/>
        </p:spPr>
        <p:txBody>
          <a:bodyPr wrap="none" rtlCol="0">
            <a:spAutoFit/>
          </a:bodyPr>
          <a:lstStyle/>
          <a:p>
            <a:pPr algn="ctr"/>
            <a:r>
              <a:rPr lang="en-US" dirty="0" smtClean="0">
                <a:solidFill>
                  <a:srgbClr val="FFFF00"/>
                </a:solidFill>
                <a:effectLst>
                  <a:outerShdw blurRad="38100" dist="38100" dir="2700000" algn="tl">
                    <a:srgbClr val="000000">
                      <a:alpha val="43137"/>
                    </a:srgbClr>
                  </a:outerShdw>
                </a:effectLst>
                <a:latin typeface="Comic Sans MS" panose="030F0702030302020204" pitchFamily="66" charset="0"/>
              </a:rPr>
              <a:t>Volume and Page</a:t>
            </a:r>
          </a:p>
        </p:txBody>
      </p:sp>
      <p:sp>
        <p:nvSpPr>
          <p:cNvPr id="8" name="TextBox 7"/>
          <p:cNvSpPr txBox="1"/>
          <p:nvPr/>
        </p:nvSpPr>
        <p:spPr>
          <a:xfrm>
            <a:off x="5791200" y="3200400"/>
            <a:ext cx="1247457" cy="369332"/>
          </a:xfrm>
          <a:prstGeom prst="rect">
            <a:avLst/>
          </a:prstGeom>
          <a:noFill/>
        </p:spPr>
        <p:txBody>
          <a:bodyPr wrap="none" rtlCol="0">
            <a:spAutoFit/>
          </a:bodyPr>
          <a:lstStyle/>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Document</a:t>
            </a:r>
            <a:endParaRPr lang="en-US" dirty="0">
              <a:solidFill>
                <a:srgbClr val="000000"/>
              </a:solidFill>
            </a:endParaRPr>
          </a:p>
        </p:txBody>
      </p:sp>
      <p:sp>
        <p:nvSpPr>
          <p:cNvPr id="9" name="TextBox 8"/>
          <p:cNvSpPr txBox="1"/>
          <p:nvPr/>
        </p:nvSpPr>
        <p:spPr>
          <a:xfrm>
            <a:off x="1828800" y="4572000"/>
            <a:ext cx="1303562" cy="369332"/>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latin typeface="Comic Sans MS" panose="030F0702030302020204" pitchFamily="66" charset="0"/>
              </a:rPr>
              <a:t>Date Filed</a:t>
            </a:r>
            <a:endParaRPr lang="en-US" dirty="0">
              <a:solidFill>
                <a:srgbClr val="FFFF00"/>
              </a:solidFill>
            </a:endParaRPr>
          </a:p>
        </p:txBody>
      </p:sp>
      <p:sp>
        <p:nvSpPr>
          <p:cNvPr id="10" name="TextBox 9"/>
          <p:cNvSpPr txBox="1"/>
          <p:nvPr/>
        </p:nvSpPr>
        <p:spPr>
          <a:xfrm>
            <a:off x="5791200" y="4114800"/>
            <a:ext cx="1247457" cy="369332"/>
          </a:xfrm>
          <a:prstGeom prst="rect">
            <a:avLst/>
          </a:prstGeom>
          <a:noFill/>
        </p:spPr>
        <p:txBody>
          <a:bodyPr wrap="none" rtlCol="0">
            <a:spAutoFit/>
          </a:bodyPr>
          <a:lstStyle/>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Document</a:t>
            </a:r>
            <a:endParaRPr lang="en-US" dirty="0">
              <a:solidFill>
                <a:srgbClr val="000000"/>
              </a:solidFill>
            </a:endParaRPr>
          </a:p>
        </p:txBody>
      </p:sp>
      <p:sp>
        <p:nvSpPr>
          <p:cNvPr id="11" name="TextBox 10"/>
          <p:cNvSpPr txBox="1"/>
          <p:nvPr/>
        </p:nvSpPr>
        <p:spPr>
          <a:xfrm>
            <a:off x="1143000" y="5029200"/>
            <a:ext cx="2858475" cy="369332"/>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latin typeface="Comic Sans MS" panose="030F0702030302020204" pitchFamily="66" charset="0"/>
              </a:rPr>
              <a:t>Amount and Type of Lien</a:t>
            </a:r>
            <a:endParaRPr lang="en-US" dirty="0">
              <a:solidFill>
                <a:srgbClr val="FFFF00"/>
              </a:solidFill>
            </a:endParaRPr>
          </a:p>
        </p:txBody>
      </p:sp>
      <p:sp>
        <p:nvSpPr>
          <p:cNvPr id="12" name="TextBox 11"/>
          <p:cNvSpPr txBox="1"/>
          <p:nvPr/>
        </p:nvSpPr>
        <p:spPr>
          <a:xfrm>
            <a:off x="5791200" y="5029200"/>
            <a:ext cx="2362200" cy="369332"/>
          </a:xfrm>
          <a:prstGeom prst="rect">
            <a:avLst/>
          </a:prstGeom>
          <a:noFill/>
        </p:spPr>
        <p:txBody>
          <a:bodyPr wrap="square" rtlCol="0">
            <a:spAutoFit/>
          </a:bodyPr>
          <a:lstStyle/>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Document</a:t>
            </a:r>
            <a:endParaRPr lang="en-US" dirty="0">
              <a:solidFill>
                <a:srgbClr val="000000"/>
              </a:solidFill>
            </a:endParaRPr>
          </a:p>
        </p:txBody>
      </p:sp>
      <p:sp>
        <p:nvSpPr>
          <p:cNvPr id="13" name="TextBox 12"/>
          <p:cNvSpPr txBox="1"/>
          <p:nvPr/>
        </p:nvSpPr>
        <p:spPr>
          <a:xfrm>
            <a:off x="609600" y="3657600"/>
            <a:ext cx="4094391" cy="369332"/>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latin typeface="Comic Sans MS" panose="030F0702030302020204" pitchFamily="66" charset="0"/>
              </a:rPr>
              <a:t>Borrower/Defendant/Plaintiff, ECT.</a:t>
            </a:r>
            <a:endParaRPr lang="en-US" dirty="0">
              <a:solidFill>
                <a:srgbClr val="000000"/>
              </a:solidFill>
            </a:endParaRPr>
          </a:p>
        </p:txBody>
      </p:sp>
      <p:sp>
        <p:nvSpPr>
          <p:cNvPr id="14" name="TextBox 13"/>
          <p:cNvSpPr txBox="1"/>
          <p:nvPr/>
        </p:nvSpPr>
        <p:spPr>
          <a:xfrm>
            <a:off x="1524000" y="4114800"/>
            <a:ext cx="2347117" cy="646331"/>
          </a:xfrm>
          <a:prstGeom prst="rect">
            <a:avLst/>
          </a:prstGeom>
          <a:noFill/>
        </p:spPr>
        <p:txBody>
          <a:bodyPr wrap="none" rtlCol="0">
            <a:spAutoFit/>
          </a:bodyPr>
          <a:lstStyle/>
          <a:p>
            <a:r>
              <a:rPr lang="en-US" dirty="0">
                <a:solidFill>
                  <a:srgbClr val="FFFF00"/>
                </a:solidFill>
                <a:effectLst>
                  <a:outerShdw blurRad="38100" dist="38100" dir="2700000" algn="tl">
                    <a:srgbClr val="000000">
                      <a:alpha val="43137"/>
                    </a:srgbClr>
                  </a:outerShdw>
                </a:effectLst>
                <a:latin typeface="Comic Sans MS" panose="030F0702030302020204" pitchFamily="66" charset="0"/>
              </a:rPr>
              <a:t>Lender and Address</a:t>
            </a:r>
          </a:p>
          <a:p>
            <a:endParaRPr lang="en-US" dirty="0">
              <a:solidFill>
                <a:srgbClr val="000000"/>
              </a:solidFill>
            </a:endParaRPr>
          </a:p>
        </p:txBody>
      </p:sp>
      <p:sp>
        <p:nvSpPr>
          <p:cNvPr id="15" name="TextBox 14"/>
          <p:cNvSpPr txBox="1"/>
          <p:nvPr/>
        </p:nvSpPr>
        <p:spPr>
          <a:xfrm>
            <a:off x="5791200" y="3657600"/>
            <a:ext cx="1247457" cy="369332"/>
          </a:xfrm>
          <a:prstGeom prst="rect">
            <a:avLst/>
          </a:prstGeom>
          <a:noFill/>
        </p:spPr>
        <p:txBody>
          <a:bodyPr wrap="none" rtlCol="0">
            <a:spAutoFit/>
          </a:bodyPr>
          <a:lstStyle/>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Document</a:t>
            </a:r>
            <a:endParaRPr lang="en-US" dirty="0">
              <a:solidFill>
                <a:srgbClr val="000000"/>
              </a:solidFill>
            </a:endParaRPr>
          </a:p>
        </p:txBody>
      </p:sp>
      <p:sp>
        <p:nvSpPr>
          <p:cNvPr id="16" name="TextBox 15"/>
          <p:cNvSpPr txBox="1"/>
          <p:nvPr/>
        </p:nvSpPr>
        <p:spPr>
          <a:xfrm>
            <a:off x="5791200" y="4572000"/>
            <a:ext cx="1247457" cy="369332"/>
          </a:xfrm>
          <a:prstGeom prst="rect">
            <a:avLst/>
          </a:prstGeom>
          <a:noFill/>
        </p:spPr>
        <p:txBody>
          <a:bodyPr wrap="square" rtlCol="0">
            <a:spAutoFit/>
          </a:bodyPr>
          <a:lstStyle/>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Document</a:t>
            </a:r>
            <a:endParaRPr lang="en-US" dirty="0">
              <a:solidFill>
                <a:srgbClr val="000000"/>
              </a:solidFill>
            </a:endParaRPr>
          </a:p>
        </p:txBody>
      </p:sp>
      <p:sp>
        <p:nvSpPr>
          <p:cNvPr id="2" name="TextBox 1"/>
          <p:cNvSpPr txBox="1"/>
          <p:nvPr/>
        </p:nvSpPr>
        <p:spPr>
          <a:xfrm>
            <a:off x="1905000" y="5486400"/>
            <a:ext cx="1285929" cy="646331"/>
          </a:xfrm>
          <a:prstGeom prst="rect">
            <a:avLst/>
          </a:prstGeom>
          <a:noFill/>
        </p:spPr>
        <p:txBody>
          <a:bodyPr wrap="none" rtlCol="0">
            <a:spAutoFit/>
          </a:bodyPr>
          <a:lstStyle/>
          <a:p>
            <a:r>
              <a:rPr lang="en-US" b="1" dirty="0">
                <a:solidFill>
                  <a:srgbClr val="FFFF00"/>
                </a:solidFill>
                <a:latin typeface="Comic Sans MS" panose="030F0702030302020204" pitchFamily="66" charset="0"/>
              </a:rPr>
              <a:t>Procedure</a:t>
            </a:r>
            <a:endParaRPr lang="en-US" b="1" dirty="0">
              <a:solidFill>
                <a:srgbClr val="000000"/>
              </a:solidFill>
            </a:endParaRPr>
          </a:p>
          <a:p>
            <a:endParaRPr lang="en-US" dirty="0">
              <a:solidFill>
                <a:srgbClr val="000000"/>
              </a:solidFill>
            </a:endParaRPr>
          </a:p>
        </p:txBody>
      </p:sp>
      <p:sp>
        <p:nvSpPr>
          <p:cNvPr id="17" name="TextBox 16"/>
          <p:cNvSpPr txBox="1"/>
          <p:nvPr/>
        </p:nvSpPr>
        <p:spPr>
          <a:xfrm>
            <a:off x="5562600" y="5486400"/>
            <a:ext cx="1810111" cy="369332"/>
          </a:xfrm>
          <a:prstGeom prst="rect">
            <a:avLst/>
          </a:prstGeom>
          <a:noFill/>
        </p:spPr>
        <p:txBody>
          <a:bodyPr wrap="none" rtlCol="0">
            <a:spAutoFit/>
          </a:bodyPr>
          <a:lstStyle/>
          <a:p>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5102.03 (C)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(3)</a:t>
            </a:r>
            <a:endParaRPr lang="en-US" dirty="0">
              <a:solidFill>
                <a:srgbClr val="000000"/>
              </a:solidFill>
            </a:endParaRPr>
          </a:p>
        </p:txBody>
      </p:sp>
    </p:spTree>
    <p:extLst>
      <p:ext uri="{BB962C8B-B14F-4D97-AF65-F5344CB8AC3E}">
        <p14:creationId xmlns:p14="http://schemas.microsoft.com/office/powerpoint/2010/main" val="321642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1000"/>
                                        <p:tgtEl>
                                          <p:spTgt spid="16"/>
                                        </p:tgtEl>
                                      </p:cBhvr>
                                    </p:animEffect>
                                    <p:anim calcmode="lin" valueType="num">
                                      <p:cBhvr>
                                        <p:cTn id="76" dur="1000" fill="hold"/>
                                        <p:tgtEl>
                                          <p:spTgt spid="16"/>
                                        </p:tgtEl>
                                        <p:attrNameLst>
                                          <p:attrName>ppt_x</p:attrName>
                                        </p:attrNameLst>
                                      </p:cBhvr>
                                      <p:tavLst>
                                        <p:tav tm="0">
                                          <p:val>
                                            <p:strVal val="#ppt_x"/>
                                          </p:val>
                                        </p:tav>
                                        <p:tav tm="100000">
                                          <p:val>
                                            <p:strVal val="#ppt_x"/>
                                          </p:val>
                                        </p:tav>
                                      </p:tavLst>
                                    </p:anim>
                                    <p:anim calcmode="lin" valueType="num">
                                      <p:cBhvr>
                                        <p:cTn id="7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1000"/>
                                        <p:tgtEl>
                                          <p:spTgt spid="11"/>
                                        </p:tgtEl>
                                      </p:cBhvr>
                                    </p:animEffect>
                                    <p:anim calcmode="lin" valueType="num">
                                      <p:cBhvr>
                                        <p:cTn id="83" dur="1000" fill="hold"/>
                                        <p:tgtEl>
                                          <p:spTgt spid="11"/>
                                        </p:tgtEl>
                                        <p:attrNameLst>
                                          <p:attrName>ppt_x</p:attrName>
                                        </p:attrNameLst>
                                      </p:cBhvr>
                                      <p:tavLst>
                                        <p:tav tm="0">
                                          <p:val>
                                            <p:strVal val="#ppt_x"/>
                                          </p:val>
                                        </p:tav>
                                        <p:tav tm="100000">
                                          <p:val>
                                            <p:strVal val="#ppt_x"/>
                                          </p:val>
                                        </p:tav>
                                      </p:tavLst>
                                    </p:anim>
                                    <p:anim calcmode="lin" valueType="num">
                                      <p:cBhvr>
                                        <p:cTn id="8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fade">
                                      <p:cBhvr>
                                        <p:cTn id="89" dur="1000"/>
                                        <p:tgtEl>
                                          <p:spTgt spid="12"/>
                                        </p:tgtEl>
                                      </p:cBhvr>
                                    </p:animEffect>
                                    <p:anim calcmode="lin" valueType="num">
                                      <p:cBhvr>
                                        <p:cTn id="90" dur="1000" fill="hold"/>
                                        <p:tgtEl>
                                          <p:spTgt spid="12"/>
                                        </p:tgtEl>
                                        <p:attrNameLst>
                                          <p:attrName>ppt_x</p:attrName>
                                        </p:attrNameLst>
                                      </p:cBhvr>
                                      <p:tavLst>
                                        <p:tav tm="0">
                                          <p:val>
                                            <p:strVal val="#ppt_x"/>
                                          </p:val>
                                        </p:tav>
                                        <p:tav tm="100000">
                                          <p:val>
                                            <p:strVal val="#ppt_x"/>
                                          </p:val>
                                        </p:tav>
                                      </p:tavLst>
                                    </p:anim>
                                    <p:anim calcmode="lin" valueType="num">
                                      <p:cBhvr>
                                        <p:cTn id="9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fade">
                                      <p:cBhvr>
                                        <p:cTn id="96" dur="1000"/>
                                        <p:tgtEl>
                                          <p:spTgt spid="2"/>
                                        </p:tgtEl>
                                      </p:cBhvr>
                                    </p:animEffect>
                                    <p:anim calcmode="lin" valueType="num">
                                      <p:cBhvr>
                                        <p:cTn id="97" dur="1000" fill="hold"/>
                                        <p:tgtEl>
                                          <p:spTgt spid="2"/>
                                        </p:tgtEl>
                                        <p:attrNameLst>
                                          <p:attrName>ppt_x</p:attrName>
                                        </p:attrNameLst>
                                      </p:cBhvr>
                                      <p:tavLst>
                                        <p:tav tm="0">
                                          <p:val>
                                            <p:strVal val="#ppt_x"/>
                                          </p:val>
                                        </p:tav>
                                        <p:tav tm="100000">
                                          <p:val>
                                            <p:strVal val="#ppt_x"/>
                                          </p:val>
                                        </p:tav>
                                      </p:tavLst>
                                    </p:anim>
                                    <p:anim calcmode="lin" valueType="num">
                                      <p:cBhvr>
                                        <p:cTn id="9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fade">
                                      <p:cBhvr>
                                        <p:cTn id="103" dur="1000"/>
                                        <p:tgtEl>
                                          <p:spTgt spid="17"/>
                                        </p:tgtEl>
                                      </p:cBhvr>
                                    </p:animEffect>
                                    <p:anim calcmode="lin" valueType="num">
                                      <p:cBhvr>
                                        <p:cTn id="104" dur="1000" fill="hold"/>
                                        <p:tgtEl>
                                          <p:spTgt spid="17"/>
                                        </p:tgtEl>
                                        <p:attrNameLst>
                                          <p:attrName>ppt_x</p:attrName>
                                        </p:attrNameLst>
                                      </p:cBhvr>
                                      <p:tavLst>
                                        <p:tav tm="0">
                                          <p:val>
                                            <p:strVal val="#ppt_x"/>
                                          </p:val>
                                        </p:tav>
                                        <p:tav tm="100000">
                                          <p:val>
                                            <p:strVal val="#ppt_x"/>
                                          </p:val>
                                        </p:tav>
                                      </p:tavLst>
                                    </p:anim>
                                    <p:anim calcmode="lin" valueType="num">
                                      <p:cBhvr>
                                        <p:cTn id="10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2" grpId="0"/>
      <p:bldP spid="17"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81000"/>
            <a:ext cx="8557151" cy="707886"/>
          </a:xfrm>
          <a:prstGeom prst="rect">
            <a:avLst/>
          </a:prstGeom>
          <a:noFill/>
        </p:spPr>
        <p:txBody>
          <a:bodyPr wrap="none" rtlCol="0">
            <a:spAutoFit/>
          </a:bodyPr>
          <a:lstStyle/>
          <a:p>
            <a:r>
              <a:rPr lang="en-US" sz="4000" b="1" dirty="0" smtClean="0">
                <a:solidFill>
                  <a:srgbClr val="FFFF00"/>
                </a:solidFill>
                <a:latin typeface="Comic Sans MS" panose="030F0702030302020204" pitchFamily="66" charset="0"/>
              </a:rPr>
              <a:t>WHAT IS A VOLUNTARY LIEN?</a:t>
            </a:r>
            <a:endParaRPr lang="en-US" sz="4000" b="1" dirty="0">
              <a:solidFill>
                <a:srgbClr val="FFFF00"/>
              </a:solidFill>
              <a:latin typeface="Comic Sans MS" panose="030F0702030302020204" pitchFamily="66" charset="0"/>
            </a:endParaRPr>
          </a:p>
        </p:txBody>
      </p:sp>
      <p:sp>
        <p:nvSpPr>
          <p:cNvPr id="7" name="TextBox 6"/>
          <p:cNvSpPr txBox="1"/>
          <p:nvPr/>
        </p:nvSpPr>
        <p:spPr>
          <a:xfrm>
            <a:off x="1143000" y="1371600"/>
            <a:ext cx="6858000" cy="3539430"/>
          </a:xfrm>
          <a:prstGeom prst="rect">
            <a:avLst/>
          </a:prstGeom>
          <a:noFill/>
        </p:spPr>
        <p:txBody>
          <a:bodyPr wrap="square" rtlCol="0">
            <a:spAutoFit/>
          </a:bodyPr>
          <a:lstStyle/>
          <a:p>
            <a:r>
              <a:rPr lang="en-US" sz="3200" dirty="0">
                <a:solidFill>
                  <a:srgbClr val="000000"/>
                </a:solidFill>
                <a:effectLst>
                  <a:outerShdw blurRad="38100" dist="38100" dir="2700000" algn="tl">
                    <a:srgbClr val="000000">
                      <a:alpha val="43137"/>
                    </a:srgbClr>
                  </a:outerShdw>
                </a:effectLst>
                <a:latin typeface="Comic Sans MS" panose="030F0702030302020204" pitchFamily="66" charset="0"/>
              </a:rPr>
              <a:t>A </a:t>
            </a:r>
            <a:r>
              <a:rPr lang="en-US" sz="3200" dirty="0" smtClean="0">
                <a:solidFill>
                  <a:srgbClr val="000000"/>
                </a:solidFill>
                <a:effectLst>
                  <a:outerShdw blurRad="38100" dist="38100" dir="2700000" algn="tl">
                    <a:srgbClr val="000000">
                      <a:alpha val="43137"/>
                    </a:srgbClr>
                  </a:outerShdw>
                </a:effectLst>
                <a:latin typeface="Comic Sans MS" panose="030F0702030302020204" pitchFamily="66" charset="0"/>
              </a:rPr>
              <a:t>Voluntary Lien is one that exists </a:t>
            </a:r>
          </a:p>
          <a:p>
            <a:r>
              <a:rPr lang="en-US" sz="3200" dirty="0" smtClean="0">
                <a:solidFill>
                  <a:srgbClr val="000000"/>
                </a:solidFill>
                <a:effectLst>
                  <a:outerShdw blurRad="38100" dist="38100" dir="2700000" algn="tl">
                    <a:srgbClr val="000000">
                      <a:alpha val="43137"/>
                    </a:srgbClr>
                  </a:outerShdw>
                </a:effectLst>
                <a:latin typeface="Comic Sans MS" panose="030F0702030302020204" pitchFamily="66" charset="0"/>
              </a:rPr>
              <a:t>because of an action taken by a </a:t>
            </a:r>
          </a:p>
          <a:p>
            <a:r>
              <a:rPr lang="en-US" sz="3200" dirty="0" smtClean="0">
                <a:solidFill>
                  <a:srgbClr val="000000"/>
                </a:solidFill>
                <a:effectLst>
                  <a:outerShdw blurRad="38100" dist="38100" dir="2700000" algn="tl">
                    <a:srgbClr val="000000">
                      <a:alpha val="43137"/>
                    </a:srgbClr>
                  </a:outerShdw>
                </a:effectLst>
                <a:latin typeface="Comic Sans MS" panose="030F0702030302020204" pitchFamily="66" charset="0"/>
              </a:rPr>
              <a:t>debtor. This type of lien uses the  </a:t>
            </a:r>
          </a:p>
          <a:p>
            <a:r>
              <a:rPr lang="en-US" sz="3200" dirty="0" smtClean="0">
                <a:solidFill>
                  <a:srgbClr val="000000"/>
                </a:solidFill>
                <a:effectLst>
                  <a:outerShdw blurRad="38100" dist="38100" dir="2700000" algn="tl">
                    <a:srgbClr val="000000">
                      <a:alpha val="43137"/>
                    </a:srgbClr>
                  </a:outerShdw>
                </a:effectLst>
                <a:latin typeface="Comic Sans MS" panose="030F0702030302020204" pitchFamily="66" charset="0"/>
              </a:rPr>
              <a:t>property of another as security </a:t>
            </a:r>
          </a:p>
          <a:p>
            <a:r>
              <a:rPr lang="en-US" sz="3200" dirty="0" smtClean="0">
                <a:solidFill>
                  <a:srgbClr val="000000"/>
                </a:solidFill>
                <a:effectLst>
                  <a:outerShdw blurRad="38100" dist="38100" dir="2700000" algn="tl">
                    <a:srgbClr val="000000">
                      <a:alpha val="43137"/>
                    </a:srgbClr>
                  </a:outerShdw>
                </a:effectLst>
                <a:latin typeface="Comic Sans MS" panose="030F0702030302020204" pitchFamily="66" charset="0"/>
              </a:rPr>
              <a:t>for the payment of a debt. These </a:t>
            </a:r>
          </a:p>
          <a:p>
            <a:r>
              <a:rPr lang="en-US" sz="3200" dirty="0" smtClean="0">
                <a:solidFill>
                  <a:srgbClr val="000000"/>
                </a:solidFill>
                <a:effectLst>
                  <a:outerShdw blurRad="38100" dist="38100" dir="2700000" algn="tl">
                    <a:srgbClr val="000000">
                      <a:alpha val="43137"/>
                    </a:srgbClr>
                  </a:outerShdw>
                </a:effectLst>
                <a:latin typeface="Comic Sans MS" panose="030F0702030302020204" pitchFamily="66" charset="0"/>
              </a:rPr>
              <a:t>liens are attached most often to real property and not to a person.</a:t>
            </a:r>
            <a:endParaRPr lang="en-US" sz="3200" dirty="0">
              <a:solidFill>
                <a:srgbClr val="000000"/>
              </a:solidFill>
            </a:endParaRPr>
          </a:p>
        </p:txBody>
      </p:sp>
    </p:spTree>
    <p:extLst>
      <p:ext uri="{BB962C8B-B14F-4D97-AF65-F5344CB8AC3E}">
        <p14:creationId xmlns:p14="http://schemas.microsoft.com/office/powerpoint/2010/main" val="379127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228600"/>
            <a:ext cx="6938118" cy="369332"/>
          </a:xfrm>
          <a:prstGeom prst="rect">
            <a:avLst/>
          </a:prstGeom>
          <a:noFill/>
        </p:spPr>
        <p:txBody>
          <a:bodyPr wrap="none" rtlCol="0">
            <a:spAutoFit/>
          </a:bodyPr>
          <a:lstStyle/>
          <a:p>
            <a:r>
              <a:rPr lang="en-US" b="1" dirty="0" smtClean="0">
                <a:solidFill>
                  <a:srgbClr val="FFFF00"/>
                </a:solidFill>
                <a:latin typeface="Comic Sans MS" panose="030F0702030302020204" pitchFamily="66" charset="0"/>
              </a:rPr>
              <a:t>PERTINENT MORTGAGE INFORMATION (Voluntary Lien)</a:t>
            </a:r>
            <a:endParaRPr lang="en-US" b="1" dirty="0">
              <a:solidFill>
                <a:srgbClr val="FFFF00"/>
              </a:solidFill>
              <a:latin typeface="Comic Sans MS" panose="030F0702030302020204" pitchFamily="66" charset="0"/>
            </a:endParaRPr>
          </a:p>
        </p:txBody>
      </p:sp>
      <p:pic>
        <p:nvPicPr>
          <p:cNvPr id="2" name="Picture 1" descr="20150918072013505.pdf - Adobe Acrobat Pro"/>
          <p:cNvPicPr>
            <a:picLocks noChangeAspect="1"/>
          </p:cNvPicPr>
          <p:nvPr/>
        </p:nvPicPr>
        <p:blipFill rotWithShape="1">
          <a:blip r:embed="rId2">
            <a:extLst>
              <a:ext uri="{28A0092B-C50C-407E-A947-70E740481C1C}">
                <a14:useLocalDpi xmlns:a14="http://schemas.microsoft.com/office/drawing/2010/main" val="0"/>
              </a:ext>
            </a:extLst>
          </a:blip>
          <a:srcRect l="36250" t="13184" r="35481" b="12384"/>
          <a:stretch/>
        </p:blipFill>
        <p:spPr>
          <a:xfrm>
            <a:off x="381000" y="609600"/>
            <a:ext cx="4191000" cy="5486400"/>
          </a:xfrm>
          <a:prstGeom prst="rect">
            <a:avLst/>
          </a:prstGeom>
        </p:spPr>
      </p:pic>
      <p:pic>
        <p:nvPicPr>
          <p:cNvPr id="6" name="Picture 5" descr="20150918072013505.pdf - Adobe Acrobat Pro"/>
          <p:cNvPicPr>
            <a:picLocks noChangeAspect="1"/>
          </p:cNvPicPr>
          <p:nvPr/>
        </p:nvPicPr>
        <p:blipFill rotWithShape="1">
          <a:blip r:embed="rId3">
            <a:extLst>
              <a:ext uri="{28A0092B-C50C-407E-A947-70E740481C1C}">
                <a14:useLocalDpi xmlns:a14="http://schemas.microsoft.com/office/drawing/2010/main" val="0"/>
              </a:ext>
            </a:extLst>
          </a:blip>
          <a:srcRect l="35865" t="18626" r="33846" b="10302"/>
          <a:stretch/>
        </p:blipFill>
        <p:spPr>
          <a:xfrm>
            <a:off x="4724400" y="609600"/>
            <a:ext cx="4114800" cy="5486400"/>
          </a:xfrm>
          <a:prstGeom prst="rect">
            <a:avLst/>
          </a:prstGeom>
        </p:spPr>
      </p:pic>
    </p:spTree>
    <p:extLst>
      <p:ext uri="{BB962C8B-B14F-4D97-AF65-F5344CB8AC3E}">
        <p14:creationId xmlns:p14="http://schemas.microsoft.com/office/powerpoint/2010/main" val="238446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918072013505.pdf - Adobe Acrobat Pro"/>
          <p:cNvPicPr>
            <a:picLocks noChangeAspect="1"/>
          </p:cNvPicPr>
          <p:nvPr/>
        </p:nvPicPr>
        <p:blipFill rotWithShape="1">
          <a:blip r:embed="rId2">
            <a:extLst>
              <a:ext uri="{28A0092B-C50C-407E-A947-70E740481C1C}">
                <a14:useLocalDpi xmlns:a14="http://schemas.microsoft.com/office/drawing/2010/main" val="0"/>
              </a:ext>
            </a:extLst>
          </a:blip>
          <a:srcRect l="37309" t="18627" r="37114" b="21828"/>
          <a:stretch/>
        </p:blipFill>
        <p:spPr>
          <a:xfrm>
            <a:off x="304800" y="228600"/>
            <a:ext cx="4267200" cy="5791200"/>
          </a:xfrm>
          <a:prstGeom prst="rect">
            <a:avLst/>
          </a:prstGeom>
        </p:spPr>
      </p:pic>
      <p:pic>
        <p:nvPicPr>
          <p:cNvPr id="5" name="Picture 4" descr="20150918072013505.pdf - Adobe Acrobat Pro"/>
          <p:cNvPicPr>
            <a:picLocks noChangeAspect="1"/>
          </p:cNvPicPr>
          <p:nvPr/>
        </p:nvPicPr>
        <p:blipFill rotWithShape="1">
          <a:blip r:embed="rId3">
            <a:extLst>
              <a:ext uri="{28A0092B-C50C-407E-A947-70E740481C1C}">
                <a14:useLocalDpi xmlns:a14="http://schemas.microsoft.com/office/drawing/2010/main" val="0"/>
              </a:ext>
            </a:extLst>
          </a:blip>
          <a:srcRect l="37308" t="19267" r="37884" b="35434"/>
          <a:stretch/>
        </p:blipFill>
        <p:spPr>
          <a:xfrm>
            <a:off x="4724400" y="228600"/>
            <a:ext cx="4114800" cy="5791200"/>
          </a:xfrm>
          <a:prstGeom prst="rect">
            <a:avLst/>
          </a:prstGeom>
        </p:spPr>
      </p:pic>
    </p:spTree>
    <p:extLst>
      <p:ext uri="{BB962C8B-B14F-4D97-AF65-F5344CB8AC3E}">
        <p14:creationId xmlns:p14="http://schemas.microsoft.com/office/powerpoint/2010/main" val="143442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rot="10800000">
            <a:off x="4584192" y="2639567"/>
            <a:ext cx="978408" cy="484632"/>
          </a:xfrm>
          <a:prstGeom prst="rightArrow">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4846028" y="1600200"/>
            <a:ext cx="4272323" cy="1200329"/>
          </a:xfrm>
          <a:prstGeom prst="rect">
            <a:avLst/>
          </a:prstGeom>
          <a:noFill/>
        </p:spPr>
        <p:txBody>
          <a:bodyPr wrap="none" rtlCol="0">
            <a:spAutoFit/>
          </a:bodyPr>
          <a:lstStyle/>
          <a:p>
            <a:pPr algn="ctr"/>
            <a:r>
              <a:rPr lang="en-US" sz="3600" b="1" dirty="0" smtClean="0">
                <a:solidFill>
                  <a:srgbClr val="000000"/>
                </a:solidFill>
                <a:effectLst>
                  <a:outerShdw blurRad="38100" dist="38100" dir="2700000" algn="tl">
                    <a:srgbClr val="000000">
                      <a:alpha val="43137"/>
                    </a:srgbClr>
                  </a:outerShdw>
                </a:effectLst>
                <a:latin typeface="Comic Sans MS" panose="030F0702030302020204" pitchFamily="66" charset="0"/>
              </a:rPr>
              <a:t>CONDEMNATION</a:t>
            </a:r>
          </a:p>
          <a:p>
            <a:pPr algn="ctr"/>
            <a:r>
              <a:rPr lang="en-US" sz="3600" b="1" dirty="0" smtClean="0">
                <a:solidFill>
                  <a:srgbClr val="000000"/>
                </a:solidFill>
                <a:effectLst>
                  <a:outerShdw blurRad="38100" dist="38100" dir="2700000" algn="tl">
                    <a:srgbClr val="000000">
                      <a:alpha val="43137"/>
                    </a:srgbClr>
                  </a:outerShdw>
                </a:effectLst>
                <a:latin typeface="Comic Sans MS" panose="030F0702030302020204" pitchFamily="66" charset="0"/>
              </a:rPr>
              <a:t>LANGUAGE</a:t>
            </a:r>
            <a:endParaRPr lang="en-US" sz="3600" b="1"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643" t="8889" r="31323" b="27778"/>
          <a:stretch/>
        </p:blipFill>
        <p:spPr>
          <a:xfrm>
            <a:off x="120953" y="2458"/>
            <a:ext cx="4431632" cy="6477000"/>
          </a:xfrm>
          <a:prstGeom prst="rect">
            <a:avLst/>
          </a:prstGeom>
        </p:spPr>
      </p:pic>
      <p:sp>
        <p:nvSpPr>
          <p:cNvPr id="8" name="TextBox 7"/>
          <p:cNvSpPr txBox="1"/>
          <p:nvPr/>
        </p:nvSpPr>
        <p:spPr>
          <a:xfrm>
            <a:off x="4876800" y="3200400"/>
            <a:ext cx="4341253" cy="1477328"/>
          </a:xfrm>
          <a:prstGeom prst="rect">
            <a:avLst/>
          </a:prstGeom>
          <a:noFill/>
        </p:spPr>
        <p:txBody>
          <a:bodyPr wrap="none" rtlCol="0">
            <a:spAutoFit/>
          </a:bodyPr>
          <a:lstStyle/>
          <a:p>
            <a:pPr algn="ctr"/>
            <a:r>
              <a:rPr lang="en-US" dirty="0" smtClean="0">
                <a:solidFill>
                  <a:srgbClr val="FFFF00"/>
                </a:solidFill>
                <a:effectLst>
                  <a:outerShdw blurRad="38100" dist="38100" dir="2700000" algn="tl">
                    <a:srgbClr val="000000">
                      <a:alpha val="43137"/>
                    </a:srgbClr>
                  </a:outerShdw>
                </a:effectLst>
                <a:latin typeface="Comic Sans MS" panose="030F0702030302020204" pitchFamily="66" charset="0"/>
              </a:rPr>
              <a:t>WHAT DOES THIS MEAN?</a:t>
            </a:r>
          </a:p>
          <a:p>
            <a:pPr algn="ctr"/>
            <a:r>
              <a:rPr lang="en-US" dirty="0" smtClean="0">
                <a:solidFill>
                  <a:srgbClr val="FFFF00"/>
                </a:solidFill>
                <a:effectLst>
                  <a:outerShdw blurRad="38100" dist="38100" dir="2700000" algn="tl">
                    <a:srgbClr val="000000">
                      <a:alpha val="43137"/>
                    </a:srgbClr>
                  </a:outerShdw>
                </a:effectLst>
                <a:latin typeface="Comic Sans MS" panose="030F0702030302020204" pitchFamily="66" charset="0"/>
              </a:rPr>
              <a:t>Condemnation Language Located In </a:t>
            </a:r>
          </a:p>
          <a:p>
            <a:pPr algn="ctr"/>
            <a:r>
              <a:rPr lang="en-US" dirty="0" smtClean="0">
                <a:solidFill>
                  <a:srgbClr val="FFFF00"/>
                </a:solidFill>
                <a:effectLst>
                  <a:outerShdw blurRad="38100" dist="38100" dir="2700000" algn="tl">
                    <a:srgbClr val="000000">
                      <a:alpha val="43137"/>
                    </a:srgbClr>
                  </a:outerShdw>
                </a:effectLst>
                <a:latin typeface="Comic Sans MS" panose="030F0702030302020204" pitchFamily="66" charset="0"/>
              </a:rPr>
              <a:t>A Mortgage Explains How Proceeds </a:t>
            </a:r>
          </a:p>
          <a:p>
            <a:pPr algn="ctr"/>
            <a:r>
              <a:rPr lang="en-US" dirty="0" smtClean="0">
                <a:solidFill>
                  <a:srgbClr val="FFFF00"/>
                </a:solidFill>
                <a:effectLst>
                  <a:outerShdw blurRad="38100" dist="38100" dir="2700000" algn="tl">
                    <a:srgbClr val="000000">
                      <a:alpha val="43137"/>
                    </a:srgbClr>
                  </a:outerShdw>
                </a:effectLst>
                <a:latin typeface="Comic Sans MS" panose="030F0702030302020204" pitchFamily="66" charset="0"/>
              </a:rPr>
              <a:t>Are To Be Distributed In The Case Of</a:t>
            </a:r>
          </a:p>
          <a:p>
            <a:pPr algn="ctr"/>
            <a:r>
              <a:rPr lang="en-US" dirty="0" smtClean="0">
                <a:solidFill>
                  <a:srgbClr val="FFFF00"/>
                </a:solidFill>
                <a:effectLst>
                  <a:outerShdw blurRad="38100" dist="38100" dir="2700000" algn="tl">
                    <a:srgbClr val="000000">
                      <a:alpha val="43137"/>
                    </a:srgbClr>
                  </a:outerShdw>
                </a:effectLst>
                <a:latin typeface="Comic Sans MS" panose="030F0702030302020204" pitchFamily="66" charset="0"/>
              </a:rPr>
              <a:t>A Eminent Domain Taking.</a:t>
            </a:r>
            <a:endParaRPr lang="en-US"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2" name="Rectangle 1"/>
          <p:cNvSpPr/>
          <p:nvPr/>
        </p:nvSpPr>
        <p:spPr>
          <a:xfrm>
            <a:off x="332312" y="2693688"/>
            <a:ext cx="4011088" cy="1649712"/>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2643" t="34943" r="32041" b="48603"/>
          <a:stretch/>
        </p:blipFill>
        <p:spPr>
          <a:xfrm>
            <a:off x="-16261" y="1828800"/>
            <a:ext cx="9239230" cy="3553923"/>
          </a:xfrm>
          <a:prstGeom prst="rect">
            <a:avLst/>
          </a:prstGeom>
        </p:spPr>
      </p:pic>
    </p:spTree>
    <p:extLst>
      <p:ext uri="{BB962C8B-B14F-4D97-AF65-F5344CB8AC3E}">
        <p14:creationId xmlns:p14="http://schemas.microsoft.com/office/powerpoint/2010/main" val="302732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02443" y="228600"/>
            <a:ext cx="6830717" cy="1446550"/>
          </a:xfrm>
          <a:prstGeom prst="rect">
            <a:avLst/>
          </a:prstGeom>
          <a:noFill/>
        </p:spPr>
        <p:txBody>
          <a:bodyPr wrap="none" rtlCol="0">
            <a:spAutoFit/>
          </a:bodyPr>
          <a:lstStyle/>
          <a:p>
            <a:pPr algn="ctr"/>
            <a:r>
              <a:rPr lang="en-US" sz="4400" b="1" dirty="0">
                <a:solidFill>
                  <a:srgbClr val="FFFF00"/>
                </a:solidFill>
                <a:latin typeface="Comic Sans MS" panose="030F0702030302020204" pitchFamily="66" charset="0"/>
              </a:rPr>
              <a:t>COMMON TYPES </a:t>
            </a:r>
            <a:endParaRPr lang="en-US" sz="4400" b="1" dirty="0" smtClean="0">
              <a:solidFill>
                <a:srgbClr val="FFFF00"/>
              </a:solidFill>
              <a:latin typeface="Comic Sans MS" panose="030F0702030302020204" pitchFamily="66" charset="0"/>
            </a:endParaRPr>
          </a:p>
          <a:p>
            <a:pPr algn="ctr"/>
            <a:r>
              <a:rPr lang="en-US" sz="4400" b="1" dirty="0" smtClean="0">
                <a:solidFill>
                  <a:srgbClr val="FFFF00"/>
                </a:solidFill>
                <a:latin typeface="Comic Sans MS" panose="030F0702030302020204" pitchFamily="66" charset="0"/>
              </a:rPr>
              <a:t>OF VOLUNTARY LIENS</a:t>
            </a:r>
            <a:endParaRPr lang="en-US" sz="4400" b="1" dirty="0">
              <a:solidFill>
                <a:srgbClr val="FFFF00"/>
              </a:solidFill>
              <a:latin typeface="Comic Sans MS" panose="030F0702030302020204" pitchFamily="66" charset="0"/>
            </a:endParaRPr>
          </a:p>
        </p:txBody>
      </p:sp>
      <p:sp>
        <p:nvSpPr>
          <p:cNvPr id="4" name="TextBox 3"/>
          <p:cNvSpPr txBox="1"/>
          <p:nvPr/>
        </p:nvSpPr>
        <p:spPr>
          <a:xfrm>
            <a:off x="3352800" y="1828800"/>
            <a:ext cx="2502608" cy="646331"/>
          </a:xfrm>
          <a:prstGeom prst="rect">
            <a:avLst/>
          </a:prstGeom>
          <a:noFill/>
        </p:spPr>
        <p:txBody>
          <a:bodyPr wrap="none" rtlCol="0">
            <a:spAutoFit/>
          </a:bodyPr>
          <a:lstStyle/>
          <a:p>
            <a:r>
              <a:rPr lang="en-US" sz="3600" b="1" dirty="0" smtClean="0">
                <a:solidFill>
                  <a:srgbClr val="000000"/>
                </a:solidFill>
                <a:latin typeface="Comic Sans MS" panose="030F0702030302020204" pitchFamily="66" charset="0"/>
              </a:rPr>
              <a:t>Mortgages</a:t>
            </a:r>
            <a:endParaRPr lang="en-US" sz="3600" b="1" dirty="0">
              <a:solidFill>
                <a:srgbClr val="000000"/>
              </a:solidFill>
              <a:latin typeface="Comic Sans MS" panose="030F0702030302020204" pitchFamily="66" charset="0"/>
            </a:endParaRPr>
          </a:p>
        </p:txBody>
      </p:sp>
      <p:sp>
        <p:nvSpPr>
          <p:cNvPr id="5" name="Rectangle 4"/>
          <p:cNvSpPr/>
          <p:nvPr/>
        </p:nvSpPr>
        <p:spPr>
          <a:xfrm>
            <a:off x="1600200" y="2667000"/>
            <a:ext cx="6629400" cy="646331"/>
          </a:xfrm>
          <a:prstGeom prst="rect">
            <a:avLst/>
          </a:prstGeom>
        </p:spPr>
        <p:txBody>
          <a:bodyPr wrap="square">
            <a:spAutoFit/>
          </a:bodyPr>
          <a:lstStyle/>
          <a:p>
            <a:r>
              <a:rPr lang="en-US" sz="3600" b="1" dirty="0" smtClean="0">
                <a:solidFill>
                  <a:srgbClr val="000000"/>
                </a:solidFill>
                <a:latin typeface="Comic Sans MS" panose="030F0702030302020204" pitchFamily="66" charset="0"/>
              </a:rPr>
              <a:t>Financing Statements (UCC)</a:t>
            </a:r>
            <a:endParaRPr lang="en-US" sz="3600" b="1" dirty="0">
              <a:solidFill>
                <a:srgbClr val="000000"/>
              </a:solidFill>
              <a:latin typeface="Comic Sans MS" panose="030F0702030302020204" pitchFamily="66" charset="0"/>
            </a:endParaRPr>
          </a:p>
        </p:txBody>
      </p:sp>
      <p:sp>
        <p:nvSpPr>
          <p:cNvPr id="6" name="Rectangle 5"/>
          <p:cNvSpPr/>
          <p:nvPr/>
        </p:nvSpPr>
        <p:spPr>
          <a:xfrm>
            <a:off x="304800" y="4648200"/>
            <a:ext cx="8458200" cy="1200329"/>
          </a:xfrm>
          <a:prstGeom prst="rect">
            <a:avLst/>
          </a:prstGeom>
        </p:spPr>
        <p:txBody>
          <a:bodyPr wrap="square">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Note: This is a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sample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of commonly found V</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oluntary Liens</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  	You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will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find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other types of liens not included on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	this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list.</a:t>
            </a:r>
            <a:endParaRPr lang="en-US" sz="2400" dirty="0">
              <a:solidFill>
                <a:srgbClr val="000000"/>
              </a:solidFill>
            </a:endParaRPr>
          </a:p>
        </p:txBody>
      </p:sp>
      <p:sp>
        <p:nvSpPr>
          <p:cNvPr id="8" name="TextBox 7"/>
          <p:cNvSpPr txBox="1"/>
          <p:nvPr/>
        </p:nvSpPr>
        <p:spPr>
          <a:xfrm>
            <a:off x="3048000" y="3581400"/>
            <a:ext cx="3329758" cy="646331"/>
          </a:xfrm>
          <a:prstGeom prst="rect">
            <a:avLst/>
          </a:prstGeom>
          <a:noFill/>
        </p:spPr>
        <p:txBody>
          <a:bodyPr wrap="none" rtlCol="0">
            <a:spAutoFit/>
          </a:bodyPr>
          <a:lstStyle/>
          <a:p>
            <a:r>
              <a:rPr lang="en-US" sz="3600" b="1" dirty="0" smtClean="0">
                <a:solidFill>
                  <a:srgbClr val="000000"/>
                </a:solidFill>
                <a:latin typeface="Comic Sans MS" panose="030F0702030302020204" pitchFamily="66" charset="0"/>
              </a:rPr>
              <a:t>Land Contract</a:t>
            </a:r>
            <a:endParaRPr lang="en-US" sz="3600" b="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288176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85800" y="2286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800" dirty="0" smtClean="0">
              <a:solidFill>
                <a:srgbClr val="FFFFFF"/>
              </a:solidFill>
            </a:endParaRPr>
          </a:p>
          <a:p>
            <a:pPr marL="0" indent="0">
              <a:buFontTx/>
              <a:buNone/>
              <a:tabLst>
                <a:tab pos="461963" algn="l"/>
              </a:tabLst>
            </a:pPr>
            <a:endParaRPr lang="en-US" sz="2800" dirty="0">
              <a:solidFill>
                <a:srgbClr val="FFFFFF"/>
              </a:solidFill>
            </a:endParaRPr>
          </a:p>
          <a:p>
            <a:pPr marL="0" indent="0">
              <a:buFontTx/>
              <a:buNone/>
              <a:tabLst>
                <a:tab pos="461963" algn="l"/>
              </a:tabLst>
            </a:pPr>
            <a:endParaRPr lang="en-US" sz="2800" dirty="0" smtClean="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12" name="TextBox 11"/>
          <p:cNvSpPr txBox="1"/>
          <p:nvPr/>
        </p:nvSpPr>
        <p:spPr>
          <a:xfrm>
            <a:off x="1006687" y="1371600"/>
            <a:ext cx="6814687" cy="461665"/>
          </a:xfrm>
          <a:prstGeom prst="rect">
            <a:avLst/>
          </a:prstGeom>
          <a:noFill/>
        </p:spPr>
        <p:txBody>
          <a:bodyPr wrap="none" rtlCol="0">
            <a:spAutoFit/>
          </a:bodyPr>
          <a:lstStyle/>
          <a:p>
            <a:pPr algn="ct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 County Recorder’s on Site Computer System</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3" name="TextBox 12"/>
          <p:cNvSpPr txBox="1"/>
          <p:nvPr/>
        </p:nvSpPr>
        <p:spPr>
          <a:xfrm>
            <a:off x="1006687" y="2057400"/>
            <a:ext cx="6696065" cy="461665"/>
          </a:xfrm>
          <a:prstGeom prst="rect">
            <a:avLst/>
          </a:prstGeom>
          <a:noFill/>
        </p:spPr>
        <p:txBody>
          <a:bodyPr wrap="none" rtlCol="0">
            <a:spAutoFit/>
          </a:bodyPr>
          <a:lstStyle/>
          <a:p>
            <a:pPr algn="ct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 County Recorder’s Online Computer System</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4" name="TextBox 13"/>
          <p:cNvSpPr txBox="1"/>
          <p:nvPr/>
        </p:nvSpPr>
        <p:spPr>
          <a:xfrm>
            <a:off x="1006688" y="2743200"/>
            <a:ext cx="6413935" cy="461665"/>
          </a:xfrm>
          <a:prstGeom prst="rect">
            <a:avLst/>
          </a:prstGeom>
          <a:noFill/>
        </p:spPr>
        <p:txBody>
          <a:bodyPr wrap="none" rtlCol="0">
            <a:spAutoFit/>
          </a:bodyPr>
          <a:lstStyle/>
          <a:p>
            <a:pPr algn="ct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 County Recorder’s Mortgage Index Books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21" name="TextBox 20"/>
          <p:cNvSpPr txBox="1"/>
          <p:nvPr/>
        </p:nvSpPr>
        <p:spPr>
          <a:xfrm>
            <a:off x="152400" y="381000"/>
            <a:ext cx="8720657" cy="984885"/>
          </a:xfrm>
          <a:prstGeom prst="rect">
            <a:avLst/>
          </a:prstGeom>
          <a:noFill/>
        </p:spPr>
        <p:txBody>
          <a:bodyPr wrap="none" rtlCol="0">
            <a:spAutoFit/>
          </a:bodyPr>
          <a:lstStyle/>
          <a:p>
            <a:r>
              <a:rPr lang="en-US" sz="2800" b="1" dirty="0" smtClean="0">
                <a:solidFill>
                  <a:srgbClr val="FF0000"/>
                </a:solidFill>
                <a:effectLst>
                  <a:outerShdw blurRad="38100" dist="38100" dir="2700000" algn="tl">
                    <a:srgbClr val="000000">
                      <a:alpha val="43137"/>
                    </a:srgbClr>
                  </a:outerShdw>
                </a:effectLst>
                <a:latin typeface="Comic Sans MS" panose="030F0702030302020204" pitchFamily="66" charset="0"/>
              </a:rPr>
              <a:t> </a:t>
            </a:r>
            <a:r>
              <a:rPr lang="en-US" sz="4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Where </a:t>
            </a:r>
            <a:r>
              <a:rPr lang="en-US" sz="4000" b="1" dirty="0">
                <a:solidFill>
                  <a:srgbClr val="FFFF00"/>
                </a:solidFill>
                <a:effectLst>
                  <a:outerShdw blurRad="38100" dist="38100" dir="2700000" algn="tl">
                    <a:srgbClr val="000000">
                      <a:alpha val="43137"/>
                    </a:srgbClr>
                  </a:outerShdw>
                </a:effectLst>
                <a:latin typeface="Comic Sans MS" panose="030F0702030302020204" pitchFamily="66" charset="0"/>
              </a:rPr>
              <a:t>To </a:t>
            </a:r>
            <a:r>
              <a:rPr lang="en-US" sz="4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Locate</a:t>
            </a:r>
            <a:r>
              <a:rPr lang="en-US" sz="4000"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n-US" sz="4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Voluntary </a:t>
            </a:r>
            <a:r>
              <a:rPr lang="en-US" sz="4000" b="1" dirty="0">
                <a:solidFill>
                  <a:srgbClr val="FFFF00"/>
                </a:solidFill>
                <a:effectLst>
                  <a:outerShdw blurRad="38100" dist="38100" dir="2700000" algn="tl">
                    <a:srgbClr val="000000">
                      <a:alpha val="43137"/>
                    </a:srgbClr>
                  </a:outerShdw>
                </a:effectLst>
                <a:latin typeface="Comic Sans MS" panose="030F0702030302020204" pitchFamily="66" charset="0"/>
              </a:rPr>
              <a:t>Liens</a:t>
            </a:r>
          </a:p>
          <a:p>
            <a:endParaRPr lang="en-US" dirty="0">
              <a:solidFill>
                <a:srgbClr val="000000"/>
              </a:solidFill>
            </a:endParaRPr>
          </a:p>
        </p:txBody>
      </p:sp>
      <p:sp>
        <p:nvSpPr>
          <p:cNvPr id="4" name="TextBox 3"/>
          <p:cNvSpPr txBox="1"/>
          <p:nvPr/>
        </p:nvSpPr>
        <p:spPr>
          <a:xfrm>
            <a:off x="1066800" y="4800600"/>
            <a:ext cx="6437981"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Other Designated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Office Index(s)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9" name="TextBox 18"/>
          <p:cNvSpPr txBox="1"/>
          <p:nvPr/>
        </p:nvSpPr>
        <p:spPr>
          <a:xfrm>
            <a:off x="1066800" y="3429000"/>
            <a:ext cx="6372257"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Sectional Index Books</a:t>
            </a:r>
            <a:endParaRPr lang="en-US" sz="2400" dirty="0">
              <a:solidFill>
                <a:srgbClr val="000000"/>
              </a:solidFill>
            </a:endParaRPr>
          </a:p>
        </p:txBody>
      </p:sp>
      <p:sp>
        <p:nvSpPr>
          <p:cNvPr id="22" name="TextBox 21"/>
          <p:cNvSpPr txBox="1"/>
          <p:nvPr/>
        </p:nvSpPr>
        <p:spPr>
          <a:xfrm>
            <a:off x="1066800" y="4114800"/>
            <a:ext cx="6999032"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Miscellaneous Index Books</a:t>
            </a:r>
            <a:endParaRPr lang="en-US" sz="2400" dirty="0">
              <a:solidFill>
                <a:srgbClr val="000000"/>
              </a:solidFill>
            </a:endParaRPr>
          </a:p>
        </p:txBody>
      </p:sp>
    </p:spTree>
    <p:extLst>
      <p:ext uri="{BB962C8B-B14F-4D97-AF65-F5344CB8AC3E}">
        <p14:creationId xmlns:p14="http://schemas.microsoft.com/office/powerpoint/2010/main" val="400055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4" grpId="0"/>
      <p:bldP spid="19"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lgn="ctr">
              <a:buNone/>
              <a:tabLst>
                <a:tab pos="461963" algn="l"/>
              </a:tabLst>
            </a:pPr>
            <a:r>
              <a:rPr lang="en-US" sz="2800" u="sng" dirty="0" smtClean="0">
                <a:solidFill>
                  <a:schemeClr val="tx1"/>
                </a:solidFill>
                <a:latin typeface="Franklin Gothic Demi" panose="020B0703020102020204" pitchFamily="34" charset="0"/>
              </a:rPr>
              <a:t>What does the term “owner” mean? </a:t>
            </a:r>
          </a:p>
          <a:p>
            <a:pPr marL="0" indent="0">
              <a:buNone/>
              <a:tabLst>
                <a:tab pos="461963" algn="l"/>
              </a:tabLst>
            </a:pPr>
            <a:endParaRPr lang="en-US" sz="2800" dirty="0">
              <a:solidFill>
                <a:schemeClr val="tx1"/>
              </a:solidFill>
              <a:latin typeface="Franklin Gothic Demi" panose="020B0703020102020204" pitchFamily="34" charset="0"/>
            </a:endParaRPr>
          </a:p>
          <a:p>
            <a:pPr marL="0" indent="0">
              <a:buNone/>
              <a:tabLst>
                <a:tab pos="461963" algn="l"/>
              </a:tabLst>
            </a:pPr>
            <a:r>
              <a:rPr lang="en-US" sz="2800" dirty="0" smtClean="0">
                <a:solidFill>
                  <a:schemeClr val="tx1"/>
                </a:solidFill>
                <a:latin typeface="Franklin Gothic Demi" panose="020B0703020102020204" pitchFamily="34" charset="0"/>
              </a:rPr>
              <a:t>RC </a:t>
            </a:r>
            <a:r>
              <a:rPr lang="en-US" sz="2800" dirty="0">
                <a:solidFill>
                  <a:schemeClr val="tx1"/>
                </a:solidFill>
                <a:latin typeface="Franklin Gothic Demi" panose="020B0703020102020204" pitchFamily="34" charset="0"/>
              </a:rPr>
              <a:t>163.01 	Appropriation of property definitions.</a:t>
            </a:r>
          </a:p>
          <a:p>
            <a:pPr marL="0" indent="0">
              <a:buNone/>
              <a:tabLst>
                <a:tab pos="461963" algn="l"/>
              </a:tabLst>
            </a:pPr>
            <a:endParaRPr lang="en-US" sz="2800" dirty="0" smtClean="0">
              <a:solidFill>
                <a:schemeClr val="tx1"/>
              </a:solidFill>
              <a:latin typeface="Franklin Gothic Demi" panose="020B0703020102020204" pitchFamily="34" charset="0"/>
            </a:endParaRPr>
          </a:p>
          <a:p>
            <a:pPr marL="0" indent="0">
              <a:buNone/>
              <a:tabLst>
                <a:tab pos="461963" algn="l"/>
              </a:tabLst>
            </a:pPr>
            <a:r>
              <a:rPr lang="en-US" sz="2800" b="0" dirty="0" smtClean="0">
                <a:solidFill>
                  <a:schemeClr val="tx1"/>
                </a:solidFill>
                <a:latin typeface="Franklin Gothic Demi" panose="020B0703020102020204" pitchFamily="34" charset="0"/>
              </a:rPr>
              <a:t>(</a:t>
            </a:r>
            <a:r>
              <a:rPr lang="en-US" sz="2800" b="0" dirty="0">
                <a:solidFill>
                  <a:schemeClr val="tx1"/>
                </a:solidFill>
                <a:latin typeface="Franklin Gothic Demi" panose="020B0703020102020204" pitchFamily="34" charset="0"/>
              </a:rPr>
              <a:t>E) "Owner" means </a:t>
            </a:r>
            <a:r>
              <a:rPr lang="en-US" sz="2800" b="0" dirty="0" smtClean="0">
                <a:solidFill>
                  <a:schemeClr val="tx1"/>
                </a:solidFill>
                <a:latin typeface="Franklin Gothic Demi" panose="020B0703020102020204" pitchFamily="34" charset="0"/>
              </a:rPr>
              <a:t>-</a:t>
            </a: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extBox 1"/>
          <p:cNvSpPr txBox="1"/>
          <p:nvPr/>
        </p:nvSpPr>
        <p:spPr>
          <a:xfrm>
            <a:off x="762000" y="2743200"/>
            <a:ext cx="8077200" cy="1384995"/>
          </a:xfrm>
          <a:prstGeom prst="rect">
            <a:avLst/>
          </a:prstGeom>
          <a:solidFill>
            <a:schemeClr val="bg1"/>
          </a:solidFill>
        </p:spPr>
        <p:txBody>
          <a:bodyPr wrap="square" rtlCol="0">
            <a:spAutoFit/>
          </a:bodyPr>
          <a:lstStyle/>
          <a:p>
            <a:pPr>
              <a:tabLst>
                <a:tab pos="461963" algn="l"/>
              </a:tabLst>
            </a:pPr>
            <a:r>
              <a:rPr lang="en-US" sz="2800" dirty="0">
                <a:latin typeface="Franklin Gothic Demi" panose="020B0703020102020204" pitchFamily="34" charset="0"/>
              </a:rPr>
              <a:t>any individual, partnership, association, or corporation having any estate, title, or interest in any real property sought to be appropriated.</a:t>
            </a:r>
          </a:p>
        </p:txBody>
      </p:sp>
    </p:spTree>
    <p:extLst>
      <p:ext uri="{BB962C8B-B14F-4D97-AF65-F5344CB8AC3E}">
        <p14:creationId xmlns:p14="http://schemas.microsoft.com/office/powerpoint/2010/main" val="149969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914400"/>
          </a:xfrm>
        </p:spPr>
        <p:txBody>
          <a:bodyPr/>
          <a:lstStyle/>
          <a:p>
            <a:r>
              <a:rPr lang="en-US" dirty="0">
                <a:solidFill>
                  <a:srgbClr val="FFFF00"/>
                </a:solidFill>
                <a:latin typeface="Comic Sans MS" panose="030F0702030302020204" pitchFamily="66" charset="0"/>
              </a:rPr>
              <a:t/>
            </a:r>
            <a:br>
              <a:rPr lang="en-US" dirty="0">
                <a:solidFill>
                  <a:srgbClr val="FFFF00"/>
                </a:solidFill>
                <a:latin typeface="Comic Sans MS" panose="030F0702030302020204" pitchFamily="66" charset="0"/>
              </a:rPr>
            </a:br>
            <a:r>
              <a:rPr lang="en-US" sz="3600" dirty="0" smtClean="0">
                <a:solidFill>
                  <a:srgbClr val="FFFF00"/>
                </a:solidFill>
                <a:latin typeface="Comic Sans MS" panose="030F0702030302020204" pitchFamily="66" charset="0"/>
              </a:rPr>
              <a:t>WHAT </a:t>
            </a:r>
            <a:r>
              <a:rPr lang="en-US" sz="3600" dirty="0">
                <a:solidFill>
                  <a:srgbClr val="FFFF00"/>
                </a:solidFill>
                <a:latin typeface="Comic Sans MS" panose="030F0702030302020204" pitchFamily="66" charset="0"/>
              </a:rPr>
              <a:t>IS A </a:t>
            </a:r>
            <a:r>
              <a:rPr lang="en-US" sz="3600" dirty="0" smtClean="0">
                <a:solidFill>
                  <a:srgbClr val="FFFF00"/>
                </a:solidFill>
                <a:latin typeface="Comic Sans MS" panose="030F0702030302020204" pitchFamily="66" charset="0"/>
              </a:rPr>
              <a:t>INVOLUNTARY </a:t>
            </a:r>
            <a:r>
              <a:rPr lang="en-US" sz="3600" dirty="0">
                <a:solidFill>
                  <a:srgbClr val="FFFF00"/>
                </a:solidFill>
                <a:latin typeface="Comic Sans MS" panose="030F0702030302020204" pitchFamily="66" charset="0"/>
              </a:rPr>
              <a:t>LIEN</a:t>
            </a:r>
            <a:r>
              <a:rPr lang="en-US" sz="3600" dirty="0" smtClean="0">
                <a:solidFill>
                  <a:srgbClr val="FFFF00"/>
                </a:solidFill>
                <a:latin typeface="Comic Sans MS" panose="030F0702030302020204" pitchFamily="66" charset="0"/>
              </a:rPr>
              <a:t>?</a:t>
            </a:r>
            <a:r>
              <a:rPr lang="en-US" dirty="0" smtClean="0">
                <a:solidFill>
                  <a:srgbClr val="FFFF00"/>
                </a:solidFill>
                <a:latin typeface="Comic Sans MS" panose="030F0702030302020204" pitchFamily="66" charset="0"/>
              </a:rPr>
              <a:t/>
            </a:r>
            <a:br>
              <a:rPr lang="en-US" dirty="0" smtClean="0">
                <a:solidFill>
                  <a:srgbClr val="FFFF00"/>
                </a:solidFill>
                <a:latin typeface="Comic Sans MS" panose="030F0702030302020204" pitchFamily="66" charset="0"/>
              </a:rPr>
            </a:br>
            <a:endParaRPr lang="en-US" dirty="0"/>
          </a:p>
        </p:txBody>
      </p:sp>
      <p:sp>
        <p:nvSpPr>
          <p:cNvPr id="5" name="TextBox 4"/>
          <p:cNvSpPr txBox="1"/>
          <p:nvPr/>
        </p:nvSpPr>
        <p:spPr>
          <a:xfrm>
            <a:off x="838200" y="1295400"/>
            <a:ext cx="7842211" cy="3539430"/>
          </a:xfrm>
          <a:prstGeom prst="rect">
            <a:avLst/>
          </a:prstGeom>
          <a:noFill/>
        </p:spPr>
        <p:txBody>
          <a:bodyPr wrap="none" rtlCol="0">
            <a:spAutoFit/>
          </a:bodyPr>
          <a:lstStyle/>
          <a:p>
            <a:r>
              <a:rPr lang="en-US" sz="2800" b="1" dirty="0" smtClean="0">
                <a:solidFill>
                  <a:srgbClr val="000000"/>
                </a:solidFill>
                <a:latin typeface="Comic Sans MS" panose="030F0702030302020204" pitchFamily="66" charset="0"/>
              </a:rPr>
              <a:t>An Involuntary Lien is one that exists on </a:t>
            </a:r>
          </a:p>
          <a:p>
            <a:r>
              <a:rPr lang="en-US" sz="2800" b="1" dirty="0" smtClean="0">
                <a:solidFill>
                  <a:srgbClr val="000000"/>
                </a:solidFill>
                <a:latin typeface="Comic Sans MS" panose="030F0702030302020204" pitchFamily="66" charset="0"/>
              </a:rPr>
              <a:t>real estate without the property owner’s</a:t>
            </a:r>
          </a:p>
          <a:p>
            <a:r>
              <a:rPr lang="en-US" sz="2800" b="1" dirty="0">
                <a:solidFill>
                  <a:srgbClr val="000000"/>
                </a:solidFill>
                <a:latin typeface="Comic Sans MS" panose="030F0702030302020204" pitchFamily="66" charset="0"/>
              </a:rPr>
              <a:t>v</a:t>
            </a:r>
            <a:r>
              <a:rPr lang="en-US" sz="2800" b="1" dirty="0" smtClean="0">
                <a:solidFill>
                  <a:srgbClr val="000000"/>
                </a:solidFill>
                <a:latin typeface="Comic Sans MS" panose="030F0702030302020204" pitchFamily="66" charset="0"/>
              </a:rPr>
              <a:t>oluntary cooperation. It may or may not</a:t>
            </a:r>
          </a:p>
          <a:p>
            <a:r>
              <a:rPr lang="en-US" sz="2800" b="1" dirty="0" smtClean="0">
                <a:solidFill>
                  <a:srgbClr val="000000"/>
                </a:solidFill>
                <a:latin typeface="Comic Sans MS" panose="030F0702030302020204" pitchFamily="66" charset="0"/>
              </a:rPr>
              <a:t>be imposed by a court and often evolves </a:t>
            </a:r>
          </a:p>
          <a:p>
            <a:r>
              <a:rPr lang="en-US" sz="2800" b="1" dirty="0" smtClean="0">
                <a:solidFill>
                  <a:srgbClr val="000000"/>
                </a:solidFill>
                <a:latin typeface="Comic Sans MS" panose="030F0702030302020204" pitchFamily="66" charset="0"/>
              </a:rPr>
              <a:t>for non-payment of a voluntary lien or </a:t>
            </a:r>
          </a:p>
          <a:p>
            <a:r>
              <a:rPr lang="en-US" sz="2800" b="1" dirty="0" smtClean="0">
                <a:solidFill>
                  <a:srgbClr val="000000"/>
                </a:solidFill>
                <a:latin typeface="Comic Sans MS" panose="030F0702030302020204" pitchFamily="66" charset="0"/>
              </a:rPr>
              <a:t>another type of financial agreement where </a:t>
            </a:r>
          </a:p>
          <a:p>
            <a:r>
              <a:rPr lang="en-US" sz="2800" b="1" dirty="0" smtClean="0">
                <a:solidFill>
                  <a:srgbClr val="000000"/>
                </a:solidFill>
                <a:latin typeface="Comic Sans MS" panose="030F0702030302020204" pitchFamily="66" charset="0"/>
              </a:rPr>
              <a:t>the property owner does not fulfill his or </a:t>
            </a:r>
          </a:p>
          <a:p>
            <a:r>
              <a:rPr lang="en-US" sz="2800" b="1" dirty="0" smtClean="0">
                <a:solidFill>
                  <a:srgbClr val="000000"/>
                </a:solidFill>
                <a:latin typeface="Comic Sans MS" panose="030F0702030302020204" pitchFamily="66" charset="0"/>
              </a:rPr>
              <a:t>her contractual agreement. </a:t>
            </a:r>
          </a:p>
        </p:txBody>
      </p:sp>
    </p:spTree>
    <p:extLst>
      <p:ext uri="{BB962C8B-B14F-4D97-AF65-F5344CB8AC3E}">
        <p14:creationId xmlns:p14="http://schemas.microsoft.com/office/powerpoint/2010/main" val="198460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0" y="228600"/>
            <a:ext cx="4350871" cy="369332"/>
          </a:xfrm>
          <a:prstGeom prst="rect">
            <a:avLst/>
          </a:prstGeom>
          <a:noFill/>
        </p:spPr>
        <p:txBody>
          <a:bodyPr wrap="none" rtlCol="0">
            <a:spAutoFit/>
          </a:bodyPr>
          <a:lstStyle/>
          <a:p>
            <a:r>
              <a:rPr lang="en-US" dirty="0">
                <a:solidFill>
                  <a:srgbClr val="FFFF00"/>
                </a:solidFill>
                <a:latin typeface="Comic Sans MS" panose="030F0702030302020204" pitchFamily="66" charset="0"/>
              </a:rPr>
              <a:t>EXAMPLE OF </a:t>
            </a:r>
            <a:r>
              <a:rPr lang="en-US" dirty="0" smtClean="0">
                <a:solidFill>
                  <a:srgbClr val="FFFF00"/>
                </a:solidFill>
                <a:latin typeface="Comic Sans MS" panose="030F0702030302020204" pitchFamily="66" charset="0"/>
              </a:rPr>
              <a:t>A INVOLUNTARY LIEN</a:t>
            </a:r>
            <a:endParaRPr lang="en-US" dirty="0">
              <a:solidFill>
                <a:srgbClr val="FFFF00"/>
              </a:solidFill>
              <a:latin typeface="Comic Sans MS" panose="030F0702030302020204" pitchFamily="66" charset="0"/>
            </a:endParaRPr>
          </a:p>
        </p:txBody>
      </p:sp>
      <p:pic>
        <p:nvPicPr>
          <p:cNvPr id="2" name="Picture 1" descr="20150917102439223.pdf - Adobe Acrobat Pro"/>
          <p:cNvPicPr>
            <a:picLocks noChangeAspect="1"/>
          </p:cNvPicPr>
          <p:nvPr/>
        </p:nvPicPr>
        <p:blipFill rotWithShape="1">
          <a:blip r:embed="rId2">
            <a:extLst>
              <a:ext uri="{28A0092B-C50C-407E-A947-70E740481C1C}">
                <a14:useLocalDpi xmlns:a14="http://schemas.microsoft.com/office/drawing/2010/main" val="0"/>
              </a:ext>
            </a:extLst>
          </a:blip>
          <a:srcRect l="31546" t="13938" r="30727" b="6423"/>
          <a:stretch/>
        </p:blipFill>
        <p:spPr>
          <a:xfrm>
            <a:off x="228600" y="609600"/>
            <a:ext cx="4343400" cy="5486400"/>
          </a:xfrm>
          <a:prstGeom prst="rect">
            <a:avLst/>
          </a:prstGeom>
        </p:spPr>
      </p:pic>
      <p:pic>
        <p:nvPicPr>
          <p:cNvPr id="3" name="Picture 2" descr="20150917102439223.pdf - Adobe Acrobat Pro"/>
          <p:cNvPicPr>
            <a:picLocks noChangeAspect="1"/>
          </p:cNvPicPr>
          <p:nvPr/>
        </p:nvPicPr>
        <p:blipFill rotWithShape="1">
          <a:blip r:embed="rId3">
            <a:extLst>
              <a:ext uri="{28A0092B-C50C-407E-A947-70E740481C1C}">
                <a14:useLocalDpi xmlns:a14="http://schemas.microsoft.com/office/drawing/2010/main" val="0"/>
              </a:ext>
            </a:extLst>
          </a:blip>
          <a:srcRect l="31636" t="14227" r="32000" b="6712"/>
          <a:stretch/>
        </p:blipFill>
        <p:spPr>
          <a:xfrm>
            <a:off x="4724400" y="609600"/>
            <a:ext cx="4191000" cy="5486400"/>
          </a:xfrm>
          <a:prstGeom prst="rect">
            <a:avLst/>
          </a:prstGeom>
        </p:spPr>
      </p:pic>
    </p:spTree>
    <p:extLst>
      <p:ext uri="{BB962C8B-B14F-4D97-AF65-F5344CB8AC3E}">
        <p14:creationId xmlns:p14="http://schemas.microsoft.com/office/powerpoint/2010/main" val="116955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839200" cy="830997"/>
          </a:xfrm>
          <a:prstGeom prst="rect">
            <a:avLst/>
          </a:prstGeom>
          <a:noFill/>
        </p:spPr>
        <p:txBody>
          <a:bodyPr wrap="square" rtlCol="0">
            <a:spAutoFit/>
          </a:bodyPr>
          <a:lstStyle/>
          <a:p>
            <a:pPr algn="ctr"/>
            <a:r>
              <a:rPr lang="en-US" sz="2800" b="1" dirty="0" smtClean="0">
                <a:solidFill>
                  <a:srgbClr val="FFFF00"/>
                </a:solidFill>
                <a:latin typeface="Comic Sans MS" panose="030F0702030302020204" pitchFamily="66" charset="0"/>
              </a:rPr>
              <a:t>COMMON TYPES OF INVOLUNTARY LIENS</a:t>
            </a:r>
          </a:p>
          <a:p>
            <a:pPr algn="ctr"/>
            <a:r>
              <a:rPr lang="en-US" sz="2000" b="1" dirty="0" smtClean="0">
                <a:solidFill>
                  <a:srgbClr val="FFFF00"/>
                </a:solidFill>
                <a:latin typeface="Comic Sans MS" panose="030F0702030302020204" pitchFamily="66" charset="0"/>
              </a:rPr>
              <a:t>AKA NON-CONSENSUAL LIENS</a:t>
            </a:r>
            <a:endParaRPr lang="en-US" sz="2000" b="1" dirty="0">
              <a:solidFill>
                <a:srgbClr val="FFFF00"/>
              </a:solidFill>
              <a:latin typeface="Comic Sans MS" panose="030F0702030302020204" pitchFamily="66" charset="0"/>
            </a:endParaRPr>
          </a:p>
        </p:txBody>
      </p:sp>
      <p:sp>
        <p:nvSpPr>
          <p:cNvPr id="4" name="TextBox 3"/>
          <p:cNvSpPr txBox="1"/>
          <p:nvPr/>
        </p:nvSpPr>
        <p:spPr>
          <a:xfrm>
            <a:off x="3352800" y="1143000"/>
            <a:ext cx="2435282" cy="461665"/>
          </a:xfrm>
          <a:prstGeom prst="rect">
            <a:avLst/>
          </a:prstGeom>
          <a:noFill/>
        </p:spPr>
        <p:txBody>
          <a:bodyPr wrap="none" rtlCol="0">
            <a:spAutoFit/>
          </a:bodyPr>
          <a:lstStyle/>
          <a:p>
            <a:pPr algn="ct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Judgment Liens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5" name="TextBox 4"/>
          <p:cNvSpPr txBox="1"/>
          <p:nvPr/>
        </p:nvSpPr>
        <p:spPr>
          <a:xfrm>
            <a:off x="2362200" y="1752600"/>
            <a:ext cx="4442242" cy="461665"/>
          </a:xfrm>
          <a:prstGeom prst="rect">
            <a:avLst/>
          </a:prstGeom>
          <a:noFill/>
        </p:spPr>
        <p:txBody>
          <a:bodyPr wrap="none" rtlCol="0">
            <a:spAutoFit/>
          </a:bodyPr>
          <a:lstStyle/>
          <a:p>
            <a:pPr algn="ct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Property (Auditor’s)Tax Liens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6" name="TextBox 5"/>
          <p:cNvSpPr txBox="1"/>
          <p:nvPr/>
        </p:nvSpPr>
        <p:spPr>
          <a:xfrm>
            <a:off x="2819400" y="2362200"/>
            <a:ext cx="3637534" cy="461665"/>
          </a:xfrm>
          <a:prstGeom prst="rect">
            <a:avLst/>
          </a:prstGeom>
          <a:noFill/>
        </p:spPr>
        <p:txBody>
          <a:bodyPr wrap="none" rtlCol="0">
            <a:spAutoFit/>
          </a:bodyPr>
          <a:lstStyle/>
          <a:p>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Federal (IRS) Tax Liens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7" name="TextBox 6"/>
          <p:cNvSpPr txBox="1"/>
          <p:nvPr/>
        </p:nvSpPr>
        <p:spPr>
          <a:xfrm>
            <a:off x="3048000" y="2971800"/>
            <a:ext cx="2977097" cy="461665"/>
          </a:xfrm>
          <a:prstGeom prst="rect">
            <a:avLst/>
          </a:prstGeom>
          <a:noFill/>
        </p:spPr>
        <p:txBody>
          <a:bodyPr wrap="none" rtlCol="0">
            <a:spAutoFit/>
          </a:bodyPr>
          <a:lstStyle/>
          <a:p>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Child Support Liens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8" name="TextBox 7"/>
          <p:cNvSpPr txBox="1"/>
          <p:nvPr/>
        </p:nvSpPr>
        <p:spPr>
          <a:xfrm>
            <a:off x="3352800" y="3581400"/>
            <a:ext cx="2329484" cy="461665"/>
          </a:xfrm>
          <a:prstGeom prst="rect">
            <a:avLst/>
          </a:prstGeom>
          <a:noFill/>
        </p:spPr>
        <p:txBody>
          <a:bodyPr wrap="none" rtlCol="0">
            <a:spAutoFit/>
          </a:bodyPr>
          <a:lstStyle/>
          <a:p>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State Tax Lien</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0" name="TextBox 9"/>
          <p:cNvSpPr txBox="1"/>
          <p:nvPr/>
        </p:nvSpPr>
        <p:spPr>
          <a:xfrm>
            <a:off x="3200400" y="4191000"/>
            <a:ext cx="2933816" cy="461665"/>
          </a:xfrm>
          <a:prstGeom prst="rect">
            <a:avLst/>
          </a:prstGeom>
          <a:noFill/>
        </p:spPr>
        <p:txBody>
          <a:bodyPr wrap="none" rtlCol="0">
            <a:spAutoFit/>
          </a:bodyPr>
          <a:lstStyle/>
          <a:p>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Personal Tax Liens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5" name="TextBox 14"/>
          <p:cNvSpPr txBox="1"/>
          <p:nvPr/>
        </p:nvSpPr>
        <p:spPr>
          <a:xfrm>
            <a:off x="381000" y="5029200"/>
            <a:ext cx="8329524" cy="707886"/>
          </a:xfrm>
          <a:prstGeom prst="rect">
            <a:avLst/>
          </a:prstGeom>
          <a:noFill/>
        </p:spPr>
        <p:txBody>
          <a:bodyPr wrap="none" rtlCol="0">
            <a:spAutoFit/>
          </a:bodyPr>
          <a:lstStyle/>
          <a:p>
            <a:r>
              <a:rPr lang="en-US" sz="2000" dirty="0" smtClean="0">
                <a:solidFill>
                  <a:srgbClr val="000000"/>
                </a:solidFill>
                <a:effectLst>
                  <a:outerShdw blurRad="38100" dist="38100" dir="2700000" algn="tl">
                    <a:srgbClr val="000000">
                      <a:alpha val="43137"/>
                    </a:srgbClr>
                  </a:outerShdw>
                </a:effectLst>
                <a:latin typeface="Comic Sans MS" panose="030F0702030302020204" pitchFamily="66" charset="0"/>
              </a:rPr>
              <a:t>Note: This is a sample of commonly found Involuntary Liens. You will </a:t>
            </a:r>
          </a:p>
          <a:p>
            <a:r>
              <a:rPr lang="en-US" sz="2000" dirty="0">
                <a:solidFill>
                  <a:srgbClr val="000000"/>
                </a:solidFill>
                <a:effectLst>
                  <a:outerShdw blurRad="38100" dist="38100" dir="2700000" algn="tl">
                    <a:srgbClr val="000000">
                      <a:alpha val="43137"/>
                    </a:srgbClr>
                  </a:outerShdw>
                </a:effectLst>
                <a:latin typeface="Comic Sans MS" panose="030F0702030302020204" pitchFamily="66" charset="0"/>
              </a:rPr>
              <a:t> </a:t>
            </a:r>
            <a:r>
              <a:rPr lang="en-US" sz="2000" dirty="0" smtClean="0">
                <a:solidFill>
                  <a:srgbClr val="000000"/>
                </a:solidFill>
                <a:effectLst>
                  <a:outerShdw blurRad="38100" dist="38100" dir="2700000" algn="tl">
                    <a:srgbClr val="000000">
                      <a:alpha val="43137"/>
                    </a:srgbClr>
                  </a:outerShdw>
                </a:effectLst>
                <a:latin typeface="Comic Sans MS" panose="030F0702030302020204" pitchFamily="66" charset="0"/>
              </a:rPr>
              <a:t>         find other types of liens not included on this list.</a:t>
            </a:r>
            <a:endParaRPr lang="en-US" sz="2000" dirty="0">
              <a:solidFill>
                <a:srgbClr val="000000"/>
              </a:solidFill>
            </a:endParaRPr>
          </a:p>
        </p:txBody>
      </p:sp>
    </p:spTree>
    <p:extLst>
      <p:ext uri="{BB962C8B-B14F-4D97-AF65-F5344CB8AC3E}">
        <p14:creationId xmlns:p14="http://schemas.microsoft.com/office/powerpoint/2010/main" val="357753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77" y="304800"/>
            <a:ext cx="9117623" cy="707886"/>
          </a:xfrm>
          <a:prstGeom prst="rect">
            <a:avLst/>
          </a:prstGeom>
          <a:noFill/>
        </p:spPr>
        <p:txBody>
          <a:bodyPr wrap="square" rtlCol="0">
            <a:spAutoFit/>
          </a:bodyPr>
          <a:lstStyle/>
          <a:p>
            <a:pPr algn="ctr"/>
            <a:r>
              <a:rPr lang="en-US" dirty="0">
                <a:solidFill>
                  <a:srgbClr val="000000"/>
                </a:solidFill>
                <a:latin typeface="Comic Sans MS" panose="030F0702030302020204" pitchFamily="66" charset="0"/>
              </a:rPr>
              <a:t> </a:t>
            </a:r>
            <a:r>
              <a:rPr lang="en-US" sz="4000" b="1" dirty="0">
                <a:solidFill>
                  <a:srgbClr val="FFFF00"/>
                </a:solidFill>
                <a:latin typeface="Comic Sans MS" panose="030F0702030302020204" pitchFamily="66" charset="0"/>
              </a:rPr>
              <a:t>Where To </a:t>
            </a:r>
            <a:r>
              <a:rPr lang="en-US" sz="4000" b="1" dirty="0" smtClean="0">
                <a:solidFill>
                  <a:srgbClr val="FFFF00"/>
                </a:solidFill>
                <a:latin typeface="Comic Sans MS" panose="030F0702030302020204" pitchFamily="66" charset="0"/>
              </a:rPr>
              <a:t>Locate Involuntary Liens</a:t>
            </a:r>
            <a:endParaRPr lang="en-US" sz="4000" b="1" dirty="0">
              <a:solidFill>
                <a:srgbClr val="000000"/>
              </a:solidFill>
            </a:endParaRPr>
          </a:p>
        </p:txBody>
      </p:sp>
      <p:sp>
        <p:nvSpPr>
          <p:cNvPr id="6" name="TextBox 5"/>
          <p:cNvSpPr txBox="1"/>
          <p:nvPr/>
        </p:nvSpPr>
        <p:spPr>
          <a:xfrm>
            <a:off x="914400" y="1143000"/>
            <a:ext cx="6814686"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on Site Computer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System</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7" name="TextBox 6"/>
          <p:cNvSpPr txBox="1"/>
          <p:nvPr/>
        </p:nvSpPr>
        <p:spPr>
          <a:xfrm>
            <a:off x="914400" y="1676400"/>
            <a:ext cx="6696064"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Online Computer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System</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8" name="TextBox 7"/>
          <p:cNvSpPr txBox="1"/>
          <p:nvPr/>
        </p:nvSpPr>
        <p:spPr>
          <a:xfrm>
            <a:off x="914400" y="3276600"/>
            <a:ext cx="6413935"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Mortgage Index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Books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9" name="TextBox 8"/>
          <p:cNvSpPr txBox="1"/>
          <p:nvPr/>
        </p:nvSpPr>
        <p:spPr>
          <a:xfrm>
            <a:off x="914400" y="2743200"/>
            <a:ext cx="7505581"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Clerk of Courts On Site Computer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System</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0" name="TextBox 9"/>
          <p:cNvSpPr txBox="1"/>
          <p:nvPr/>
        </p:nvSpPr>
        <p:spPr>
          <a:xfrm>
            <a:off x="914400" y="2209800"/>
            <a:ext cx="7303602"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Clerk of Courts Online Computer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System</a:t>
            </a:r>
            <a:endParaRPr lang="en-US" sz="2400" dirty="0">
              <a:solidFill>
                <a:srgbClr val="000000"/>
              </a:solidFill>
            </a:endParaRPr>
          </a:p>
        </p:txBody>
      </p:sp>
      <p:sp>
        <p:nvSpPr>
          <p:cNvPr id="11" name="TextBox 10"/>
          <p:cNvSpPr txBox="1"/>
          <p:nvPr/>
        </p:nvSpPr>
        <p:spPr>
          <a:xfrm>
            <a:off x="914400" y="3810000"/>
            <a:ext cx="7180171"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Clerk of Courts Judgement Entry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Books</a:t>
            </a:r>
            <a:endParaRPr lang="en-US" sz="2400" dirty="0">
              <a:solidFill>
                <a:srgbClr val="000000"/>
              </a:solidFill>
            </a:endParaRPr>
          </a:p>
        </p:txBody>
      </p:sp>
      <p:sp>
        <p:nvSpPr>
          <p:cNvPr id="12" name="TextBox 11"/>
          <p:cNvSpPr txBox="1"/>
          <p:nvPr/>
        </p:nvSpPr>
        <p:spPr>
          <a:xfrm>
            <a:off x="914400" y="5410200"/>
            <a:ext cx="6437981"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Other Designated County Office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Index(s)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3" name="TextBox 12"/>
          <p:cNvSpPr txBox="1"/>
          <p:nvPr/>
        </p:nvSpPr>
        <p:spPr>
          <a:xfrm>
            <a:off x="914400" y="4343400"/>
            <a:ext cx="5447325"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Sectional Index</a:t>
            </a:r>
            <a:endParaRPr lang="en-US" sz="2400" dirty="0">
              <a:solidFill>
                <a:srgbClr val="000000"/>
              </a:solidFill>
            </a:endParaRPr>
          </a:p>
        </p:txBody>
      </p:sp>
      <p:sp>
        <p:nvSpPr>
          <p:cNvPr id="14" name="TextBox 13"/>
          <p:cNvSpPr txBox="1"/>
          <p:nvPr/>
        </p:nvSpPr>
        <p:spPr>
          <a:xfrm>
            <a:off x="914400" y="4876800"/>
            <a:ext cx="6074099"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Miscellaneous Index</a:t>
            </a:r>
            <a:endParaRPr lang="en-US" sz="2400" dirty="0">
              <a:solidFill>
                <a:srgbClr val="000000"/>
              </a:solidFill>
            </a:endParaRPr>
          </a:p>
        </p:txBody>
      </p:sp>
    </p:spTree>
    <p:extLst>
      <p:ext uri="{BB962C8B-B14F-4D97-AF65-F5344CB8AC3E}">
        <p14:creationId xmlns:p14="http://schemas.microsoft.com/office/powerpoint/2010/main" val="29314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6200"/>
            <a:ext cx="9144000" cy="6186309"/>
          </a:xfrm>
          <a:prstGeom prst="rect">
            <a:avLst/>
          </a:prstGeom>
        </p:spPr>
        <p:txBody>
          <a:bodyPr wrap="square">
            <a:spAutoFit/>
          </a:bodyPr>
          <a:lstStyle/>
          <a:p>
            <a:pPr algn="ctr"/>
            <a:r>
              <a:rPr lang="en-US" sz="6600" b="1" dirty="0">
                <a:solidFill>
                  <a:srgbClr val="FFFF00"/>
                </a:solidFill>
                <a:latin typeface="Comic Sans MS" panose="030F0702030302020204" pitchFamily="66" charset="0"/>
              </a:rPr>
              <a:t>LIVE</a:t>
            </a:r>
          </a:p>
          <a:p>
            <a:pPr algn="ctr"/>
            <a:r>
              <a:rPr lang="en-US" sz="6600" b="1" dirty="0" smtClean="0">
                <a:solidFill>
                  <a:srgbClr val="FFFF00"/>
                </a:solidFill>
                <a:latin typeface="Comic Sans MS" panose="030F0702030302020204" pitchFamily="66" charset="0"/>
              </a:rPr>
              <a:t>CLERK OF COURTS </a:t>
            </a:r>
            <a:endParaRPr lang="en-US" sz="6600" b="1" dirty="0">
              <a:solidFill>
                <a:srgbClr val="FFFF00"/>
              </a:solidFill>
              <a:latin typeface="Comic Sans MS" panose="030F0702030302020204" pitchFamily="66" charset="0"/>
            </a:endParaRPr>
          </a:p>
          <a:p>
            <a:pPr algn="ctr"/>
            <a:r>
              <a:rPr lang="en-US" sz="6600" b="1" dirty="0" smtClean="0">
                <a:solidFill>
                  <a:srgbClr val="FFFF00"/>
                </a:solidFill>
                <a:latin typeface="Comic Sans MS" panose="030F0702030302020204" pitchFamily="66" charset="0"/>
              </a:rPr>
              <a:t>AND </a:t>
            </a:r>
          </a:p>
          <a:p>
            <a:pPr algn="ctr"/>
            <a:r>
              <a:rPr lang="en-US" sz="6600" b="1" dirty="0" smtClean="0">
                <a:solidFill>
                  <a:srgbClr val="FFFF00"/>
                </a:solidFill>
                <a:latin typeface="Comic Sans MS" panose="030F0702030302020204" pitchFamily="66" charset="0"/>
              </a:rPr>
              <a:t>PROBATE COURT WEBSITE</a:t>
            </a:r>
            <a:endParaRPr lang="en-US" sz="6600" b="1" dirty="0">
              <a:solidFill>
                <a:srgbClr val="FFFF00"/>
              </a:solidFill>
              <a:latin typeface="Comic Sans MS" panose="030F0702030302020204" pitchFamily="66" charset="0"/>
            </a:endParaRPr>
          </a:p>
          <a:p>
            <a:pPr algn="ctr"/>
            <a:r>
              <a:rPr lang="en-US" sz="6600" b="1" dirty="0">
                <a:solidFill>
                  <a:srgbClr val="FFFF00"/>
                </a:solidFill>
                <a:latin typeface="Comic Sans MS" panose="030F0702030302020204" pitchFamily="66" charset="0"/>
              </a:rPr>
              <a:t>SEARCH</a:t>
            </a:r>
          </a:p>
        </p:txBody>
      </p:sp>
    </p:spTree>
    <p:extLst>
      <p:ext uri="{BB962C8B-B14F-4D97-AF65-F5344CB8AC3E}">
        <p14:creationId xmlns:p14="http://schemas.microsoft.com/office/powerpoint/2010/main" val="311233605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descr="Title Class RE 41116.doc [Compatibility Mode] - Word"/>
          <p:cNvPicPr>
            <a:picLocks noChangeAspect="1"/>
          </p:cNvPicPr>
          <p:nvPr/>
        </p:nvPicPr>
        <p:blipFill rotWithShape="1">
          <a:blip r:embed="rId4">
            <a:extLst>
              <a:ext uri="{28A0092B-C50C-407E-A947-70E740481C1C}">
                <a14:useLocalDpi xmlns:a14="http://schemas.microsoft.com/office/drawing/2010/main" val="0"/>
              </a:ext>
            </a:extLst>
          </a:blip>
          <a:srcRect l="3689" t="24262" r="3397" b="58606"/>
          <a:stretch/>
        </p:blipFill>
        <p:spPr>
          <a:xfrm>
            <a:off x="304800" y="1143000"/>
            <a:ext cx="8495931" cy="941033"/>
          </a:xfrm>
          <a:prstGeom prst="rect">
            <a:avLst/>
          </a:prstGeom>
        </p:spPr>
      </p:pic>
      <p:sp>
        <p:nvSpPr>
          <p:cNvPr id="3" name="TextBox 2"/>
          <p:cNvSpPr txBox="1"/>
          <p:nvPr/>
        </p:nvSpPr>
        <p:spPr>
          <a:xfrm>
            <a:off x="2209800" y="152400"/>
            <a:ext cx="4062847" cy="954107"/>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latin typeface="Comic Sans MS" panose="030F0702030302020204" pitchFamily="66" charset="0"/>
              </a:rPr>
              <a:t> SECTION </a:t>
            </a:r>
            <a:r>
              <a:rPr lang="en-US" sz="2800"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en-US" sz="2800" b="1" dirty="0" smtClean="0">
                <a:solidFill>
                  <a:srgbClr val="FFFF00"/>
                </a:solidFill>
                <a:effectLst>
                  <a:outerShdw blurRad="38100" dist="38100" dir="2700000" algn="tl">
                    <a:srgbClr val="000000">
                      <a:alpha val="43137"/>
                    </a:srgbClr>
                  </a:outerShdw>
                </a:effectLst>
                <a:latin typeface="Comic Sans MS" panose="030F0702030302020204" pitchFamily="66" charset="0"/>
              </a:rPr>
              <a:t>3-B)  </a:t>
            </a:r>
          </a:p>
          <a:p>
            <a:pPr algn="ctr"/>
            <a:r>
              <a:rPr lang="en-US" sz="2800" b="1" dirty="0" smtClean="0">
                <a:solidFill>
                  <a:srgbClr val="FFFF00"/>
                </a:solidFill>
                <a:effectLst>
                  <a:outerShdw blurRad="38100" dist="38100" dir="2700000" algn="tl">
                    <a:srgbClr val="000000">
                      <a:alpha val="43137"/>
                    </a:srgbClr>
                  </a:outerShdw>
                </a:effectLst>
                <a:latin typeface="Comic Sans MS" panose="030F0702030302020204" pitchFamily="66" charset="0"/>
              </a:rPr>
              <a:t>LEASES</a:t>
            </a:r>
            <a:endParaRPr lang="en-US" dirty="0">
              <a:solidFill>
                <a:srgbClr val="000000"/>
              </a:solidFill>
            </a:endParaRPr>
          </a:p>
        </p:txBody>
      </p:sp>
      <p:sp>
        <p:nvSpPr>
          <p:cNvPr id="4" name="TextBox 3"/>
          <p:cNvSpPr txBox="1"/>
          <p:nvPr/>
        </p:nvSpPr>
        <p:spPr>
          <a:xfrm>
            <a:off x="2209800" y="2209800"/>
            <a:ext cx="928459" cy="369332"/>
          </a:xfrm>
          <a:prstGeom prst="rect">
            <a:avLst/>
          </a:prstGeom>
          <a:noFill/>
        </p:spPr>
        <p:txBody>
          <a:bodyPr wrap="none" rtlCol="0">
            <a:spAutoFit/>
          </a:bodyPr>
          <a:lstStyle/>
          <a:p>
            <a:r>
              <a:rPr lang="en-US" b="1" u="sng" dirty="0" smtClean="0">
                <a:solidFill>
                  <a:srgbClr val="FFFF00"/>
                </a:solidFill>
                <a:latin typeface="Comic Sans MS" panose="030F0702030302020204" pitchFamily="66" charset="0"/>
              </a:rPr>
              <a:t>WHAT</a:t>
            </a:r>
            <a:endParaRPr lang="en-US" b="1" u="sng" dirty="0">
              <a:solidFill>
                <a:srgbClr val="FFFF00"/>
              </a:solidFill>
              <a:latin typeface="Comic Sans MS" panose="030F0702030302020204" pitchFamily="66" charset="0"/>
            </a:endParaRPr>
          </a:p>
        </p:txBody>
      </p:sp>
      <p:sp>
        <p:nvSpPr>
          <p:cNvPr id="7" name="TextBox 6"/>
          <p:cNvSpPr txBox="1"/>
          <p:nvPr/>
        </p:nvSpPr>
        <p:spPr>
          <a:xfrm>
            <a:off x="5181600" y="2209800"/>
            <a:ext cx="2589170" cy="369332"/>
          </a:xfrm>
          <a:prstGeom prst="rect">
            <a:avLst/>
          </a:prstGeom>
          <a:noFill/>
        </p:spPr>
        <p:txBody>
          <a:bodyPr wrap="none" rtlCol="0">
            <a:spAutoFit/>
          </a:bodyPr>
          <a:lstStyle/>
          <a:p>
            <a:r>
              <a:rPr lang="en-US" b="1" u="sng" dirty="0" smtClean="0">
                <a:solidFill>
                  <a:srgbClr val="000000"/>
                </a:solidFill>
                <a:latin typeface="Comic Sans MS" panose="030F0702030302020204" pitchFamily="66" charset="0"/>
              </a:rPr>
              <a:t>WHERE TO FIND IT</a:t>
            </a:r>
            <a:endParaRPr lang="en-US" b="1" u="sng" dirty="0">
              <a:solidFill>
                <a:srgbClr val="000000"/>
              </a:solidFill>
              <a:latin typeface="Comic Sans MS" panose="030F0702030302020204" pitchFamily="66" charset="0"/>
            </a:endParaRPr>
          </a:p>
        </p:txBody>
      </p:sp>
      <p:sp>
        <p:nvSpPr>
          <p:cNvPr id="8" name="TextBox 7"/>
          <p:cNvSpPr txBox="1"/>
          <p:nvPr/>
        </p:nvSpPr>
        <p:spPr>
          <a:xfrm>
            <a:off x="1676400" y="2590800"/>
            <a:ext cx="2040943" cy="646331"/>
          </a:xfrm>
          <a:prstGeom prst="rect">
            <a:avLst/>
          </a:prstGeom>
          <a:noFill/>
        </p:spPr>
        <p:txBody>
          <a:bodyPr wrap="none" rtlCol="0">
            <a:spAutoFit/>
          </a:bodyPr>
          <a:lstStyle/>
          <a:p>
            <a:pPr algn="ctr"/>
            <a:r>
              <a:rPr lang="en-US" b="1" dirty="0" smtClean="0">
                <a:solidFill>
                  <a:srgbClr val="FFFF00"/>
                </a:solidFill>
                <a:effectLst>
                  <a:outerShdw blurRad="38100" dist="38100" dir="2700000" algn="tl">
                    <a:srgbClr val="000000">
                      <a:alpha val="43137"/>
                    </a:srgbClr>
                  </a:outerShdw>
                </a:effectLst>
                <a:latin typeface="Comic Sans MS" panose="030F0702030302020204" pitchFamily="66" charset="0"/>
              </a:rPr>
              <a:t>Volume and Page</a:t>
            </a:r>
          </a:p>
          <a:p>
            <a:pPr algn="ctr"/>
            <a:r>
              <a:rPr lang="en-US" b="1" dirty="0" smtClean="0">
                <a:solidFill>
                  <a:srgbClr val="FFFF00"/>
                </a:solidFill>
                <a:effectLst>
                  <a:outerShdw blurRad="38100" dist="38100" dir="2700000" algn="tl">
                    <a:srgbClr val="000000">
                      <a:alpha val="43137"/>
                    </a:srgbClr>
                  </a:outerShdw>
                </a:effectLst>
                <a:latin typeface="Comic Sans MS" panose="030F0702030302020204" pitchFamily="66" charset="0"/>
              </a:rPr>
              <a:t>Date Recorded</a:t>
            </a:r>
            <a:endParaRPr lang="en-U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9" name="TextBox 8"/>
          <p:cNvSpPr txBox="1"/>
          <p:nvPr/>
        </p:nvSpPr>
        <p:spPr>
          <a:xfrm>
            <a:off x="838200" y="3276600"/>
            <a:ext cx="3733800" cy="646331"/>
          </a:xfrm>
          <a:prstGeom prst="rect">
            <a:avLst/>
          </a:prstGeom>
          <a:noFill/>
        </p:spPr>
        <p:txBody>
          <a:bodyPr wrap="square" rtlCol="0">
            <a:spAutoFit/>
          </a:bodyPr>
          <a:lstStyle/>
          <a:p>
            <a:r>
              <a:rPr lang="en-US" b="1" dirty="0" smtClean="0">
                <a:solidFill>
                  <a:srgbClr val="FFFF00"/>
                </a:solidFill>
                <a:latin typeface="Comic Sans MS" panose="030F0702030302020204" pitchFamily="66" charset="0"/>
              </a:rPr>
              <a:t>         Lessee and Lessor</a:t>
            </a:r>
          </a:p>
          <a:p>
            <a:r>
              <a:rPr lang="en-US" b="1" dirty="0" smtClean="0">
                <a:solidFill>
                  <a:srgbClr val="FFFF00"/>
                </a:solidFill>
                <a:latin typeface="Comic Sans MS" panose="030F0702030302020204" pitchFamily="66" charset="0"/>
              </a:rPr>
              <a:t>  (Including Name and Address)</a:t>
            </a:r>
            <a:endParaRPr lang="en-US" b="1" dirty="0">
              <a:solidFill>
                <a:srgbClr val="FFFF00"/>
              </a:solidFill>
              <a:latin typeface="Comic Sans MS" panose="030F0702030302020204" pitchFamily="66" charset="0"/>
            </a:endParaRPr>
          </a:p>
        </p:txBody>
      </p:sp>
      <p:sp>
        <p:nvSpPr>
          <p:cNvPr id="10" name="TextBox 9"/>
          <p:cNvSpPr txBox="1"/>
          <p:nvPr/>
        </p:nvSpPr>
        <p:spPr>
          <a:xfrm>
            <a:off x="1447800" y="4114800"/>
            <a:ext cx="2819400" cy="369332"/>
          </a:xfrm>
          <a:prstGeom prst="rect">
            <a:avLst/>
          </a:prstGeom>
          <a:noFill/>
        </p:spPr>
        <p:txBody>
          <a:bodyPr wrap="square" rtlCol="0">
            <a:spAutoFit/>
          </a:bodyPr>
          <a:lstStyle/>
          <a:p>
            <a:r>
              <a:rPr lang="en-US" b="1" dirty="0" smtClean="0">
                <a:solidFill>
                  <a:srgbClr val="FFFF00"/>
                </a:solidFill>
                <a:latin typeface="Comic Sans MS" panose="030F0702030302020204" pitchFamily="66" charset="0"/>
              </a:rPr>
              <a:t>Commercial/Residential</a:t>
            </a:r>
            <a:endParaRPr lang="en-US" b="1" dirty="0">
              <a:solidFill>
                <a:srgbClr val="FFFF00"/>
              </a:solidFill>
              <a:latin typeface="Comic Sans MS" panose="030F0702030302020204" pitchFamily="66" charset="0"/>
            </a:endParaRPr>
          </a:p>
        </p:txBody>
      </p:sp>
      <p:sp>
        <p:nvSpPr>
          <p:cNvPr id="11" name="TextBox 10"/>
          <p:cNvSpPr txBox="1"/>
          <p:nvPr/>
        </p:nvSpPr>
        <p:spPr>
          <a:xfrm>
            <a:off x="76200" y="4572000"/>
            <a:ext cx="5341527" cy="646331"/>
          </a:xfrm>
          <a:prstGeom prst="rect">
            <a:avLst/>
          </a:prstGeom>
          <a:noFill/>
        </p:spPr>
        <p:txBody>
          <a:bodyPr wrap="none" rtlCol="0">
            <a:spAutoFit/>
          </a:bodyPr>
          <a:lstStyle/>
          <a:p>
            <a:r>
              <a:rPr lang="en-US" b="1" dirty="0" smtClean="0">
                <a:solidFill>
                  <a:srgbClr val="FFFF00"/>
                </a:solidFill>
                <a:latin typeface="Comic Sans MS" panose="030F0702030302020204" pitchFamily="66" charset="0"/>
              </a:rPr>
              <a:t>                       Term</a:t>
            </a:r>
          </a:p>
          <a:p>
            <a:r>
              <a:rPr lang="en-US" b="1" dirty="0" smtClean="0">
                <a:solidFill>
                  <a:srgbClr val="FFFF00"/>
                </a:solidFill>
                <a:latin typeface="Comic Sans MS" panose="030F0702030302020204" pitchFamily="66" charset="0"/>
              </a:rPr>
              <a:t>(Commencement Date/Length of Lease, Etc.)</a:t>
            </a:r>
            <a:endParaRPr lang="en-US" dirty="0">
              <a:solidFill>
                <a:srgbClr val="000000"/>
              </a:solidFill>
            </a:endParaRPr>
          </a:p>
        </p:txBody>
      </p:sp>
      <p:sp>
        <p:nvSpPr>
          <p:cNvPr id="12" name="TextBox 11"/>
          <p:cNvSpPr txBox="1"/>
          <p:nvPr/>
        </p:nvSpPr>
        <p:spPr>
          <a:xfrm>
            <a:off x="5943600" y="2667000"/>
            <a:ext cx="1250663"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Document</a:t>
            </a:r>
            <a:endParaRPr lang="en-US" dirty="0">
              <a:solidFill>
                <a:srgbClr val="000000"/>
              </a:solidFill>
            </a:endParaRPr>
          </a:p>
        </p:txBody>
      </p:sp>
      <p:sp>
        <p:nvSpPr>
          <p:cNvPr id="13" name="TextBox 12"/>
          <p:cNvSpPr txBox="1"/>
          <p:nvPr/>
        </p:nvSpPr>
        <p:spPr>
          <a:xfrm>
            <a:off x="5943600" y="3352800"/>
            <a:ext cx="1250663" cy="369332"/>
          </a:xfrm>
          <a:prstGeom prst="rect">
            <a:avLst/>
          </a:prstGeom>
          <a:noFill/>
        </p:spPr>
        <p:txBody>
          <a:bodyPr wrap="square" rtlCol="0">
            <a:spAutoFit/>
          </a:bodyPr>
          <a:lstStyle/>
          <a:p>
            <a:r>
              <a:rPr lang="en-US" b="1" dirty="0" smtClean="0">
                <a:solidFill>
                  <a:srgbClr val="000000"/>
                </a:solidFill>
                <a:latin typeface="Comic Sans MS" panose="030F0702030302020204" pitchFamily="66" charset="0"/>
              </a:rPr>
              <a:t>Document</a:t>
            </a:r>
            <a:endParaRPr lang="en-US" dirty="0">
              <a:solidFill>
                <a:srgbClr val="000000"/>
              </a:solidFill>
            </a:endParaRPr>
          </a:p>
        </p:txBody>
      </p:sp>
      <p:sp>
        <p:nvSpPr>
          <p:cNvPr id="14" name="TextBox 13"/>
          <p:cNvSpPr txBox="1"/>
          <p:nvPr/>
        </p:nvSpPr>
        <p:spPr>
          <a:xfrm>
            <a:off x="5943600" y="4191000"/>
            <a:ext cx="1250663" cy="369332"/>
          </a:xfrm>
          <a:prstGeom prst="rect">
            <a:avLst/>
          </a:prstGeom>
          <a:noFill/>
        </p:spPr>
        <p:txBody>
          <a:bodyPr wrap="square" rtlCol="0">
            <a:spAutoFit/>
          </a:bodyPr>
          <a:lstStyle/>
          <a:p>
            <a:r>
              <a:rPr lang="en-US" b="1" dirty="0" smtClean="0">
                <a:solidFill>
                  <a:srgbClr val="000000"/>
                </a:solidFill>
                <a:latin typeface="Comic Sans MS" panose="030F0702030302020204" pitchFamily="66" charset="0"/>
              </a:rPr>
              <a:t>Document</a:t>
            </a:r>
            <a:endParaRPr lang="en-US" dirty="0">
              <a:solidFill>
                <a:srgbClr val="000000"/>
              </a:solidFill>
            </a:endParaRPr>
          </a:p>
        </p:txBody>
      </p:sp>
      <p:sp>
        <p:nvSpPr>
          <p:cNvPr id="15" name="TextBox 14"/>
          <p:cNvSpPr txBox="1"/>
          <p:nvPr/>
        </p:nvSpPr>
        <p:spPr>
          <a:xfrm>
            <a:off x="6019800" y="4876800"/>
            <a:ext cx="1250663"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Document</a:t>
            </a:r>
            <a:endParaRPr lang="en-US" dirty="0">
              <a:solidFill>
                <a:srgbClr val="000000"/>
              </a:solidFill>
            </a:endParaRPr>
          </a:p>
        </p:txBody>
      </p:sp>
      <p:sp>
        <p:nvSpPr>
          <p:cNvPr id="16" name="TextBox 15"/>
          <p:cNvSpPr txBox="1"/>
          <p:nvPr/>
        </p:nvSpPr>
        <p:spPr>
          <a:xfrm>
            <a:off x="5791200" y="5562600"/>
            <a:ext cx="1810111" cy="369332"/>
          </a:xfrm>
          <a:prstGeom prst="rect">
            <a:avLst/>
          </a:prstGeom>
          <a:noFill/>
        </p:spPr>
        <p:txBody>
          <a:bodyPr wrap="square" rtlCol="0">
            <a:spAutoFit/>
          </a:bodyPr>
          <a:lstStyle/>
          <a:p>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5102.03 (C)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(4)</a:t>
            </a:r>
            <a:endParaRPr lang="en-US" dirty="0">
              <a:solidFill>
                <a:srgbClr val="000000"/>
              </a:solidFill>
            </a:endParaRPr>
          </a:p>
        </p:txBody>
      </p:sp>
      <p:sp>
        <p:nvSpPr>
          <p:cNvPr id="17" name="TextBox 16"/>
          <p:cNvSpPr txBox="1"/>
          <p:nvPr/>
        </p:nvSpPr>
        <p:spPr>
          <a:xfrm>
            <a:off x="2057400" y="5486400"/>
            <a:ext cx="1285929" cy="646331"/>
          </a:xfrm>
          <a:prstGeom prst="rect">
            <a:avLst/>
          </a:prstGeom>
          <a:noFill/>
        </p:spPr>
        <p:txBody>
          <a:bodyPr wrap="none" rtlCol="0">
            <a:spAutoFit/>
          </a:bodyPr>
          <a:lstStyle/>
          <a:p>
            <a:r>
              <a:rPr lang="en-US" b="1" dirty="0">
                <a:solidFill>
                  <a:srgbClr val="FFFF00"/>
                </a:solidFill>
                <a:latin typeface="Comic Sans MS" panose="030F0702030302020204" pitchFamily="66" charset="0"/>
              </a:rPr>
              <a:t>Procedure</a:t>
            </a:r>
            <a:endParaRPr lang="en-US" b="1"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3924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anim calcmode="lin" valueType="num">
                                      <p:cBhvr>
                                        <p:cTn id="76" dur="1000" fill="hold"/>
                                        <p:tgtEl>
                                          <p:spTgt spid="15"/>
                                        </p:tgtEl>
                                        <p:attrNameLst>
                                          <p:attrName>ppt_x</p:attrName>
                                        </p:attrNameLst>
                                      </p:cBhvr>
                                      <p:tavLst>
                                        <p:tav tm="0">
                                          <p:val>
                                            <p:strVal val="#ppt_x"/>
                                          </p:val>
                                        </p:tav>
                                        <p:tav tm="100000">
                                          <p:val>
                                            <p:strVal val="#ppt_x"/>
                                          </p:val>
                                        </p:tav>
                                      </p:tavLst>
                                    </p:anim>
                                    <p:anim calcmode="lin" valueType="num">
                                      <p:cBhvr>
                                        <p:cTn id="7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1000"/>
                                        <p:tgtEl>
                                          <p:spTgt spid="17"/>
                                        </p:tgtEl>
                                      </p:cBhvr>
                                    </p:animEffect>
                                    <p:anim calcmode="lin" valueType="num">
                                      <p:cBhvr>
                                        <p:cTn id="83" dur="1000" fill="hold"/>
                                        <p:tgtEl>
                                          <p:spTgt spid="17"/>
                                        </p:tgtEl>
                                        <p:attrNameLst>
                                          <p:attrName>ppt_x</p:attrName>
                                        </p:attrNameLst>
                                      </p:cBhvr>
                                      <p:tavLst>
                                        <p:tav tm="0">
                                          <p:val>
                                            <p:strVal val="#ppt_x"/>
                                          </p:val>
                                        </p:tav>
                                        <p:tav tm="100000">
                                          <p:val>
                                            <p:strVal val="#ppt_x"/>
                                          </p:val>
                                        </p:tav>
                                      </p:tavLst>
                                    </p:anim>
                                    <p:anim calcmode="lin" valueType="num">
                                      <p:cBhvr>
                                        <p:cTn id="8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1000"/>
                                        <p:tgtEl>
                                          <p:spTgt spid="16"/>
                                        </p:tgtEl>
                                      </p:cBhvr>
                                    </p:animEffect>
                                    <p:anim calcmode="lin" valueType="num">
                                      <p:cBhvr>
                                        <p:cTn id="90" dur="1000" fill="hold"/>
                                        <p:tgtEl>
                                          <p:spTgt spid="16"/>
                                        </p:tgtEl>
                                        <p:attrNameLst>
                                          <p:attrName>ppt_x</p:attrName>
                                        </p:attrNameLst>
                                      </p:cBhvr>
                                      <p:tavLst>
                                        <p:tav tm="0">
                                          <p:val>
                                            <p:strVal val="#ppt_x"/>
                                          </p:val>
                                        </p:tav>
                                        <p:tav tm="100000">
                                          <p:val>
                                            <p:strVal val="#ppt_x"/>
                                          </p:val>
                                        </p:tav>
                                      </p:tavLst>
                                    </p:anim>
                                    <p:anim calcmode="lin" valueType="num">
                                      <p:cBhvr>
                                        <p:cTn id="9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P spid="14" grpId="0"/>
      <p:bldP spid="15" grpId="0"/>
      <p:bldP spid="16" grpId="0"/>
      <p:bldP spid="17"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228600"/>
            <a:ext cx="7023076" cy="769441"/>
          </a:xfrm>
          <a:prstGeom prst="rect">
            <a:avLst/>
          </a:prstGeom>
          <a:noFill/>
        </p:spPr>
        <p:txBody>
          <a:bodyPr wrap="none" rtlCol="0">
            <a:spAutoFit/>
          </a:bodyPr>
          <a:lstStyle/>
          <a:p>
            <a:r>
              <a:rPr lang="en-US" sz="4400" b="1" dirty="0">
                <a:solidFill>
                  <a:srgbClr val="FFFF00"/>
                </a:solidFill>
                <a:latin typeface="Comic Sans MS" panose="030F0702030302020204" pitchFamily="66" charset="0"/>
              </a:rPr>
              <a:t>Where To </a:t>
            </a:r>
            <a:r>
              <a:rPr lang="en-US" sz="4400" b="1" dirty="0" smtClean="0">
                <a:solidFill>
                  <a:srgbClr val="FFFF00"/>
                </a:solidFill>
                <a:latin typeface="Comic Sans MS" panose="030F0702030302020204" pitchFamily="66" charset="0"/>
              </a:rPr>
              <a:t>Locate Leases</a:t>
            </a:r>
            <a:endParaRPr lang="en-US" sz="4400" dirty="0">
              <a:solidFill>
                <a:srgbClr val="000000"/>
              </a:solidFill>
            </a:endParaRPr>
          </a:p>
        </p:txBody>
      </p:sp>
      <p:sp>
        <p:nvSpPr>
          <p:cNvPr id="2" name="TextBox 1"/>
          <p:cNvSpPr txBox="1"/>
          <p:nvPr/>
        </p:nvSpPr>
        <p:spPr>
          <a:xfrm>
            <a:off x="990600" y="1143000"/>
            <a:ext cx="6814686"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on Site Computer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System</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3" name="TextBox 2"/>
          <p:cNvSpPr txBox="1"/>
          <p:nvPr/>
        </p:nvSpPr>
        <p:spPr>
          <a:xfrm>
            <a:off x="990600" y="1828800"/>
            <a:ext cx="6696064"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Online Computer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System</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4" name="TextBox 3"/>
          <p:cNvSpPr txBox="1"/>
          <p:nvPr/>
        </p:nvSpPr>
        <p:spPr>
          <a:xfrm>
            <a:off x="990600" y="2514600"/>
            <a:ext cx="6413935"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Mortgage Index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Books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6" name="TextBox 5"/>
          <p:cNvSpPr txBox="1"/>
          <p:nvPr/>
        </p:nvSpPr>
        <p:spPr>
          <a:xfrm>
            <a:off x="990600" y="3200400"/>
            <a:ext cx="6372257"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Sectional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Index Books</a:t>
            </a:r>
            <a:endParaRPr lang="en-US" sz="2400" dirty="0">
              <a:solidFill>
                <a:srgbClr val="000000"/>
              </a:solidFill>
            </a:endParaRPr>
          </a:p>
        </p:txBody>
      </p:sp>
      <p:sp>
        <p:nvSpPr>
          <p:cNvPr id="7" name="TextBox 6"/>
          <p:cNvSpPr txBox="1"/>
          <p:nvPr/>
        </p:nvSpPr>
        <p:spPr>
          <a:xfrm>
            <a:off x="990600" y="4572000"/>
            <a:ext cx="6999032"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Miscellaneous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Index Books</a:t>
            </a:r>
            <a:endParaRPr lang="en-US" sz="2400" dirty="0">
              <a:solidFill>
                <a:srgbClr val="000000"/>
              </a:solidFill>
            </a:endParaRPr>
          </a:p>
        </p:txBody>
      </p:sp>
      <p:sp>
        <p:nvSpPr>
          <p:cNvPr id="8" name="TextBox 7"/>
          <p:cNvSpPr txBox="1"/>
          <p:nvPr/>
        </p:nvSpPr>
        <p:spPr>
          <a:xfrm>
            <a:off x="990600" y="5257800"/>
            <a:ext cx="7010252"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Other Designated County Office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Index Books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9" name="TextBox 8"/>
          <p:cNvSpPr txBox="1"/>
          <p:nvPr/>
        </p:nvSpPr>
        <p:spPr>
          <a:xfrm>
            <a:off x="990600" y="3886200"/>
            <a:ext cx="5840060" cy="461665"/>
          </a:xfrm>
          <a:prstGeom prst="rect">
            <a:avLst/>
          </a:prstGeom>
          <a:noFill/>
        </p:spPr>
        <p:txBody>
          <a:bodyPr wrap="none" rtlCol="0">
            <a:spAutoFit/>
          </a:bodyPr>
          <a:lstStyle/>
          <a:p>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 County Recorder’s Lease Index Books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97980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9"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76200"/>
            <a:ext cx="3429000" cy="369332"/>
          </a:xfrm>
          <a:prstGeom prst="rect">
            <a:avLst/>
          </a:prstGeom>
          <a:noFill/>
        </p:spPr>
        <p:txBody>
          <a:bodyPr wrap="square" rtlCol="0">
            <a:spAutoFit/>
          </a:bodyPr>
          <a:lstStyle/>
          <a:p>
            <a:r>
              <a:rPr lang="en-US" dirty="0" smtClean="0">
                <a:solidFill>
                  <a:srgbClr val="FFFF00"/>
                </a:solidFill>
                <a:latin typeface="Comic Sans MS" panose="030F0702030302020204" pitchFamily="66" charset="0"/>
              </a:rPr>
              <a:t>EXAMPLE OF LEASE (LAND)</a:t>
            </a:r>
            <a:endParaRPr lang="en-US" dirty="0">
              <a:solidFill>
                <a:srgbClr val="FFFF00"/>
              </a:solidFill>
              <a:latin typeface="Comic Sans MS" panose="030F0702030302020204" pitchFamily="66" charset="0"/>
            </a:endParaRPr>
          </a:p>
        </p:txBody>
      </p:sp>
      <p:pic>
        <p:nvPicPr>
          <p:cNvPr id="3" name="Picture 2" descr="Welcome to the Clermont County Real Property Official Records - Google Chrome"/>
          <p:cNvPicPr>
            <a:picLocks noChangeAspect="1"/>
          </p:cNvPicPr>
          <p:nvPr/>
        </p:nvPicPr>
        <p:blipFill rotWithShape="1">
          <a:blip r:embed="rId2">
            <a:extLst>
              <a:ext uri="{28A0092B-C50C-407E-A947-70E740481C1C}">
                <a14:useLocalDpi xmlns:a14="http://schemas.microsoft.com/office/drawing/2010/main" val="0"/>
              </a:ext>
            </a:extLst>
          </a:blip>
          <a:srcRect l="32980" t="8862" r="22789"/>
          <a:stretch/>
        </p:blipFill>
        <p:spPr>
          <a:xfrm>
            <a:off x="304800" y="457200"/>
            <a:ext cx="4267200" cy="5638800"/>
          </a:xfrm>
          <a:prstGeom prst="rect">
            <a:avLst/>
          </a:prstGeom>
        </p:spPr>
      </p:pic>
      <p:pic>
        <p:nvPicPr>
          <p:cNvPr id="4" name="Picture 3" descr="Welcome to the Clermont County Real Property Official Records - Google Chrome"/>
          <p:cNvPicPr>
            <a:picLocks noChangeAspect="1"/>
          </p:cNvPicPr>
          <p:nvPr/>
        </p:nvPicPr>
        <p:blipFill rotWithShape="1">
          <a:blip r:embed="rId3">
            <a:extLst>
              <a:ext uri="{28A0092B-C50C-407E-A947-70E740481C1C}">
                <a14:useLocalDpi xmlns:a14="http://schemas.microsoft.com/office/drawing/2010/main" val="0"/>
              </a:ext>
            </a:extLst>
          </a:blip>
          <a:srcRect l="35017" t="10623" r="23983"/>
          <a:stretch/>
        </p:blipFill>
        <p:spPr>
          <a:xfrm>
            <a:off x="4648200" y="457200"/>
            <a:ext cx="4191000" cy="5638800"/>
          </a:xfrm>
          <a:prstGeom prst="rect">
            <a:avLst/>
          </a:prstGeom>
        </p:spPr>
      </p:pic>
    </p:spTree>
    <p:extLst>
      <p:ext uri="{BB962C8B-B14F-4D97-AF65-F5344CB8AC3E}">
        <p14:creationId xmlns:p14="http://schemas.microsoft.com/office/powerpoint/2010/main" val="404382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152400"/>
            <a:ext cx="3914854" cy="369332"/>
          </a:xfrm>
          <a:prstGeom prst="rect">
            <a:avLst/>
          </a:prstGeom>
          <a:noFill/>
        </p:spPr>
        <p:txBody>
          <a:bodyPr wrap="none" rtlCol="0">
            <a:spAutoFit/>
          </a:bodyPr>
          <a:lstStyle/>
          <a:p>
            <a:r>
              <a:rPr lang="en-US" dirty="0">
                <a:solidFill>
                  <a:srgbClr val="FFFF00"/>
                </a:solidFill>
                <a:latin typeface="Comic Sans MS" panose="030F0702030302020204" pitchFamily="66" charset="0"/>
              </a:rPr>
              <a:t>EXAMPLE OF LEASE </a:t>
            </a:r>
            <a:r>
              <a:rPr lang="en-US" dirty="0" smtClean="0">
                <a:solidFill>
                  <a:srgbClr val="FFFF00"/>
                </a:solidFill>
                <a:latin typeface="Comic Sans MS" panose="030F0702030302020204" pitchFamily="66" charset="0"/>
              </a:rPr>
              <a:t>(Oil and Gas)</a:t>
            </a:r>
            <a:endParaRPr lang="en-US" dirty="0">
              <a:solidFill>
                <a:srgbClr val="FFFF00"/>
              </a:solidFill>
              <a:latin typeface="Comic Sans MS" panose="030F0702030302020204" pitchFamily="66" charset="0"/>
            </a:endParaRPr>
          </a:p>
        </p:txBody>
      </p:sp>
      <p:pic>
        <p:nvPicPr>
          <p:cNvPr id="5" name="Picture 4" descr="20150914081307350.pdf - Adobe Acrobat Pro"/>
          <p:cNvPicPr>
            <a:picLocks noChangeAspect="1"/>
          </p:cNvPicPr>
          <p:nvPr/>
        </p:nvPicPr>
        <p:blipFill rotWithShape="1">
          <a:blip r:embed="rId2">
            <a:extLst>
              <a:ext uri="{28A0092B-C50C-407E-A947-70E740481C1C}">
                <a14:useLocalDpi xmlns:a14="http://schemas.microsoft.com/office/drawing/2010/main" val="0"/>
              </a:ext>
            </a:extLst>
          </a:blip>
          <a:srcRect l="35192" t="15105" r="32981" b="6142"/>
          <a:stretch/>
        </p:blipFill>
        <p:spPr>
          <a:xfrm>
            <a:off x="4648200" y="533400"/>
            <a:ext cx="4267200" cy="5562600"/>
          </a:xfrm>
          <a:prstGeom prst="rect">
            <a:avLst/>
          </a:prstGeom>
        </p:spPr>
      </p:pic>
      <p:pic>
        <p:nvPicPr>
          <p:cNvPr id="2" name="Picture 1" descr="20150918081100457.pdf - Adobe Acrobat Pro"/>
          <p:cNvPicPr>
            <a:picLocks noChangeAspect="1"/>
          </p:cNvPicPr>
          <p:nvPr/>
        </p:nvPicPr>
        <p:blipFill rotWithShape="1">
          <a:blip r:embed="rId3">
            <a:extLst>
              <a:ext uri="{28A0092B-C50C-407E-A947-70E740481C1C}">
                <a14:useLocalDpi xmlns:a14="http://schemas.microsoft.com/office/drawing/2010/main" val="0"/>
              </a:ext>
            </a:extLst>
          </a:blip>
          <a:srcRect l="36731" t="14306" r="34616" b="3740"/>
          <a:stretch/>
        </p:blipFill>
        <p:spPr>
          <a:xfrm>
            <a:off x="304800" y="533400"/>
            <a:ext cx="4267200" cy="5562600"/>
          </a:xfrm>
          <a:prstGeom prst="rect">
            <a:avLst/>
          </a:prstGeom>
        </p:spPr>
      </p:pic>
    </p:spTree>
    <p:extLst>
      <p:ext uri="{BB962C8B-B14F-4D97-AF65-F5344CB8AC3E}">
        <p14:creationId xmlns:p14="http://schemas.microsoft.com/office/powerpoint/2010/main" val="164583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r>
              <a:rPr lang="en-US" sz="2400" dirty="0" smtClean="0">
                <a:solidFill>
                  <a:srgbClr val="000000"/>
                </a:solidFill>
              </a:rPr>
              <a:t>	</a:t>
            </a:r>
            <a:endParaRPr lang="en-US" sz="2400" dirty="0">
              <a:solidFill>
                <a:srgbClr val="000000"/>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descr="Title Class RE 41116.doc [Compatibility Mode] - Word"/>
          <p:cNvPicPr>
            <a:picLocks noChangeAspect="1"/>
          </p:cNvPicPr>
          <p:nvPr/>
        </p:nvPicPr>
        <p:blipFill rotWithShape="1">
          <a:blip r:embed="rId4">
            <a:extLst>
              <a:ext uri="{28A0092B-C50C-407E-A947-70E740481C1C}">
                <a14:useLocalDpi xmlns:a14="http://schemas.microsoft.com/office/drawing/2010/main" val="0"/>
              </a:ext>
            </a:extLst>
          </a:blip>
          <a:srcRect l="4854" t="39777" r="4078" b="38889"/>
          <a:stretch/>
        </p:blipFill>
        <p:spPr>
          <a:xfrm>
            <a:off x="381000" y="914400"/>
            <a:ext cx="8327255" cy="1171854"/>
          </a:xfrm>
          <a:prstGeom prst="rect">
            <a:avLst/>
          </a:prstGeom>
        </p:spPr>
      </p:pic>
      <p:sp>
        <p:nvSpPr>
          <p:cNvPr id="3" name="TextBox 2"/>
          <p:cNvSpPr txBox="1"/>
          <p:nvPr/>
        </p:nvSpPr>
        <p:spPr>
          <a:xfrm>
            <a:off x="1676400" y="2133600"/>
            <a:ext cx="931665" cy="369332"/>
          </a:xfrm>
          <a:prstGeom prst="rect">
            <a:avLst/>
          </a:prstGeom>
          <a:noFill/>
        </p:spPr>
        <p:txBody>
          <a:bodyPr wrap="none" rtlCol="0">
            <a:spAutoFit/>
          </a:bodyPr>
          <a:lstStyle/>
          <a:p>
            <a:r>
              <a:rPr lang="en-US" b="1" u="sng" dirty="0" smtClean="0">
                <a:solidFill>
                  <a:srgbClr val="FFFF00"/>
                </a:solidFill>
                <a:latin typeface="Comic Sans MS" panose="030F0702030302020204" pitchFamily="66" charset="0"/>
              </a:rPr>
              <a:t>WHAT</a:t>
            </a:r>
            <a:endParaRPr lang="en-US" b="1" u="sng" dirty="0">
              <a:solidFill>
                <a:srgbClr val="FFFF00"/>
              </a:solidFill>
              <a:latin typeface="Comic Sans MS" panose="030F0702030302020204" pitchFamily="66" charset="0"/>
            </a:endParaRPr>
          </a:p>
        </p:txBody>
      </p:sp>
      <p:sp>
        <p:nvSpPr>
          <p:cNvPr id="4" name="TextBox 3"/>
          <p:cNvSpPr txBox="1"/>
          <p:nvPr/>
        </p:nvSpPr>
        <p:spPr>
          <a:xfrm>
            <a:off x="5181600" y="2133600"/>
            <a:ext cx="2589170" cy="369332"/>
          </a:xfrm>
          <a:prstGeom prst="rect">
            <a:avLst/>
          </a:prstGeom>
          <a:noFill/>
        </p:spPr>
        <p:txBody>
          <a:bodyPr wrap="none" rtlCol="0">
            <a:spAutoFit/>
          </a:bodyPr>
          <a:lstStyle/>
          <a:p>
            <a:r>
              <a:rPr lang="en-US" b="1" u="sng" dirty="0">
                <a:solidFill>
                  <a:srgbClr val="000000"/>
                </a:solidFill>
                <a:latin typeface="Comic Sans MS" panose="030F0702030302020204" pitchFamily="66" charset="0"/>
              </a:rPr>
              <a:t>WHERE TO FIND </a:t>
            </a:r>
            <a:r>
              <a:rPr lang="en-US" b="1" u="sng" dirty="0" smtClean="0">
                <a:solidFill>
                  <a:srgbClr val="000000"/>
                </a:solidFill>
                <a:latin typeface="Comic Sans MS" panose="030F0702030302020204" pitchFamily="66" charset="0"/>
              </a:rPr>
              <a:t>IT</a:t>
            </a:r>
            <a:endParaRPr lang="en-US" b="1" u="sng" dirty="0">
              <a:solidFill>
                <a:srgbClr val="000000"/>
              </a:solidFill>
              <a:latin typeface="Comic Sans MS" panose="030F0702030302020204" pitchFamily="66" charset="0"/>
            </a:endParaRPr>
          </a:p>
        </p:txBody>
      </p:sp>
      <p:sp>
        <p:nvSpPr>
          <p:cNvPr id="7" name="TextBox 6"/>
          <p:cNvSpPr txBox="1"/>
          <p:nvPr/>
        </p:nvSpPr>
        <p:spPr>
          <a:xfrm>
            <a:off x="1143000" y="2590800"/>
            <a:ext cx="2040943" cy="646331"/>
          </a:xfrm>
          <a:prstGeom prst="rect">
            <a:avLst/>
          </a:prstGeom>
          <a:noFill/>
        </p:spPr>
        <p:txBody>
          <a:bodyPr wrap="none" rtlCol="0">
            <a:spAutoFit/>
          </a:bodyPr>
          <a:lstStyle/>
          <a:p>
            <a:pPr algn="ctr"/>
            <a:r>
              <a:rPr lang="en-US" b="1" dirty="0">
                <a:solidFill>
                  <a:srgbClr val="FFFF00"/>
                </a:solidFill>
                <a:effectLst>
                  <a:outerShdw blurRad="38100" dist="38100" dir="2700000" algn="tl">
                    <a:srgbClr val="000000">
                      <a:alpha val="43137"/>
                    </a:srgbClr>
                  </a:outerShdw>
                </a:effectLst>
                <a:latin typeface="Comic Sans MS" panose="030F0702030302020204" pitchFamily="66" charset="0"/>
              </a:rPr>
              <a:t>Volume and Page</a:t>
            </a:r>
          </a:p>
          <a:p>
            <a:pPr algn="ctr"/>
            <a:r>
              <a:rPr lang="en-US" b="1" dirty="0">
                <a:solidFill>
                  <a:srgbClr val="FFFF00"/>
                </a:solidFill>
                <a:effectLst>
                  <a:outerShdw blurRad="38100" dist="38100" dir="2700000" algn="tl">
                    <a:srgbClr val="000000">
                      <a:alpha val="43137"/>
                    </a:srgbClr>
                  </a:outerShdw>
                </a:effectLst>
                <a:latin typeface="Comic Sans MS" panose="030F0702030302020204" pitchFamily="66" charset="0"/>
              </a:rPr>
              <a:t>Date </a:t>
            </a:r>
            <a:r>
              <a:rPr lang="en-US" b="1" dirty="0" smtClean="0">
                <a:solidFill>
                  <a:srgbClr val="FFFF00"/>
                </a:solidFill>
                <a:effectLst>
                  <a:outerShdw blurRad="38100" dist="38100" dir="2700000" algn="tl">
                    <a:srgbClr val="000000">
                      <a:alpha val="43137"/>
                    </a:srgbClr>
                  </a:outerShdw>
                </a:effectLst>
                <a:latin typeface="Comic Sans MS" panose="030F0702030302020204" pitchFamily="66" charset="0"/>
              </a:rPr>
              <a:t>Recorded/</a:t>
            </a:r>
            <a:endParaRPr lang="en-U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8" name="TextBox 7"/>
          <p:cNvSpPr txBox="1"/>
          <p:nvPr/>
        </p:nvSpPr>
        <p:spPr>
          <a:xfrm>
            <a:off x="556074" y="3352800"/>
            <a:ext cx="3413114" cy="646331"/>
          </a:xfrm>
          <a:prstGeom prst="rect">
            <a:avLst/>
          </a:prstGeom>
          <a:noFill/>
        </p:spPr>
        <p:txBody>
          <a:bodyPr wrap="none" rtlCol="0">
            <a:spAutoFit/>
          </a:bodyPr>
          <a:lstStyle/>
          <a:p>
            <a:pPr algn="ctr"/>
            <a:r>
              <a:rPr lang="en-US" b="1" dirty="0" smtClean="0">
                <a:solidFill>
                  <a:srgbClr val="FFFF00"/>
                </a:solidFill>
                <a:effectLst>
                  <a:outerShdw blurRad="38100" dist="38100" dir="2700000" algn="tl">
                    <a:srgbClr val="000000">
                      <a:alpha val="43137"/>
                    </a:srgbClr>
                  </a:outerShdw>
                </a:effectLst>
                <a:latin typeface="Comic Sans MS" panose="030F0702030302020204" pitchFamily="66" charset="0"/>
              </a:rPr>
              <a:t>Name and Address(s)</a:t>
            </a:r>
          </a:p>
          <a:p>
            <a:pPr algn="ctr"/>
            <a:r>
              <a:rPr lang="en-US" b="1" dirty="0">
                <a:solidFill>
                  <a:srgbClr val="FFFF00"/>
                </a:solidFill>
                <a:effectLst>
                  <a:outerShdw blurRad="38100" dist="38100" dir="2700000" algn="tl">
                    <a:srgbClr val="000000">
                      <a:alpha val="43137"/>
                    </a:srgbClr>
                  </a:outerShdw>
                </a:effectLst>
                <a:latin typeface="Comic Sans MS" panose="030F0702030302020204" pitchFamily="66" charset="0"/>
              </a:rPr>
              <a:t>o</a:t>
            </a:r>
            <a:r>
              <a:rPr lang="en-US" b="1" dirty="0" smtClean="0">
                <a:solidFill>
                  <a:srgbClr val="FFFF00"/>
                </a:solidFill>
                <a:effectLst>
                  <a:outerShdw blurRad="38100" dist="38100" dir="2700000" algn="tl">
                    <a:srgbClr val="000000">
                      <a:alpha val="43137"/>
                    </a:srgbClr>
                  </a:outerShdw>
                </a:effectLst>
                <a:latin typeface="Comic Sans MS" panose="030F0702030302020204" pitchFamily="66" charset="0"/>
              </a:rPr>
              <a:t>f Grantor(s) and Grantee(s)</a:t>
            </a:r>
            <a:endParaRPr lang="en-U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9" name="TextBox 8"/>
          <p:cNvSpPr txBox="1"/>
          <p:nvPr/>
        </p:nvSpPr>
        <p:spPr>
          <a:xfrm>
            <a:off x="1143000" y="4267200"/>
            <a:ext cx="2217274" cy="369332"/>
          </a:xfrm>
          <a:prstGeom prst="rect">
            <a:avLst/>
          </a:prstGeom>
          <a:noFill/>
        </p:spPr>
        <p:txBody>
          <a:bodyPr wrap="none" rtlCol="0">
            <a:spAutoFit/>
          </a:bodyPr>
          <a:lstStyle/>
          <a:p>
            <a:pPr algn="ctr"/>
            <a:r>
              <a:rPr lang="en-US" b="1" dirty="0">
                <a:solidFill>
                  <a:srgbClr val="FFFF00"/>
                </a:solidFill>
                <a:effectLst>
                  <a:outerShdw blurRad="38100" dist="38100" dir="2700000" algn="tl">
                    <a:srgbClr val="000000">
                      <a:alpha val="43137"/>
                    </a:srgbClr>
                  </a:outerShdw>
                </a:effectLst>
                <a:latin typeface="Comic Sans MS" panose="030F0702030302020204" pitchFamily="66" charset="0"/>
              </a:rPr>
              <a:t>T</a:t>
            </a:r>
            <a:r>
              <a:rPr lang="en-US" b="1" dirty="0" smtClean="0">
                <a:solidFill>
                  <a:srgbClr val="FFFF00"/>
                </a:solidFill>
                <a:effectLst>
                  <a:outerShdw blurRad="38100" dist="38100" dir="2700000" algn="tl">
                    <a:srgbClr val="000000">
                      <a:alpha val="43137"/>
                    </a:srgbClr>
                  </a:outerShdw>
                </a:effectLst>
                <a:latin typeface="Comic Sans MS" panose="030F0702030302020204" pitchFamily="66" charset="0"/>
              </a:rPr>
              <a:t>ype of Easement</a:t>
            </a:r>
            <a:endParaRPr lang="en-U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10" name="TextBox 9"/>
          <p:cNvSpPr txBox="1"/>
          <p:nvPr/>
        </p:nvSpPr>
        <p:spPr>
          <a:xfrm>
            <a:off x="1295400" y="4876800"/>
            <a:ext cx="1840568" cy="369332"/>
          </a:xfrm>
          <a:prstGeom prst="rect">
            <a:avLst/>
          </a:prstGeom>
          <a:noFill/>
        </p:spPr>
        <p:txBody>
          <a:bodyPr wrap="none" rtlCol="0">
            <a:spAutoFit/>
          </a:bodyPr>
          <a:lstStyle/>
          <a:p>
            <a:r>
              <a:rPr lang="en-US" b="1" dirty="0" smtClean="0">
                <a:solidFill>
                  <a:srgbClr val="FFFF00"/>
                </a:solidFill>
                <a:latin typeface="Comic Sans MS" panose="030F0702030302020204" pitchFamily="66" charset="0"/>
              </a:rPr>
              <a:t>In Take Area?</a:t>
            </a:r>
            <a:endParaRPr lang="en-US" b="1" dirty="0">
              <a:solidFill>
                <a:srgbClr val="FFFF00"/>
              </a:solidFill>
              <a:latin typeface="Comic Sans MS" panose="030F0702030302020204" pitchFamily="66" charset="0"/>
            </a:endParaRPr>
          </a:p>
        </p:txBody>
      </p:sp>
      <p:sp>
        <p:nvSpPr>
          <p:cNvPr id="11" name="TextBox 10"/>
          <p:cNvSpPr txBox="1"/>
          <p:nvPr/>
        </p:nvSpPr>
        <p:spPr>
          <a:xfrm>
            <a:off x="5867400" y="2590800"/>
            <a:ext cx="1250663"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Document</a:t>
            </a:r>
            <a:endParaRPr lang="en-US" dirty="0">
              <a:solidFill>
                <a:srgbClr val="000000"/>
              </a:solidFill>
            </a:endParaRPr>
          </a:p>
        </p:txBody>
      </p:sp>
      <p:sp>
        <p:nvSpPr>
          <p:cNvPr id="12" name="TextBox 11"/>
          <p:cNvSpPr txBox="1"/>
          <p:nvPr/>
        </p:nvSpPr>
        <p:spPr>
          <a:xfrm>
            <a:off x="5867400" y="3352800"/>
            <a:ext cx="1250663" cy="646331"/>
          </a:xfrm>
          <a:prstGeom prst="rect">
            <a:avLst/>
          </a:prstGeom>
          <a:noFill/>
        </p:spPr>
        <p:txBody>
          <a:bodyPr wrap="none" rtlCol="0">
            <a:spAutoFit/>
          </a:bodyPr>
          <a:lstStyle/>
          <a:p>
            <a:r>
              <a:rPr lang="en-US" b="1" dirty="0">
                <a:solidFill>
                  <a:srgbClr val="000000"/>
                </a:solidFill>
                <a:latin typeface="Comic Sans MS" panose="030F0702030302020204" pitchFamily="66" charset="0"/>
              </a:rPr>
              <a:t>Document</a:t>
            </a:r>
            <a:endParaRPr lang="en-US" dirty="0">
              <a:solidFill>
                <a:srgbClr val="000000"/>
              </a:solidFill>
            </a:endParaRPr>
          </a:p>
          <a:p>
            <a:endParaRPr lang="en-US" dirty="0">
              <a:solidFill>
                <a:srgbClr val="000000"/>
              </a:solidFill>
            </a:endParaRPr>
          </a:p>
        </p:txBody>
      </p:sp>
      <p:sp>
        <p:nvSpPr>
          <p:cNvPr id="13" name="TextBox 12"/>
          <p:cNvSpPr txBox="1"/>
          <p:nvPr/>
        </p:nvSpPr>
        <p:spPr>
          <a:xfrm>
            <a:off x="5943600" y="4267200"/>
            <a:ext cx="1250663"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Document</a:t>
            </a:r>
            <a:endParaRPr lang="en-US" dirty="0">
              <a:solidFill>
                <a:srgbClr val="000000"/>
              </a:solidFill>
            </a:endParaRPr>
          </a:p>
        </p:txBody>
      </p:sp>
      <p:sp>
        <p:nvSpPr>
          <p:cNvPr id="14" name="TextBox 13"/>
          <p:cNvSpPr txBox="1"/>
          <p:nvPr/>
        </p:nvSpPr>
        <p:spPr>
          <a:xfrm>
            <a:off x="5486400" y="4876800"/>
            <a:ext cx="2380780"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Document and Plans</a:t>
            </a:r>
            <a:endParaRPr lang="en-US" dirty="0">
              <a:solidFill>
                <a:srgbClr val="000000"/>
              </a:solidFill>
            </a:endParaRPr>
          </a:p>
        </p:txBody>
      </p:sp>
      <p:sp>
        <p:nvSpPr>
          <p:cNvPr id="16" name="TextBox 15"/>
          <p:cNvSpPr txBox="1"/>
          <p:nvPr/>
        </p:nvSpPr>
        <p:spPr>
          <a:xfrm>
            <a:off x="2971800" y="76200"/>
            <a:ext cx="2852064" cy="1107996"/>
          </a:xfrm>
          <a:prstGeom prst="rect">
            <a:avLst/>
          </a:prstGeom>
          <a:noFill/>
        </p:spPr>
        <p:txBody>
          <a:bodyPr wrap="none" rtlCol="0">
            <a:spAutoFit/>
          </a:bodyPr>
          <a:lstStyle/>
          <a:p>
            <a:pPr algn="ctr"/>
            <a:r>
              <a:rPr lang="en-US" sz="2400" b="1" dirty="0">
                <a:solidFill>
                  <a:srgbClr val="FFFF00"/>
                </a:solidFill>
                <a:effectLst>
                  <a:outerShdw blurRad="38100" dist="38100" dir="2700000" algn="tl">
                    <a:srgbClr val="000000">
                      <a:alpha val="43137"/>
                    </a:srgbClr>
                  </a:outerShdw>
                </a:effectLst>
                <a:latin typeface="Comic Sans MS" panose="030F0702030302020204" pitchFamily="66" charset="0"/>
              </a:rPr>
              <a:t>SECTION (</a:t>
            </a:r>
            <a:r>
              <a:rPr lang="en-US" sz="2400" b="1" dirty="0" smtClean="0">
                <a:solidFill>
                  <a:srgbClr val="FFFF00"/>
                </a:solidFill>
                <a:effectLst>
                  <a:outerShdw blurRad="38100" dist="38100" dir="2700000" algn="tl">
                    <a:srgbClr val="000000">
                      <a:alpha val="43137"/>
                    </a:srgbClr>
                  </a:outerShdw>
                </a:effectLst>
                <a:latin typeface="Comic Sans MS" panose="030F0702030302020204" pitchFamily="66" charset="0"/>
              </a:rPr>
              <a:t>3-C)  </a:t>
            </a:r>
            <a:endParaRPr lang="en-US" sz="2400" b="1" dirty="0">
              <a:solidFill>
                <a:srgbClr val="FFFF00"/>
              </a:solidFill>
              <a:effectLst>
                <a:outerShdw blurRad="38100" dist="38100" dir="2700000" algn="tl">
                  <a:srgbClr val="000000">
                    <a:alpha val="43137"/>
                  </a:srgbClr>
                </a:outerShdw>
              </a:effectLst>
              <a:latin typeface="Comic Sans MS" panose="030F0702030302020204" pitchFamily="66" charset="0"/>
            </a:endParaRPr>
          </a:p>
          <a:p>
            <a:pPr algn="ctr"/>
            <a:r>
              <a:rPr lang="en-US" sz="2400" b="1" dirty="0" smtClean="0">
                <a:solidFill>
                  <a:srgbClr val="FFFF00"/>
                </a:solidFill>
                <a:effectLst>
                  <a:outerShdw blurRad="38100" dist="38100" dir="2700000" algn="tl">
                    <a:srgbClr val="000000">
                      <a:alpha val="43137"/>
                    </a:srgbClr>
                  </a:outerShdw>
                </a:effectLst>
                <a:latin typeface="Comic Sans MS" panose="030F0702030302020204" pitchFamily="66" charset="0"/>
              </a:rPr>
              <a:t>Easements</a:t>
            </a:r>
            <a:endParaRPr lang="en-US" sz="2400" dirty="0">
              <a:solidFill>
                <a:srgbClr val="000000"/>
              </a:solidFill>
            </a:endParaRPr>
          </a:p>
          <a:p>
            <a:endParaRPr lang="en-US" dirty="0">
              <a:solidFill>
                <a:srgbClr val="000000"/>
              </a:solidFill>
            </a:endParaRPr>
          </a:p>
        </p:txBody>
      </p:sp>
      <p:sp>
        <p:nvSpPr>
          <p:cNvPr id="15" name="TextBox 14"/>
          <p:cNvSpPr txBox="1"/>
          <p:nvPr/>
        </p:nvSpPr>
        <p:spPr>
          <a:xfrm>
            <a:off x="2438400" y="5638800"/>
            <a:ext cx="248786" cy="369332"/>
          </a:xfrm>
          <a:prstGeom prst="rect">
            <a:avLst/>
          </a:prstGeom>
          <a:noFill/>
        </p:spPr>
        <p:txBody>
          <a:bodyPr wrap="none" rtlCol="0">
            <a:spAutoFit/>
          </a:bodyPr>
          <a:lstStyle/>
          <a:p>
            <a:r>
              <a:rPr lang="en-US" dirty="0">
                <a:solidFill>
                  <a:srgbClr val="000000"/>
                </a:solidFill>
              </a:rPr>
              <a:t> </a:t>
            </a:r>
          </a:p>
        </p:txBody>
      </p:sp>
      <p:sp>
        <p:nvSpPr>
          <p:cNvPr id="17" name="TextBox 16"/>
          <p:cNvSpPr txBox="1"/>
          <p:nvPr/>
        </p:nvSpPr>
        <p:spPr>
          <a:xfrm>
            <a:off x="1600200" y="5486400"/>
            <a:ext cx="1285929" cy="369332"/>
          </a:xfrm>
          <a:prstGeom prst="rect">
            <a:avLst/>
          </a:prstGeom>
          <a:noFill/>
        </p:spPr>
        <p:txBody>
          <a:bodyPr wrap="none" rtlCol="0">
            <a:spAutoFit/>
          </a:bodyPr>
          <a:lstStyle/>
          <a:p>
            <a:r>
              <a:rPr lang="en-US" b="1" dirty="0" smtClean="0">
                <a:solidFill>
                  <a:srgbClr val="FFFF00"/>
                </a:solidFill>
                <a:latin typeface="Comic Sans MS" panose="030F0702030302020204" pitchFamily="66" charset="0"/>
              </a:rPr>
              <a:t>Procedure</a:t>
            </a:r>
            <a:endParaRPr lang="en-US" b="1" dirty="0">
              <a:solidFill>
                <a:srgbClr val="000000"/>
              </a:solidFill>
            </a:endParaRPr>
          </a:p>
        </p:txBody>
      </p:sp>
      <p:sp>
        <p:nvSpPr>
          <p:cNvPr id="18" name="TextBox 17"/>
          <p:cNvSpPr txBox="1"/>
          <p:nvPr/>
        </p:nvSpPr>
        <p:spPr>
          <a:xfrm>
            <a:off x="5715000" y="5562600"/>
            <a:ext cx="1810111" cy="369332"/>
          </a:xfrm>
          <a:prstGeom prst="rect">
            <a:avLst/>
          </a:prstGeom>
          <a:noFill/>
        </p:spPr>
        <p:txBody>
          <a:bodyPr wrap="none" rtlCol="0">
            <a:spAutoFit/>
          </a:bodyPr>
          <a:lstStyle/>
          <a:p>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5102.03 (C)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(5)</a:t>
            </a:r>
            <a:endParaRPr lang="en-US" dirty="0">
              <a:solidFill>
                <a:srgbClr val="000000"/>
              </a:solidFill>
            </a:endParaRPr>
          </a:p>
        </p:txBody>
      </p:sp>
    </p:spTree>
    <p:extLst>
      <p:ext uri="{BB962C8B-B14F-4D97-AF65-F5344CB8AC3E}">
        <p14:creationId xmlns:p14="http://schemas.microsoft.com/office/powerpoint/2010/main" val="308361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1000"/>
                                        <p:tgtEl>
                                          <p:spTgt spid="10"/>
                                        </p:tgtEl>
                                      </p:cBhvr>
                                    </p:animEffect>
                                    <p:anim calcmode="lin" valueType="num">
                                      <p:cBhvr>
                                        <p:cTn id="69" dur="1000" fill="hold"/>
                                        <p:tgtEl>
                                          <p:spTgt spid="10"/>
                                        </p:tgtEl>
                                        <p:attrNameLst>
                                          <p:attrName>ppt_x</p:attrName>
                                        </p:attrNameLst>
                                      </p:cBhvr>
                                      <p:tavLst>
                                        <p:tav tm="0">
                                          <p:val>
                                            <p:strVal val="#ppt_x"/>
                                          </p:val>
                                        </p:tav>
                                        <p:tav tm="100000">
                                          <p:val>
                                            <p:strVal val="#ppt_x"/>
                                          </p:val>
                                        </p:tav>
                                      </p:tavLst>
                                    </p:anim>
                                    <p:anim calcmode="lin" valueType="num">
                                      <p:cBhvr>
                                        <p:cTn id="7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1000"/>
                                        <p:tgtEl>
                                          <p:spTgt spid="14"/>
                                        </p:tgtEl>
                                      </p:cBhvr>
                                    </p:animEffect>
                                    <p:anim calcmode="lin" valueType="num">
                                      <p:cBhvr>
                                        <p:cTn id="76" dur="1000" fill="hold"/>
                                        <p:tgtEl>
                                          <p:spTgt spid="14"/>
                                        </p:tgtEl>
                                        <p:attrNameLst>
                                          <p:attrName>ppt_x</p:attrName>
                                        </p:attrNameLst>
                                      </p:cBhvr>
                                      <p:tavLst>
                                        <p:tav tm="0">
                                          <p:val>
                                            <p:strVal val="#ppt_x"/>
                                          </p:val>
                                        </p:tav>
                                        <p:tav tm="100000">
                                          <p:val>
                                            <p:strVal val="#ppt_x"/>
                                          </p:val>
                                        </p:tav>
                                      </p:tavLst>
                                    </p:anim>
                                    <p:anim calcmode="lin" valueType="num">
                                      <p:cBhvr>
                                        <p:cTn id="7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1000"/>
                                        <p:tgtEl>
                                          <p:spTgt spid="17"/>
                                        </p:tgtEl>
                                      </p:cBhvr>
                                    </p:animEffect>
                                    <p:anim calcmode="lin" valueType="num">
                                      <p:cBhvr>
                                        <p:cTn id="83" dur="1000" fill="hold"/>
                                        <p:tgtEl>
                                          <p:spTgt spid="17"/>
                                        </p:tgtEl>
                                        <p:attrNameLst>
                                          <p:attrName>ppt_x</p:attrName>
                                        </p:attrNameLst>
                                      </p:cBhvr>
                                      <p:tavLst>
                                        <p:tav tm="0">
                                          <p:val>
                                            <p:strVal val="#ppt_x"/>
                                          </p:val>
                                        </p:tav>
                                        <p:tav tm="100000">
                                          <p:val>
                                            <p:strVal val="#ppt_x"/>
                                          </p:val>
                                        </p:tav>
                                      </p:tavLst>
                                    </p:anim>
                                    <p:anim calcmode="lin" valueType="num">
                                      <p:cBhvr>
                                        <p:cTn id="8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1000"/>
                                        <p:tgtEl>
                                          <p:spTgt spid="18"/>
                                        </p:tgtEl>
                                      </p:cBhvr>
                                    </p:animEffect>
                                    <p:anim calcmode="lin" valueType="num">
                                      <p:cBhvr>
                                        <p:cTn id="90" dur="1000" fill="hold"/>
                                        <p:tgtEl>
                                          <p:spTgt spid="18"/>
                                        </p:tgtEl>
                                        <p:attrNameLst>
                                          <p:attrName>ppt_x</p:attrName>
                                        </p:attrNameLst>
                                      </p:cBhvr>
                                      <p:tavLst>
                                        <p:tav tm="0">
                                          <p:val>
                                            <p:strVal val="#ppt_x"/>
                                          </p:val>
                                        </p:tav>
                                        <p:tav tm="100000">
                                          <p:val>
                                            <p:strVal val="#ppt_x"/>
                                          </p:val>
                                        </p:tav>
                                      </p:tavLst>
                                    </p:anim>
                                    <p:anim calcmode="lin" valueType="num">
                                      <p:cBhvr>
                                        <p:cTn id="9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9" grpId="0"/>
      <p:bldP spid="10" grpId="0"/>
      <p:bldP spid="11" grpId="0"/>
      <p:bldP spid="12" grpId="0"/>
      <p:bldP spid="13" grpId="0"/>
      <p:bldP spid="14"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3600" dirty="0" smtClean="0">
                <a:solidFill>
                  <a:srgbClr val="FFFFFF"/>
                </a:solidFill>
              </a:rPr>
              <a:t>ODOT has further clarified </a:t>
            </a:r>
            <a:r>
              <a:rPr lang="en-US" sz="3600" dirty="0">
                <a:solidFill>
                  <a:srgbClr val="FFFFFF"/>
                </a:solidFill>
              </a:rPr>
              <a:t>owner on the RE 46 …</a:t>
            </a:r>
            <a:endParaRPr lang="en-US" sz="3600" dirty="0" smtClean="0">
              <a:solidFill>
                <a:srgbClr val="FFFFFF"/>
              </a:solidFill>
            </a:endParaRPr>
          </a:p>
          <a:p>
            <a:pPr marL="0" indent="0">
              <a:buNone/>
              <a:tabLst>
                <a:tab pos="461963" algn="l"/>
              </a:tabLst>
            </a:pPr>
            <a:endParaRPr lang="en-US" sz="3600" dirty="0">
              <a:solidFill>
                <a:srgbClr val="FFFFFF"/>
              </a:solidFill>
            </a:endParaRPr>
          </a:p>
          <a:p>
            <a:pPr marL="0" indent="0">
              <a:buNone/>
              <a:tabLst>
                <a:tab pos="461963" algn="l"/>
              </a:tabLst>
            </a:pPr>
            <a:endParaRPr lang="en-US" sz="3600" dirty="0" smtClean="0">
              <a:solidFill>
                <a:srgbClr val="FFFFFF"/>
              </a:solidFill>
            </a:endParaRPr>
          </a:p>
          <a:p>
            <a:pPr marL="0" indent="0">
              <a:buNone/>
              <a:tabLst>
                <a:tab pos="461963" algn="l"/>
              </a:tabLst>
            </a:pPr>
            <a:r>
              <a:rPr lang="en-US" sz="2800" dirty="0" smtClean="0">
                <a:solidFill>
                  <a:srgbClr val="FFFFFF"/>
                </a:solidFill>
              </a:rPr>
              <a:t>ODOT expands this definition to include, but not limited to, </a:t>
            </a:r>
          </a:p>
          <a:p>
            <a:pPr>
              <a:buFontTx/>
              <a:buChar char="-"/>
              <a:tabLst>
                <a:tab pos="461963" algn="l"/>
              </a:tabLst>
            </a:pPr>
            <a:r>
              <a:rPr lang="en-US" sz="2800" dirty="0" smtClean="0">
                <a:solidFill>
                  <a:srgbClr val="FFFFFF"/>
                </a:solidFill>
              </a:rPr>
              <a:t>all fee owners, life tenants, </a:t>
            </a:r>
            <a:r>
              <a:rPr lang="en-US" sz="2800" dirty="0" err="1" smtClean="0">
                <a:solidFill>
                  <a:srgbClr val="FFFFFF"/>
                </a:solidFill>
              </a:rPr>
              <a:t>remaindermen</a:t>
            </a:r>
            <a:r>
              <a:rPr lang="en-US" sz="2800" dirty="0" smtClean="0">
                <a:solidFill>
                  <a:srgbClr val="FFFFFF"/>
                </a:solidFill>
              </a:rPr>
              <a:t>, </a:t>
            </a:r>
          </a:p>
          <a:p>
            <a:pPr>
              <a:buFontTx/>
              <a:buChar char="-"/>
              <a:tabLst>
                <a:tab pos="461963" algn="l"/>
              </a:tabLst>
            </a:pPr>
            <a:r>
              <a:rPr lang="en-US" sz="2800" dirty="0" smtClean="0">
                <a:solidFill>
                  <a:srgbClr val="FFFFFF"/>
                </a:solidFill>
              </a:rPr>
              <a:t>	mortgagees, tenants and subtenants (whether 	or not a lease is recorded), occupants,</a:t>
            </a:r>
          </a:p>
          <a:p>
            <a:pPr>
              <a:buFontTx/>
              <a:buChar char="-"/>
              <a:tabLst>
                <a:tab pos="461963" algn="l"/>
              </a:tabLst>
            </a:pPr>
            <a:r>
              <a:rPr lang="en-US" sz="2800" dirty="0" smtClean="0">
                <a:solidFill>
                  <a:srgbClr val="FFFFFF"/>
                </a:solidFill>
              </a:rPr>
              <a:t>	possessors, lienholders, easement owners, </a:t>
            </a:r>
          </a:p>
          <a:p>
            <a:pPr>
              <a:buFontTx/>
              <a:buChar char="-"/>
              <a:tabLst>
                <a:tab pos="461963" algn="l"/>
              </a:tabLst>
            </a:pPr>
            <a:r>
              <a:rPr lang="en-US" sz="2800" dirty="0" smtClean="0">
                <a:solidFill>
                  <a:srgbClr val="FFFFFF"/>
                </a:solidFill>
              </a:rPr>
              <a:t>	judgment creditors, etc.</a:t>
            </a:r>
            <a:endParaRPr lang="en-US" sz="28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304800" y="1447800"/>
            <a:ext cx="8462844" cy="1004887"/>
          </a:xfrm>
          <a:prstGeom prst="rect">
            <a:avLst/>
          </a:prstGeom>
        </p:spPr>
      </p:pic>
      <p:cxnSp>
        <p:nvCxnSpPr>
          <p:cNvPr id="10" name="Straight Connector 9"/>
          <p:cNvCxnSpPr/>
          <p:nvPr/>
        </p:nvCxnSpPr>
        <p:spPr>
          <a:xfrm>
            <a:off x="6477000" y="2274711"/>
            <a:ext cx="9144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934200" y="2274711"/>
            <a:ext cx="457200" cy="45720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58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p:cTn id="29"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 calcmode="lin" valueType="num">
                                      <p:cBhvr>
                                        <p:cTn id="36"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p:cTn id="43"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 calcmode="lin" valueType="num">
                                      <p:cBhvr>
                                        <p:cTn id="50"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1"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400" y="304800"/>
            <a:ext cx="8013732" cy="769441"/>
          </a:xfrm>
          <a:prstGeom prst="rect">
            <a:avLst/>
          </a:prstGeom>
          <a:noFill/>
        </p:spPr>
        <p:txBody>
          <a:bodyPr wrap="none" rtlCol="0">
            <a:spAutoFit/>
          </a:bodyPr>
          <a:lstStyle/>
          <a:p>
            <a:r>
              <a:rPr lang="en-US" sz="4400" b="1" dirty="0">
                <a:solidFill>
                  <a:srgbClr val="FFFF00"/>
                </a:solidFill>
                <a:latin typeface="Comic Sans MS" panose="030F0702030302020204" pitchFamily="66" charset="0"/>
              </a:rPr>
              <a:t>Where To Locate </a:t>
            </a:r>
            <a:r>
              <a:rPr lang="en-US" sz="4400" b="1" dirty="0" smtClean="0">
                <a:solidFill>
                  <a:srgbClr val="FFFF00"/>
                </a:solidFill>
                <a:latin typeface="Comic Sans MS" panose="030F0702030302020204" pitchFamily="66" charset="0"/>
              </a:rPr>
              <a:t>Easement</a:t>
            </a:r>
            <a:r>
              <a:rPr lang="en-US" sz="3600" b="1" dirty="0" smtClean="0">
                <a:solidFill>
                  <a:srgbClr val="FFFF00"/>
                </a:solidFill>
                <a:latin typeface="Comic Sans MS" panose="030F0702030302020204" pitchFamily="66" charset="0"/>
              </a:rPr>
              <a:t>s</a:t>
            </a:r>
            <a:endParaRPr lang="en-US" sz="3600" dirty="0">
              <a:solidFill>
                <a:srgbClr val="000000"/>
              </a:solidFill>
            </a:endParaRPr>
          </a:p>
        </p:txBody>
      </p:sp>
      <p:sp>
        <p:nvSpPr>
          <p:cNvPr id="8" name="TextBox 7"/>
          <p:cNvSpPr txBox="1"/>
          <p:nvPr/>
        </p:nvSpPr>
        <p:spPr>
          <a:xfrm>
            <a:off x="838200" y="1295400"/>
            <a:ext cx="6814686"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on Site Computer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System</a:t>
            </a:r>
            <a:endParaRPr lang="en-US" sz="2400" dirty="0">
              <a:solidFill>
                <a:srgbClr val="000000"/>
              </a:solidFill>
            </a:endParaRPr>
          </a:p>
        </p:txBody>
      </p:sp>
      <p:sp>
        <p:nvSpPr>
          <p:cNvPr id="9" name="TextBox 8"/>
          <p:cNvSpPr txBox="1"/>
          <p:nvPr/>
        </p:nvSpPr>
        <p:spPr>
          <a:xfrm>
            <a:off x="838200" y="1905000"/>
            <a:ext cx="6696064"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Online Computer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System</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1" name="TextBox 10"/>
          <p:cNvSpPr txBox="1"/>
          <p:nvPr/>
        </p:nvSpPr>
        <p:spPr>
          <a:xfrm>
            <a:off x="838200" y="2514600"/>
            <a:ext cx="5775940"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Deed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Index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Books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2" name="TextBox 11"/>
          <p:cNvSpPr txBox="1"/>
          <p:nvPr/>
        </p:nvSpPr>
        <p:spPr>
          <a:xfrm>
            <a:off x="762000" y="3124200"/>
            <a:ext cx="6372257"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Sectional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Index Books</a:t>
            </a:r>
            <a:endParaRPr lang="en-US" sz="2400" dirty="0">
              <a:solidFill>
                <a:srgbClr val="000000"/>
              </a:solidFill>
            </a:endParaRPr>
          </a:p>
        </p:txBody>
      </p:sp>
      <p:sp>
        <p:nvSpPr>
          <p:cNvPr id="13" name="TextBox 12"/>
          <p:cNvSpPr txBox="1"/>
          <p:nvPr/>
        </p:nvSpPr>
        <p:spPr>
          <a:xfrm>
            <a:off x="762000" y="3657600"/>
            <a:ext cx="6415539"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Easement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Index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Books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4" name="TextBox 13"/>
          <p:cNvSpPr txBox="1"/>
          <p:nvPr/>
        </p:nvSpPr>
        <p:spPr>
          <a:xfrm>
            <a:off x="762000" y="4267200"/>
            <a:ext cx="6999032"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County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a:t>
            </a:r>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Miscellaneous Index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Books</a:t>
            </a:r>
            <a:endParaRPr lang="en-US" sz="2400" dirty="0">
              <a:solidFill>
                <a:srgbClr val="000000"/>
              </a:solidFill>
            </a:endParaRPr>
          </a:p>
        </p:txBody>
      </p:sp>
      <p:sp>
        <p:nvSpPr>
          <p:cNvPr id="15" name="TextBox 14"/>
          <p:cNvSpPr txBox="1"/>
          <p:nvPr/>
        </p:nvSpPr>
        <p:spPr>
          <a:xfrm>
            <a:off x="762000" y="4876800"/>
            <a:ext cx="6989414" cy="461665"/>
          </a:xfrm>
          <a:prstGeom prst="rect">
            <a:avLst/>
          </a:prstGeom>
          <a:noFill/>
        </p:spPr>
        <p:txBody>
          <a:bodyPr wrap="none" rtlCol="0">
            <a:spAutoFit/>
          </a:bodyPr>
          <a:lstStyle/>
          <a:p>
            <a:r>
              <a:rPr lang="en-US" sz="2400" dirty="0">
                <a:solidFill>
                  <a:srgbClr val="000000"/>
                </a:solidFill>
                <a:effectLst>
                  <a:outerShdw blurRad="38100" dist="38100" dir="2700000" algn="tl">
                    <a:srgbClr val="000000">
                      <a:alpha val="43137"/>
                    </a:srgbClr>
                  </a:outerShdw>
                </a:effectLst>
                <a:latin typeface="Comic Sans MS" panose="030F0702030302020204" pitchFamily="66" charset="0"/>
              </a:rPr>
              <a:t>- Other Designated County Office Index </a:t>
            </a:r>
            <a:r>
              <a:rPr lang="en-US" sz="2400" dirty="0" smtClean="0">
                <a:solidFill>
                  <a:srgbClr val="000000"/>
                </a:solidFill>
                <a:effectLst>
                  <a:outerShdw blurRad="38100" dist="38100" dir="2700000" algn="tl">
                    <a:srgbClr val="000000">
                      <a:alpha val="43137"/>
                    </a:srgbClr>
                  </a:outerShdw>
                </a:effectLst>
                <a:latin typeface="Comic Sans MS" panose="030F0702030302020204" pitchFamily="66" charset="0"/>
              </a:rPr>
              <a:t>Books</a:t>
            </a:r>
            <a:endParaRPr lang="en-US" sz="24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18100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4" grpId="0"/>
      <p:bldP spid="15"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914150454180.pdf - Adobe Acrobat Pro"/>
          <p:cNvPicPr>
            <a:picLocks noChangeAspect="1"/>
          </p:cNvPicPr>
          <p:nvPr/>
        </p:nvPicPr>
        <p:blipFill rotWithShape="1">
          <a:blip r:embed="rId2">
            <a:extLst>
              <a:ext uri="{28A0092B-C50C-407E-A947-70E740481C1C}">
                <a14:useLocalDpi xmlns:a14="http://schemas.microsoft.com/office/drawing/2010/main" val="0"/>
              </a:ext>
            </a:extLst>
          </a:blip>
          <a:srcRect l="37638" t="17044" r="35545" b="3004"/>
          <a:stretch/>
        </p:blipFill>
        <p:spPr>
          <a:xfrm>
            <a:off x="273756" y="445532"/>
            <a:ext cx="4343400" cy="5638800"/>
          </a:xfrm>
          <a:prstGeom prst="rect">
            <a:avLst/>
          </a:prstGeom>
        </p:spPr>
      </p:pic>
      <p:pic>
        <p:nvPicPr>
          <p:cNvPr id="3" name="Picture 2" descr="20150914150454180.pdf - Adobe Acrobat Pro"/>
          <p:cNvPicPr>
            <a:picLocks noChangeAspect="1"/>
          </p:cNvPicPr>
          <p:nvPr/>
        </p:nvPicPr>
        <p:blipFill rotWithShape="1">
          <a:blip r:embed="rId3">
            <a:extLst>
              <a:ext uri="{28A0092B-C50C-407E-A947-70E740481C1C}">
                <a14:useLocalDpi xmlns:a14="http://schemas.microsoft.com/office/drawing/2010/main" val="0"/>
              </a:ext>
            </a:extLst>
          </a:blip>
          <a:srcRect l="35000" t="13664" r="33846" b="8863"/>
          <a:stretch/>
        </p:blipFill>
        <p:spPr>
          <a:xfrm>
            <a:off x="4648200" y="457200"/>
            <a:ext cx="4267200" cy="5638800"/>
          </a:xfrm>
          <a:prstGeom prst="rect">
            <a:avLst/>
          </a:prstGeom>
        </p:spPr>
      </p:pic>
      <p:sp>
        <p:nvSpPr>
          <p:cNvPr id="4" name="TextBox 3"/>
          <p:cNvSpPr txBox="1"/>
          <p:nvPr/>
        </p:nvSpPr>
        <p:spPr>
          <a:xfrm>
            <a:off x="3048000" y="76200"/>
            <a:ext cx="3026791" cy="369332"/>
          </a:xfrm>
          <a:prstGeom prst="rect">
            <a:avLst/>
          </a:prstGeom>
          <a:noFill/>
        </p:spPr>
        <p:txBody>
          <a:bodyPr wrap="none" rtlCol="0">
            <a:spAutoFit/>
          </a:bodyPr>
          <a:lstStyle/>
          <a:p>
            <a:r>
              <a:rPr lang="en-US" dirty="0">
                <a:solidFill>
                  <a:srgbClr val="FFFF00"/>
                </a:solidFill>
                <a:latin typeface="Comic Sans MS" panose="030F0702030302020204" pitchFamily="66" charset="0"/>
              </a:rPr>
              <a:t>EXAMPLE OF </a:t>
            </a:r>
            <a:r>
              <a:rPr lang="en-US" dirty="0" smtClean="0">
                <a:solidFill>
                  <a:srgbClr val="FFFF00"/>
                </a:solidFill>
                <a:latin typeface="Comic Sans MS" panose="030F0702030302020204" pitchFamily="66" charset="0"/>
              </a:rPr>
              <a:t>EASEMENT</a:t>
            </a:r>
            <a:endParaRPr lang="en-US"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399229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0914150454180.pdf - Adobe Acrobat Pro"/>
          <p:cNvPicPr>
            <a:picLocks noChangeAspect="1"/>
          </p:cNvPicPr>
          <p:nvPr/>
        </p:nvPicPr>
        <p:blipFill rotWithShape="1">
          <a:blip r:embed="rId2">
            <a:extLst>
              <a:ext uri="{28A0092B-C50C-407E-A947-70E740481C1C}">
                <a14:useLocalDpi xmlns:a14="http://schemas.microsoft.com/office/drawing/2010/main" val="0"/>
              </a:ext>
            </a:extLst>
          </a:blip>
          <a:srcRect l="35096" t="17667" r="34038" b="7902"/>
          <a:stretch/>
        </p:blipFill>
        <p:spPr>
          <a:xfrm>
            <a:off x="304800" y="457200"/>
            <a:ext cx="4267200" cy="5638800"/>
          </a:xfrm>
          <a:prstGeom prst="rect">
            <a:avLst/>
          </a:prstGeom>
        </p:spPr>
      </p:pic>
      <p:pic>
        <p:nvPicPr>
          <p:cNvPr id="4" name="Picture 3" descr="20150914150454180.pdf - Adobe Acrobat Pro"/>
          <p:cNvPicPr>
            <a:picLocks noChangeAspect="1"/>
          </p:cNvPicPr>
          <p:nvPr/>
        </p:nvPicPr>
        <p:blipFill rotWithShape="1">
          <a:blip r:embed="rId3">
            <a:extLst>
              <a:ext uri="{28A0092B-C50C-407E-A947-70E740481C1C}">
                <a14:useLocalDpi xmlns:a14="http://schemas.microsoft.com/office/drawing/2010/main" val="0"/>
              </a:ext>
            </a:extLst>
          </a:blip>
          <a:srcRect l="35577" t="18787" r="34423" b="7742"/>
          <a:stretch/>
        </p:blipFill>
        <p:spPr>
          <a:xfrm>
            <a:off x="4724400" y="457200"/>
            <a:ext cx="4114800" cy="5638800"/>
          </a:xfrm>
          <a:prstGeom prst="rect">
            <a:avLst/>
          </a:prstGeom>
        </p:spPr>
      </p:pic>
      <p:sp>
        <p:nvSpPr>
          <p:cNvPr id="2" name="Rectangle 1"/>
          <p:cNvSpPr/>
          <p:nvPr/>
        </p:nvSpPr>
        <p:spPr>
          <a:xfrm>
            <a:off x="2286000" y="76200"/>
            <a:ext cx="4552849" cy="369332"/>
          </a:xfrm>
          <a:prstGeom prst="rect">
            <a:avLst/>
          </a:prstGeom>
        </p:spPr>
        <p:txBody>
          <a:bodyPr wrap="square">
            <a:spAutoFit/>
          </a:bodyPr>
          <a:lstStyle/>
          <a:p>
            <a:r>
              <a:rPr lang="en-US" dirty="0">
                <a:solidFill>
                  <a:srgbClr val="FFFF00"/>
                </a:solidFill>
                <a:latin typeface="Comic Sans MS" panose="030F0702030302020204" pitchFamily="66" charset="0"/>
              </a:rPr>
              <a:t>EXAMPLE OF </a:t>
            </a:r>
            <a:r>
              <a:rPr lang="en-US" dirty="0" smtClean="0">
                <a:solidFill>
                  <a:srgbClr val="FFFF00"/>
                </a:solidFill>
                <a:latin typeface="Comic Sans MS" panose="030F0702030302020204" pitchFamily="66" charset="0"/>
              </a:rPr>
              <a:t>EASEMENT CONTINUED</a:t>
            </a:r>
            <a:endParaRPr lang="en-US"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224514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lgn="ctr">
              <a:buFontTx/>
              <a:buNone/>
              <a:tabLst>
                <a:tab pos="461963" algn="l"/>
              </a:tabLst>
            </a:pPr>
            <a:endParaRPr lang="en-US" sz="2800" dirty="0">
              <a:solidFill>
                <a:srgbClr val="000000"/>
              </a:solidFill>
            </a:endParaRPr>
          </a:p>
        </p:txBody>
      </p:sp>
      <p:sp>
        <p:nvSpPr>
          <p:cNvPr id="6" name="Title 1"/>
          <p:cNvSpPr txBox="1">
            <a:spLocks/>
          </p:cNvSpPr>
          <p:nvPr/>
        </p:nvSpPr>
        <p:spPr bwMode="auto">
          <a:xfrm>
            <a:off x="3810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descr="Title Class RE 41116.doc [Compatibility Mode] - Word"/>
          <p:cNvPicPr>
            <a:picLocks noChangeAspect="1"/>
          </p:cNvPicPr>
          <p:nvPr/>
        </p:nvPicPr>
        <p:blipFill rotWithShape="1">
          <a:blip r:embed="rId4">
            <a:extLst>
              <a:ext uri="{28A0092B-C50C-407E-A947-70E740481C1C}">
                <a14:useLocalDpi xmlns:a14="http://schemas.microsoft.com/office/drawing/2010/main" val="0"/>
              </a:ext>
            </a:extLst>
          </a:blip>
          <a:srcRect l="6505" t="28947" r="3981" b="52951"/>
          <a:stretch/>
        </p:blipFill>
        <p:spPr>
          <a:xfrm>
            <a:off x="304800" y="914400"/>
            <a:ext cx="8185212" cy="994300"/>
          </a:xfrm>
          <a:prstGeom prst="rect">
            <a:avLst/>
          </a:prstGeom>
        </p:spPr>
      </p:pic>
      <p:sp>
        <p:nvSpPr>
          <p:cNvPr id="3" name="TextBox 2"/>
          <p:cNvSpPr txBox="1"/>
          <p:nvPr/>
        </p:nvSpPr>
        <p:spPr>
          <a:xfrm>
            <a:off x="2133600" y="1981200"/>
            <a:ext cx="931665" cy="369332"/>
          </a:xfrm>
          <a:prstGeom prst="rect">
            <a:avLst/>
          </a:prstGeom>
          <a:noFill/>
        </p:spPr>
        <p:txBody>
          <a:bodyPr wrap="none" rtlCol="0">
            <a:spAutoFit/>
          </a:bodyPr>
          <a:lstStyle/>
          <a:p>
            <a:r>
              <a:rPr lang="en-US" b="1" u="sng" dirty="0" smtClean="0">
                <a:solidFill>
                  <a:srgbClr val="FFFF00"/>
                </a:solidFill>
                <a:latin typeface="Comic Sans MS" panose="030F0702030302020204" pitchFamily="66" charset="0"/>
              </a:rPr>
              <a:t>WHAT</a:t>
            </a:r>
            <a:endParaRPr lang="en-US" b="1" u="sng" dirty="0">
              <a:solidFill>
                <a:srgbClr val="FFFF00"/>
              </a:solidFill>
              <a:latin typeface="Comic Sans MS" panose="030F0702030302020204" pitchFamily="66" charset="0"/>
            </a:endParaRPr>
          </a:p>
        </p:txBody>
      </p:sp>
      <p:sp>
        <p:nvSpPr>
          <p:cNvPr id="4" name="TextBox 3"/>
          <p:cNvSpPr txBox="1"/>
          <p:nvPr/>
        </p:nvSpPr>
        <p:spPr>
          <a:xfrm>
            <a:off x="5410200" y="1981200"/>
            <a:ext cx="2589170" cy="369332"/>
          </a:xfrm>
          <a:prstGeom prst="rect">
            <a:avLst/>
          </a:prstGeom>
          <a:noFill/>
        </p:spPr>
        <p:txBody>
          <a:bodyPr wrap="none" rtlCol="0">
            <a:spAutoFit/>
          </a:bodyPr>
          <a:lstStyle/>
          <a:p>
            <a:r>
              <a:rPr lang="en-US" b="1" u="sng" dirty="0">
                <a:solidFill>
                  <a:srgbClr val="000000"/>
                </a:solidFill>
                <a:latin typeface="Comic Sans MS" panose="030F0702030302020204" pitchFamily="66" charset="0"/>
              </a:rPr>
              <a:t>WHERE TO FIND </a:t>
            </a:r>
            <a:r>
              <a:rPr lang="en-US" b="1" u="sng" dirty="0" smtClean="0">
                <a:solidFill>
                  <a:srgbClr val="000000"/>
                </a:solidFill>
                <a:latin typeface="Comic Sans MS" panose="030F0702030302020204" pitchFamily="66" charset="0"/>
              </a:rPr>
              <a:t>IT</a:t>
            </a:r>
            <a:endParaRPr lang="en-US" b="1" u="sng" dirty="0">
              <a:solidFill>
                <a:srgbClr val="000000"/>
              </a:solidFill>
              <a:latin typeface="Comic Sans MS" panose="030F0702030302020204" pitchFamily="66" charset="0"/>
            </a:endParaRPr>
          </a:p>
        </p:txBody>
      </p:sp>
      <p:sp>
        <p:nvSpPr>
          <p:cNvPr id="7" name="TextBox 6"/>
          <p:cNvSpPr txBox="1"/>
          <p:nvPr/>
        </p:nvSpPr>
        <p:spPr>
          <a:xfrm>
            <a:off x="2057400" y="2514600"/>
            <a:ext cx="184731" cy="369332"/>
          </a:xfrm>
          <a:prstGeom prst="rect">
            <a:avLst/>
          </a:prstGeom>
          <a:noFill/>
        </p:spPr>
        <p:txBody>
          <a:bodyPr wrap="none" rtlCol="0">
            <a:spAutoFit/>
          </a:bodyPr>
          <a:lstStyle/>
          <a:p>
            <a:endParaRPr lang="en-US" dirty="0">
              <a:solidFill>
                <a:srgbClr val="000000"/>
              </a:solidFill>
            </a:endParaRPr>
          </a:p>
        </p:txBody>
      </p:sp>
      <p:sp>
        <p:nvSpPr>
          <p:cNvPr id="8" name="TextBox 7"/>
          <p:cNvSpPr txBox="1"/>
          <p:nvPr/>
        </p:nvSpPr>
        <p:spPr>
          <a:xfrm>
            <a:off x="228600" y="2514600"/>
            <a:ext cx="4916731" cy="923330"/>
          </a:xfrm>
          <a:prstGeom prst="rect">
            <a:avLst/>
          </a:prstGeom>
          <a:noFill/>
        </p:spPr>
        <p:txBody>
          <a:bodyPr wrap="none" rtlCol="0">
            <a:spAutoFit/>
          </a:bodyPr>
          <a:lstStyle/>
          <a:p>
            <a:r>
              <a:rPr lang="en-US" b="1" dirty="0" smtClean="0">
                <a:solidFill>
                  <a:srgbClr val="FFFF00"/>
                </a:solidFill>
                <a:latin typeface="Comic Sans MS" panose="030F0702030302020204" pitchFamily="66" charset="0"/>
              </a:rPr>
              <a:t>Defects In Title-Irregularities-Comments</a:t>
            </a:r>
          </a:p>
          <a:p>
            <a:pPr algn="ctr"/>
            <a:r>
              <a:rPr lang="en-US" b="1" dirty="0" smtClean="0">
                <a:solidFill>
                  <a:srgbClr val="FFFF00"/>
                </a:solidFill>
                <a:latin typeface="Comic Sans MS" panose="030F0702030302020204" pitchFamily="66" charset="0"/>
              </a:rPr>
              <a:t>(Record or Off Record)</a:t>
            </a:r>
            <a:endParaRPr lang="en-US" b="1" dirty="0">
              <a:solidFill>
                <a:srgbClr val="FFFF00"/>
              </a:solidFill>
              <a:latin typeface="Comic Sans MS" panose="030F0702030302020204" pitchFamily="66" charset="0"/>
            </a:endParaRPr>
          </a:p>
          <a:p>
            <a:endParaRPr lang="en-US" dirty="0">
              <a:solidFill>
                <a:srgbClr val="000000"/>
              </a:solidFill>
            </a:endParaRPr>
          </a:p>
        </p:txBody>
      </p:sp>
      <p:sp>
        <p:nvSpPr>
          <p:cNvPr id="9" name="TextBox 8"/>
          <p:cNvSpPr txBox="1"/>
          <p:nvPr/>
        </p:nvSpPr>
        <p:spPr>
          <a:xfrm>
            <a:off x="5105400" y="2514600"/>
            <a:ext cx="3810000" cy="1200329"/>
          </a:xfrm>
          <a:prstGeom prst="rect">
            <a:avLst/>
          </a:prstGeom>
          <a:noFill/>
        </p:spPr>
        <p:txBody>
          <a:bodyPr wrap="square" rtlCol="0">
            <a:spAutoFit/>
          </a:bodyPr>
          <a:lstStyle/>
          <a:p>
            <a:r>
              <a:rPr lang="en-US" b="1" dirty="0" smtClean="0">
                <a:solidFill>
                  <a:srgbClr val="000000"/>
                </a:solidFill>
                <a:latin typeface="Comic Sans MS" panose="030F0702030302020204" pitchFamily="66" charset="0"/>
              </a:rPr>
              <a:t>Any/All documents obtained </a:t>
            </a:r>
          </a:p>
          <a:p>
            <a:r>
              <a:rPr lang="en-US" b="1" dirty="0" smtClean="0">
                <a:solidFill>
                  <a:srgbClr val="000000"/>
                </a:solidFill>
                <a:latin typeface="Comic Sans MS" panose="030F0702030302020204" pitchFamily="66" charset="0"/>
              </a:rPr>
              <a:t>or which you are unable to obtain during the research process and…</a:t>
            </a:r>
            <a:endParaRPr lang="en-US" dirty="0">
              <a:solidFill>
                <a:srgbClr val="000000"/>
              </a:solidFill>
            </a:endParaRPr>
          </a:p>
        </p:txBody>
      </p:sp>
      <p:sp>
        <p:nvSpPr>
          <p:cNvPr id="10" name="TextBox 9"/>
          <p:cNvSpPr txBox="1"/>
          <p:nvPr/>
        </p:nvSpPr>
        <p:spPr>
          <a:xfrm>
            <a:off x="5105400" y="3733800"/>
            <a:ext cx="3085357" cy="923330"/>
          </a:xfrm>
          <a:prstGeom prst="rect">
            <a:avLst/>
          </a:prstGeom>
          <a:noFill/>
        </p:spPr>
        <p:txBody>
          <a:bodyPr wrap="square" rtlCol="0">
            <a:spAutoFit/>
          </a:bodyPr>
          <a:lstStyle/>
          <a:p>
            <a:r>
              <a:rPr lang="en-US" b="1" dirty="0" smtClean="0">
                <a:solidFill>
                  <a:srgbClr val="000000"/>
                </a:solidFill>
                <a:latin typeface="Comic Sans MS" panose="030F0702030302020204" pitchFamily="66" charset="0"/>
              </a:rPr>
              <a:t>Various Departments </a:t>
            </a:r>
          </a:p>
          <a:p>
            <a:r>
              <a:rPr lang="en-US" b="1" dirty="0" smtClean="0">
                <a:solidFill>
                  <a:srgbClr val="000000"/>
                </a:solidFill>
                <a:latin typeface="Comic Sans MS" panose="030F0702030302020204" pitchFamily="66" charset="0"/>
              </a:rPr>
              <a:t>Within </a:t>
            </a:r>
            <a:r>
              <a:rPr lang="en-US" b="1" dirty="0">
                <a:solidFill>
                  <a:srgbClr val="000000"/>
                </a:solidFill>
                <a:latin typeface="Comic Sans MS" panose="030F0702030302020204" pitchFamily="66" charset="0"/>
              </a:rPr>
              <a:t>T</a:t>
            </a:r>
            <a:r>
              <a:rPr lang="en-US" b="1" dirty="0" smtClean="0">
                <a:solidFill>
                  <a:srgbClr val="000000"/>
                </a:solidFill>
                <a:latin typeface="Comic Sans MS" panose="030F0702030302020204" pitchFamily="66" charset="0"/>
              </a:rPr>
              <a:t>he County where</a:t>
            </a:r>
          </a:p>
          <a:p>
            <a:r>
              <a:rPr lang="en-US" b="1" dirty="0" smtClean="0">
                <a:solidFill>
                  <a:srgbClr val="000000"/>
                </a:solidFill>
                <a:latin typeface="Comic Sans MS" panose="030F0702030302020204" pitchFamily="66" charset="0"/>
              </a:rPr>
              <a:t>Research Was Completed</a:t>
            </a:r>
            <a:endParaRPr lang="en-US" dirty="0">
              <a:solidFill>
                <a:srgbClr val="000000"/>
              </a:solidFill>
            </a:endParaRPr>
          </a:p>
        </p:txBody>
      </p:sp>
      <p:sp>
        <p:nvSpPr>
          <p:cNvPr id="11" name="TextBox 10"/>
          <p:cNvSpPr txBox="1"/>
          <p:nvPr/>
        </p:nvSpPr>
        <p:spPr>
          <a:xfrm>
            <a:off x="5791200" y="5029200"/>
            <a:ext cx="1810111" cy="369332"/>
          </a:xfrm>
          <a:prstGeom prst="rect">
            <a:avLst/>
          </a:prstGeom>
          <a:noFill/>
        </p:spPr>
        <p:txBody>
          <a:bodyPr wrap="none" rtlCol="0">
            <a:spAutoFit/>
          </a:bodyPr>
          <a:lstStyle/>
          <a:p>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5102.03 (C)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(6)</a:t>
            </a:r>
            <a:endParaRPr lang="en-US" dirty="0">
              <a:solidFill>
                <a:srgbClr val="000000"/>
              </a:solidFill>
            </a:endParaRPr>
          </a:p>
        </p:txBody>
      </p:sp>
      <p:sp>
        <p:nvSpPr>
          <p:cNvPr id="12" name="TextBox 11"/>
          <p:cNvSpPr txBox="1"/>
          <p:nvPr/>
        </p:nvSpPr>
        <p:spPr>
          <a:xfrm>
            <a:off x="1981200" y="4876800"/>
            <a:ext cx="1285929" cy="646331"/>
          </a:xfrm>
          <a:prstGeom prst="rect">
            <a:avLst/>
          </a:prstGeom>
          <a:noFill/>
        </p:spPr>
        <p:txBody>
          <a:bodyPr wrap="none" rtlCol="0">
            <a:spAutoFit/>
          </a:bodyPr>
          <a:lstStyle/>
          <a:p>
            <a:r>
              <a:rPr lang="en-US" b="1" dirty="0">
                <a:solidFill>
                  <a:srgbClr val="FFFF00"/>
                </a:solidFill>
                <a:latin typeface="Comic Sans MS" panose="030F0702030302020204" pitchFamily="66" charset="0"/>
              </a:rPr>
              <a:t>Procedure</a:t>
            </a:r>
            <a:endParaRPr lang="en-US" b="1" dirty="0">
              <a:solidFill>
                <a:srgbClr val="000000"/>
              </a:solidFill>
            </a:endParaRPr>
          </a:p>
          <a:p>
            <a:endParaRPr lang="en-US" b="1" dirty="0">
              <a:solidFill>
                <a:srgbClr val="000000"/>
              </a:solidFill>
            </a:endParaRPr>
          </a:p>
        </p:txBody>
      </p:sp>
      <p:sp>
        <p:nvSpPr>
          <p:cNvPr id="13" name="TextBox 12"/>
          <p:cNvSpPr txBox="1"/>
          <p:nvPr/>
        </p:nvSpPr>
        <p:spPr>
          <a:xfrm>
            <a:off x="533400" y="17585"/>
            <a:ext cx="8016938" cy="830997"/>
          </a:xfrm>
          <a:prstGeom prst="rect">
            <a:avLst/>
          </a:prstGeom>
          <a:noFill/>
        </p:spPr>
        <p:txBody>
          <a:bodyPr wrap="none" rtlCol="0">
            <a:spAutoFit/>
          </a:bodyPr>
          <a:lstStyle/>
          <a:p>
            <a:pPr algn="ctr"/>
            <a:r>
              <a:rPr lang="en-US" sz="2400" b="1" dirty="0" smtClean="0">
                <a:solidFill>
                  <a:srgbClr val="FFFF00"/>
                </a:solidFill>
                <a:latin typeface="Comic Sans MS" panose="030F0702030302020204" pitchFamily="66" charset="0"/>
              </a:rPr>
              <a:t>SECTION (4)</a:t>
            </a:r>
          </a:p>
          <a:p>
            <a:r>
              <a:rPr lang="en-US" sz="2400" b="1" dirty="0" smtClean="0">
                <a:solidFill>
                  <a:srgbClr val="FFFF00"/>
                </a:solidFill>
                <a:latin typeface="Comic Sans MS" panose="030F0702030302020204" pitchFamily="66" charset="0"/>
              </a:rPr>
              <a:t>DEFECTS IN TITLE-IRRGULARITIES-COMMENTS</a:t>
            </a:r>
          </a:p>
        </p:txBody>
      </p:sp>
    </p:spTree>
    <p:extLst>
      <p:ext uri="{BB962C8B-B14F-4D97-AF65-F5344CB8AC3E}">
        <p14:creationId xmlns:p14="http://schemas.microsoft.com/office/powerpoint/2010/main" val="84842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P spid="10" grpId="0"/>
      <p:bldP spid="11" grpId="0"/>
      <p:bldP spid="12"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81000"/>
            <a:ext cx="8534400" cy="415498"/>
          </a:xfrm>
          <a:prstGeom prst="rect">
            <a:avLst/>
          </a:prstGeom>
        </p:spPr>
        <p:txBody>
          <a:bodyPr wrap="square">
            <a:spAutoFit/>
          </a:bodyPr>
          <a:lstStyle/>
          <a:p>
            <a:pPr algn="ctr"/>
            <a:r>
              <a:rPr lang="en-US" sz="2100" b="1" dirty="0">
                <a:solidFill>
                  <a:srgbClr val="FFFF00"/>
                </a:solidFill>
                <a:latin typeface="Comic Sans MS" panose="030F0702030302020204" pitchFamily="66" charset="0"/>
              </a:rPr>
              <a:t>COMMON TYPES OF </a:t>
            </a:r>
            <a:r>
              <a:rPr lang="en-US" sz="2100" b="1" dirty="0" smtClean="0">
                <a:solidFill>
                  <a:srgbClr val="FFFF00"/>
                </a:solidFill>
                <a:latin typeface="Comic Sans MS" panose="030F0702030302020204" pitchFamily="66" charset="0"/>
              </a:rPr>
              <a:t>DEFECTS-IRRGULARITIES-COMMENTS</a:t>
            </a:r>
            <a:endParaRPr lang="en-US" sz="2100" b="1" dirty="0">
              <a:solidFill>
                <a:srgbClr val="FFFF00"/>
              </a:solidFill>
              <a:latin typeface="Comic Sans MS" panose="030F0702030302020204" pitchFamily="66" charset="0"/>
            </a:endParaRPr>
          </a:p>
        </p:txBody>
      </p:sp>
      <p:sp>
        <p:nvSpPr>
          <p:cNvPr id="4" name="TextBox 3"/>
          <p:cNvSpPr txBox="1"/>
          <p:nvPr/>
        </p:nvSpPr>
        <p:spPr>
          <a:xfrm>
            <a:off x="381000" y="990600"/>
            <a:ext cx="3841116" cy="400110"/>
          </a:xfrm>
          <a:prstGeom prst="rect">
            <a:avLst/>
          </a:prstGeom>
          <a:noFill/>
        </p:spPr>
        <p:txBody>
          <a:bodyPr wrap="none" rtlCol="0">
            <a:spAutoFit/>
          </a:bodyPr>
          <a:lstStyle/>
          <a:p>
            <a:r>
              <a:rPr lang="en-US" dirty="0" smtClean="0">
                <a:solidFill>
                  <a:srgbClr val="000000"/>
                </a:solidFill>
                <a:latin typeface="Comic Sans MS" panose="030F0702030302020204" pitchFamily="66" charset="0"/>
              </a:rPr>
              <a:t>- </a:t>
            </a:r>
            <a:r>
              <a:rPr lang="en-US" sz="2000" dirty="0" smtClean="0">
                <a:solidFill>
                  <a:srgbClr val="000000"/>
                </a:solidFill>
                <a:latin typeface="Comic Sans MS" panose="030F0702030302020204" pitchFamily="66" charset="0"/>
              </a:rPr>
              <a:t>Missing Link(s) In Title Chain</a:t>
            </a:r>
            <a:endParaRPr lang="en-US" sz="2000" dirty="0">
              <a:solidFill>
                <a:srgbClr val="000000"/>
              </a:solidFill>
              <a:latin typeface="Comic Sans MS" panose="030F0702030302020204" pitchFamily="66" charset="0"/>
            </a:endParaRPr>
          </a:p>
        </p:txBody>
      </p:sp>
      <p:sp>
        <p:nvSpPr>
          <p:cNvPr id="5" name="Rectangle 4"/>
          <p:cNvSpPr/>
          <p:nvPr/>
        </p:nvSpPr>
        <p:spPr>
          <a:xfrm>
            <a:off x="381000" y="1524000"/>
            <a:ext cx="5222905" cy="400110"/>
          </a:xfrm>
          <a:prstGeom prst="rect">
            <a:avLst/>
          </a:prstGeom>
        </p:spPr>
        <p:txBody>
          <a:bodyPr wrap="none">
            <a:spAutoFit/>
          </a:bodyPr>
          <a:lstStyle/>
          <a:p>
            <a:r>
              <a:rPr lang="en-US" dirty="0" smtClean="0">
                <a:solidFill>
                  <a:srgbClr val="000000"/>
                </a:solidFill>
                <a:latin typeface="Comic Sans MS" panose="030F0702030302020204" pitchFamily="66" charset="0"/>
              </a:rPr>
              <a:t>- </a:t>
            </a:r>
            <a:r>
              <a:rPr lang="en-US" sz="2000" dirty="0" smtClean="0">
                <a:solidFill>
                  <a:srgbClr val="000000"/>
                </a:solidFill>
                <a:latin typeface="Comic Sans MS" panose="030F0702030302020204" pitchFamily="66" charset="0"/>
              </a:rPr>
              <a:t>Missing Interest With Current Owner(s)</a:t>
            </a:r>
            <a:endParaRPr lang="en-US" sz="2000" dirty="0">
              <a:solidFill>
                <a:srgbClr val="000000"/>
              </a:solidFill>
              <a:latin typeface="Comic Sans MS" panose="030F0702030302020204" pitchFamily="66" charset="0"/>
            </a:endParaRPr>
          </a:p>
        </p:txBody>
      </p:sp>
      <p:sp>
        <p:nvSpPr>
          <p:cNvPr id="6" name="Rectangle 5"/>
          <p:cNvSpPr/>
          <p:nvPr/>
        </p:nvSpPr>
        <p:spPr>
          <a:xfrm>
            <a:off x="304800" y="1981200"/>
            <a:ext cx="4996881" cy="523220"/>
          </a:xfrm>
          <a:prstGeom prst="rect">
            <a:avLst/>
          </a:prstGeom>
        </p:spPr>
        <p:txBody>
          <a:bodyPr wrap="none">
            <a:spAutoFit/>
          </a:bodyPr>
          <a:lstStyle/>
          <a:p>
            <a:r>
              <a:rPr lang="en-US" sz="2800" dirty="0" smtClean="0">
                <a:solidFill>
                  <a:srgbClr val="000000"/>
                </a:solidFill>
                <a:latin typeface="Comic Sans MS" panose="030F0702030302020204" pitchFamily="66" charset="0"/>
              </a:rPr>
              <a:t>- </a:t>
            </a:r>
            <a:r>
              <a:rPr lang="en-US" sz="2000" dirty="0" smtClean="0">
                <a:solidFill>
                  <a:srgbClr val="000000"/>
                </a:solidFill>
                <a:latin typeface="Comic Sans MS" panose="030F0702030302020204" pitchFamily="66" charset="0"/>
              </a:rPr>
              <a:t>Current Owners Are Getting Divorced</a:t>
            </a:r>
            <a:endParaRPr lang="en-US" sz="2000" dirty="0">
              <a:solidFill>
                <a:srgbClr val="000000"/>
              </a:solidFill>
              <a:latin typeface="Comic Sans MS" panose="030F0702030302020204" pitchFamily="66" charset="0"/>
            </a:endParaRPr>
          </a:p>
        </p:txBody>
      </p:sp>
      <p:sp>
        <p:nvSpPr>
          <p:cNvPr id="7" name="Rectangle 6"/>
          <p:cNvSpPr/>
          <p:nvPr/>
        </p:nvSpPr>
        <p:spPr>
          <a:xfrm>
            <a:off x="304800" y="2590800"/>
            <a:ext cx="7874271" cy="707886"/>
          </a:xfrm>
          <a:prstGeom prst="rect">
            <a:avLst/>
          </a:prstGeom>
        </p:spPr>
        <p:txBody>
          <a:bodyPr wrap="none">
            <a:spAutoFit/>
          </a:bodyPr>
          <a:lstStyle/>
          <a:p>
            <a:r>
              <a:rPr lang="en-US" sz="2000" dirty="0" smtClean="0">
                <a:solidFill>
                  <a:srgbClr val="000000"/>
                </a:solidFill>
                <a:latin typeface="Comic Sans MS" panose="030F0702030302020204" pitchFamily="66" charset="0"/>
              </a:rPr>
              <a:t>-  Clerk Knows Your Property Owner Is Deceased, But You Find </a:t>
            </a:r>
          </a:p>
          <a:p>
            <a:r>
              <a:rPr lang="en-US" sz="2000" dirty="0" smtClean="0">
                <a:solidFill>
                  <a:srgbClr val="000000"/>
                </a:solidFill>
                <a:latin typeface="Comic Sans MS" panose="030F0702030302020204" pitchFamily="66" charset="0"/>
              </a:rPr>
              <a:t>   Nothing On Record Indicating This Information Is Accurate </a:t>
            </a:r>
            <a:endParaRPr lang="en-US" sz="2000" dirty="0">
              <a:solidFill>
                <a:srgbClr val="000000"/>
              </a:solidFill>
              <a:latin typeface="Comic Sans MS" panose="030F0702030302020204" pitchFamily="66" charset="0"/>
            </a:endParaRPr>
          </a:p>
        </p:txBody>
      </p:sp>
      <p:sp>
        <p:nvSpPr>
          <p:cNvPr id="8" name="Rectangle 7"/>
          <p:cNvSpPr/>
          <p:nvPr/>
        </p:nvSpPr>
        <p:spPr>
          <a:xfrm>
            <a:off x="304800" y="3429000"/>
            <a:ext cx="7786106" cy="707886"/>
          </a:xfrm>
          <a:prstGeom prst="rect">
            <a:avLst/>
          </a:prstGeom>
        </p:spPr>
        <p:txBody>
          <a:bodyPr wrap="none">
            <a:spAutoFit/>
          </a:bodyPr>
          <a:lstStyle/>
          <a:p>
            <a:r>
              <a:rPr lang="en-US" sz="2000" dirty="0" smtClean="0">
                <a:solidFill>
                  <a:srgbClr val="000000"/>
                </a:solidFill>
                <a:latin typeface="Comic Sans MS" panose="030F0702030302020204" pitchFamily="66" charset="0"/>
              </a:rPr>
              <a:t>-  A Ohio Secretary of State’s Business Search Does Not Show</a:t>
            </a:r>
          </a:p>
          <a:p>
            <a:r>
              <a:rPr lang="en-US" sz="2000" dirty="0" smtClean="0">
                <a:solidFill>
                  <a:srgbClr val="000000"/>
                </a:solidFill>
                <a:latin typeface="Comic Sans MS" panose="030F0702030302020204" pitchFamily="66" charset="0"/>
              </a:rPr>
              <a:t>   The Ohio Based Company You Are Researching</a:t>
            </a:r>
            <a:endParaRPr lang="en-US" sz="200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343201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8 Full Title Report.pdf - Adobe Acrobat Pro"/>
          <p:cNvPicPr>
            <a:picLocks noChangeAspect="1"/>
          </p:cNvPicPr>
          <p:nvPr/>
        </p:nvPicPr>
        <p:blipFill rotWithShape="1">
          <a:blip r:embed="rId2">
            <a:extLst>
              <a:ext uri="{28A0092B-C50C-407E-A947-70E740481C1C}">
                <a14:useLocalDpi xmlns:a14="http://schemas.microsoft.com/office/drawing/2010/main" val="0"/>
              </a:ext>
            </a:extLst>
          </a:blip>
          <a:srcRect l="30673" t="28474" r="37981" b="3347"/>
          <a:stretch/>
        </p:blipFill>
        <p:spPr>
          <a:xfrm>
            <a:off x="228600" y="457200"/>
            <a:ext cx="4419600" cy="5715000"/>
          </a:xfrm>
          <a:prstGeom prst="rect">
            <a:avLst/>
          </a:prstGeom>
        </p:spPr>
      </p:pic>
      <p:pic>
        <p:nvPicPr>
          <p:cNvPr id="3" name="Picture 2" descr="098 Full Title Report.pdf - Adobe Acrobat Pro"/>
          <p:cNvPicPr>
            <a:picLocks noChangeAspect="1"/>
          </p:cNvPicPr>
          <p:nvPr/>
        </p:nvPicPr>
        <p:blipFill rotWithShape="1">
          <a:blip r:embed="rId3">
            <a:extLst>
              <a:ext uri="{28A0092B-C50C-407E-A947-70E740481C1C}">
                <a14:useLocalDpi xmlns:a14="http://schemas.microsoft.com/office/drawing/2010/main" val="0"/>
              </a:ext>
            </a:extLst>
          </a:blip>
          <a:srcRect l="30900" t="34186" r="37900" b="1057"/>
          <a:stretch/>
        </p:blipFill>
        <p:spPr>
          <a:xfrm>
            <a:off x="4724400" y="457200"/>
            <a:ext cx="4114800" cy="5715000"/>
          </a:xfrm>
          <a:prstGeom prst="rect">
            <a:avLst/>
          </a:prstGeom>
        </p:spPr>
      </p:pic>
      <p:sp>
        <p:nvSpPr>
          <p:cNvPr id="4" name="Rectangle 3"/>
          <p:cNvSpPr/>
          <p:nvPr/>
        </p:nvSpPr>
        <p:spPr>
          <a:xfrm>
            <a:off x="1447800" y="76200"/>
            <a:ext cx="6477000" cy="369332"/>
          </a:xfrm>
          <a:prstGeom prst="rect">
            <a:avLst/>
          </a:prstGeom>
        </p:spPr>
        <p:txBody>
          <a:bodyPr wrap="square">
            <a:spAutoFit/>
          </a:bodyPr>
          <a:lstStyle/>
          <a:p>
            <a:pPr algn="ctr"/>
            <a:r>
              <a:rPr lang="en-US" b="1" dirty="0" smtClean="0">
                <a:solidFill>
                  <a:srgbClr val="FFFF00"/>
                </a:solidFill>
                <a:latin typeface="Comic Sans MS" panose="030F0702030302020204" pitchFamily="66" charset="0"/>
              </a:rPr>
              <a:t>DEFECTS </a:t>
            </a:r>
            <a:r>
              <a:rPr lang="en-US" b="1" dirty="0">
                <a:solidFill>
                  <a:srgbClr val="FFFF00"/>
                </a:solidFill>
                <a:latin typeface="Comic Sans MS" panose="030F0702030302020204" pitchFamily="66" charset="0"/>
              </a:rPr>
              <a:t>IN </a:t>
            </a:r>
            <a:r>
              <a:rPr lang="en-US" b="1" dirty="0" smtClean="0">
                <a:solidFill>
                  <a:srgbClr val="FFFF00"/>
                </a:solidFill>
                <a:latin typeface="Comic Sans MS" panose="030F0702030302020204" pitchFamily="66" charset="0"/>
              </a:rPr>
              <a:t>TITLE-IRRGULARITIES </a:t>
            </a:r>
            <a:endParaRPr lang="en-US" b="1"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10400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98 Full Title Report.pdf - Adobe Acrobat Pro"/>
          <p:cNvPicPr>
            <a:picLocks noChangeAspect="1"/>
          </p:cNvPicPr>
          <p:nvPr/>
        </p:nvPicPr>
        <p:blipFill rotWithShape="1">
          <a:blip r:embed="rId2">
            <a:extLst>
              <a:ext uri="{28A0092B-C50C-407E-A947-70E740481C1C}">
                <a14:useLocalDpi xmlns:a14="http://schemas.microsoft.com/office/drawing/2010/main" val="0"/>
              </a:ext>
            </a:extLst>
          </a:blip>
          <a:srcRect l="30100" t="27359" r="38000" b="2556"/>
          <a:stretch/>
        </p:blipFill>
        <p:spPr>
          <a:xfrm>
            <a:off x="304800" y="457200"/>
            <a:ext cx="4267200" cy="5715000"/>
          </a:xfrm>
          <a:prstGeom prst="rect">
            <a:avLst/>
          </a:prstGeom>
        </p:spPr>
      </p:pic>
      <p:pic>
        <p:nvPicPr>
          <p:cNvPr id="4" name="Picture 3" descr="098 Full Title Report.pdf - Adobe Acrobat Pro"/>
          <p:cNvPicPr>
            <a:picLocks noChangeAspect="1"/>
          </p:cNvPicPr>
          <p:nvPr/>
        </p:nvPicPr>
        <p:blipFill rotWithShape="1">
          <a:blip r:embed="rId3">
            <a:extLst>
              <a:ext uri="{28A0092B-C50C-407E-A947-70E740481C1C}">
                <a14:useLocalDpi xmlns:a14="http://schemas.microsoft.com/office/drawing/2010/main" val="0"/>
              </a:ext>
            </a:extLst>
          </a:blip>
          <a:srcRect l="30700" t="28691" r="38300" b="3223"/>
          <a:stretch/>
        </p:blipFill>
        <p:spPr>
          <a:xfrm>
            <a:off x="4648200" y="457200"/>
            <a:ext cx="4191000" cy="5715000"/>
          </a:xfrm>
          <a:prstGeom prst="rect">
            <a:avLst/>
          </a:prstGeom>
        </p:spPr>
      </p:pic>
      <p:sp>
        <p:nvSpPr>
          <p:cNvPr id="5" name="Rectangle 4"/>
          <p:cNvSpPr/>
          <p:nvPr/>
        </p:nvSpPr>
        <p:spPr>
          <a:xfrm>
            <a:off x="1143000" y="76200"/>
            <a:ext cx="7315200" cy="369332"/>
          </a:xfrm>
          <a:prstGeom prst="rect">
            <a:avLst/>
          </a:prstGeom>
        </p:spPr>
        <p:txBody>
          <a:bodyPr wrap="square">
            <a:spAutoFit/>
          </a:bodyPr>
          <a:lstStyle/>
          <a:p>
            <a:r>
              <a:rPr lang="en-US" b="1" dirty="0">
                <a:solidFill>
                  <a:srgbClr val="FFFF00"/>
                </a:solidFill>
                <a:latin typeface="Comic Sans MS" panose="030F0702030302020204" pitchFamily="66" charset="0"/>
              </a:rPr>
              <a:t>EXAMPLE DEFECTS IN </a:t>
            </a:r>
            <a:r>
              <a:rPr lang="en-US" b="1" dirty="0" smtClean="0">
                <a:solidFill>
                  <a:srgbClr val="FFFF00"/>
                </a:solidFill>
                <a:latin typeface="Comic Sans MS" panose="030F0702030302020204" pitchFamily="66" charset="0"/>
              </a:rPr>
              <a:t>TITLE-IRRGULARITIES CONTINUED </a:t>
            </a:r>
            <a:endParaRPr lang="en-US" b="1"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245869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98 Full Title Report.pdf - Adobe Acrobat Pro"/>
          <p:cNvPicPr>
            <a:picLocks noChangeAspect="1"/>
          </p:cNvPicPr>
          <p:nvPr/>
        </p:nvPicPr>
        <p:blipFill rotWithShape="1">
          <a:blip r:embed="rId2">
            <a:extLst>
              <a:ext uri="{28A0092B-C50C-407E-A947-70E740481C1C}">
                <a14:useLocalDpi xmlns:a14="http://schemas.microsoft.com/office/drawing/2010/main" val="0"/>
              </a:ext>
            </a:extLst>
          </a:blip>
          <a:srcRect l="30096" t="15906" r="31634" b="1820"/>
          <a:stretch/>
        </p:blipFill>
        <p:spPr>
          <a:xfrm>
            <a:off x="1981200" y="609600"/>
            <a:ext cx="5257800" cy="5562600"/>
          </a:xfrm>
          <a:prstGeom prst="rect">
            <a:avLst/>
          </a:prstGeom>
        </p:spPr>
      </p:pic>
      <p:sp>
        <p:nvSpPr>
          <p:cNvPr id="4" name="Rectangle 3"/>
          <p:cNvSpPr/>
          <p:nvPr/>
        </p:nvSpPr>
        <p:spPr>
          <a:xfrm>
            <a:off x="914400" y="152400"/>
            <a:ext cx="7391400" cy="369332"/>
          </a:xfrm>
          <a:prstGeom prst="rect">
            <a:avLst/>
          </a:prstGeom>
        </p:spPr>
        <p:txBody>
          <a:bodyPr wrap="square">
            <a:spAutoFit/>
          </a:bodyPr>
          <a:lstStyle/>
          <a:p>
            <a:r>
              <a:rPr lang="en-US" b="1" dirty="0">
                <a:solidFill>
                  <a:srgbClr val="FFFF00"/>
                </a:solidFill>
                <a:latin typeface="Comic Sans MS" panose="030F0702030302020204" pitchFamily="66" charset="0"/>
              </a:rPr>
              <a:t>EXAMPLE DEFECTS IN TITLE-IRRGULARITIES CONTINUED </a:t>
            </a:r>
          </a:p>
        </p:txBody>
      </p:sp>
    </p:spTree>
    <p:extLst>
      <p:ext uri="{BB962C8B-B14F-4D97-AF65-F5344CB8AC3E}">
        <p14:creationId xmlns:p14="http://schemas.microsoft.com/office/powerpoint/2010/main" val="269861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0924142722977.pdf - Adobe Acrobat Pro"/>
          <p:cNvPicPr>
            <a:picLocks noChangeAspect="1"/>
          </p:cNvPicPr>
          <p:nvPr/>
        </p:nvPicPr>
        <p:blipFill rotWithShape="1">
          <a:blip r:embed="rId2">
            <a:extLst>
              <a:ext uri="{28A0092B-C50C-407E-A947-70E740481C1C}">
                <a14:useLocalDpi xmlns:a14="http://schemas.microsoft.com/office/drawing/2010/main" val="0"/>
              </a:ext>
            </a:extLst>
          </a:blip>
          <a:srcRect l="31177" t="13686" r="33725"/>
          <a:stretch/>
        </p:blipFill>
        <p:spPr>
          <a:xfrm>
            <a:off x="2209800" y="533400"/>
            <a:ext cx="4769224" cy="5562600"/>
          </a:xfrm>
          <a:prstGeom prst="rect">
            <a:avLst/>
          </a:prstGeom>
        </p:spPr>
      </p:pic>
      <p:sp>
        <p:nvSpPr>
          <p:cNvPr id="4" name="Rectangle 3"/>
          <p:cNvSpPr/>
          <p:nvPr/>
        </p:nvSpPr>
        <p:spPr>
          <a:xfrm>
            <a:off x="152400" y="152400"/>
            <a:ext cx="8991600" cy="400110"/>
          </a:xfrm>
          <a:prstGeom prst="rect">
            <a:avLst/>
          </a:prstGeom>
        </p:spPr>
        <p:txBody>
          <a:bodyPr wrap="square">
            <a:spAutoFit/>
          </a:bodyPr>
          <a:lstStyle/>
          <a:p>
            <a:pPr algn="ctr"/>
            <a:r>
              <a:rPr lang="en-US" sz="2000" b="1" dirty="0">
                <a:solidFill>
                  <a:srgbClr val="FFFF00"/>
                </a:solidFill>
                <a:effectLst>
                  <a:outerShdw blurRad="38100" dist="38100" dir="2700000" algn="tl">
                    <a:srgbClr val="000000">
                      <a:alpha val="43137"/>
                    </a:srgbClr>
                  </a:outerShdw>
                </a:effectLst>
                <a:latin typeface="Comic Sans MS" panose="030F0702030302020204" pitchFamily="66" charset="0"/>
              </a:rPr>
              <a:t>EXAMPLE </a:t>
            </a:r>
            <a:r>
              <a:rPr lang="en-US" sz="2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RECORDER’S MISCELLANEOUS INDEX (</a:t>
            </a:r>
            <a:r>
              <a:rPr lang="en-US" sz="2000" b="1" dirty="0">
                <a:solidFill>
                  <a:srgbClr val="FFFF00"/>
                </a:solidFill>
                <a:effectLst>
                  <a:outerShdw blurRad="38100" dist="38100" dir="2700000" algn="tl">
                    <a:srgbClr val="000000">
                      <a:alpha val="43137"/>
                    </a:srgbClr>
                  </a:outerShdw>
                </a:effectLst>
                <a:latin typeface="Comic Sans MS" panose="030F0702030302020204" pitchFamily="66" charset="0"/>
              </a:rPr>
              <a:t>Clermont County)</a:t>
            </a:r>
            <a:endParaRPr lang="en-US" sz="2000" dirty="0">
              <a:solidFill>
                <a:srgbClr val="000000"/>
              </a:solidFill>
            </a:endParaRPr>
          </a:p>
        </p:txBody>
      </p:sp>
    </p:spTree>
    <p:extLst>
      <p:ext uri="{BB962C8B-B14F-4D97-AF65-F5344CB8AC3E}">
        <p14:creationId xmlns:p14="http://schemas.microsoft.com/office/powerpoint/2010/main" val="177901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r>
              <a:rPr lang="en-US" sz="2400" dirty="0" smtClean="0">
                <a:solidFill>
                  <a:srgbClr val="FFFFFF"/>
                </a:solidFill>
              </a:rPr>
              <a:t>		</a:t>
            </a:r>
            <a:endParaRPr lang="en-US" sz="2400" dirty="0">
              <a:solidFill>
                <a:srgbClr val="FFFFFF"/>
              </a:solidFill>
            </a:endParaRPr>
          </a:p>
        </p:txBody>
      </p:sp>
      <p:sp>
        <p:nvSpPr>
          <p:cNvPr id="6" name="Title 1"/>
          <p:cNvSpPr txBox="1">
            <a:spLocks/>
          </p:cNvSpPr>
          <p:nvPr/>
        </p:nvSpPr>
        <p:spPr bwMode="auto">
          <a:xfrm>
            <a:off x="-533400" y="1524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descr="Title Class RE 41116.doc [Compatibility Mode] - Word"/>
          <p:cNvPicPr>
            <a:picLocks noChangeAspect="1"/>
          </p:cNvPicPr>
          <p:nvPr/>
        </p:nvPicPr>
        <p:blipFill rotWithShape="1">
          <a:blip r:embed="rId4">
            <a:extLst>
              <a:ext uri="{28A0092B-C50C-407E-A947-70E740481C1C}">
                <a14:useLocalDpi xmlns:a14="http://schemas.microsoft.com/office/drawing/2010/main" val="0"/>
              </a:ext>
            </a:extLst>
          </a:blip>
          <a:srcRect l="2525" t="25393" r="2621" b="44545"/>
          <a:stretch/>
        </p:blipFill>
        <p:spPr>
          <a:xfrm>
            <a:off x="152400" y="838200"/>
            <a:ext cx="8686800" cy="1651246"/>
          </a:xfrm>
          <a:prstGeom prst="rect">
            <a:avLst/>
          </a:prstGeom>
        </p:spPr>
      </p:pic>
      <p:pic>
        <p:nvPicPr>
          <p:cNvPr id="7" name="Picture 6" descr="Title Class RE 41116.doc [Compatibility Mode] - Word"/>
          <p:cNvPicPr>
            <a:picLocks noChangeAspect="1"/>
          </p:cNvPicPr>
          <p:nvPr/>
        </p:nvPicPr>
        <p:blipFill rotWithShape="1">
          <a:blip r:embed="rId5">
            <a:extLst>
              <a:ext uri="{28A0092B-C50C-407E-A947-70E740481C1C}">
                <a14:useLocalDpi xmlns:a14="http://schemas.microsoft.com/office/drawing/2010/main" val="0"/>
              </a:ext>
            </a:extLst>
          </a:blip>
          <a:srcRect l="3010" t="25554" r="2816" b="51657"/>
          <a:stretch/>
        </p:blipFill>
        <p:spPr>
          <a:xfrm>
            <a:off x="152400" y="2438400"/>
            <a:ext cx="8686800" cy="1251752"/>
          </a:xfrm>
          <a:prstGeom prst="rect">
            <a:avLst/>
          </a:prstGeom>
        </p:spPr>
      </p:pic>
      <p:sp>
        <p:nvSpPr>
          <p:cNvPr id="4" name="TextBox 3"/>
          <p:cNvSpPr txBox="1"/>
          <p:nvPr/>
        </p:nvSpPr>
        <p:spPr>
          <a:xfrm>
            <a:off x="1905000" y="3733800"/>
            <a:ext cx="928459" cy="369332"/>
          </a:xfrm>
          <a:prstGeom prst="rect">
            <a:avLst/>
          </a:prstGeom>
          <a:noFill/>
        </p:spPr>
        <p:txBody>
          <a:bodyPr wrap="none" rtlCol="0">
            <a:spAutoFit/>
          </a:bodyPr>
          <a:lstStyle/>
          <a:p>
            <a:r>
              <a:rPr lang="en-US" u="sng" dirty="0" smtClean="0">
                <a:solidFill>
                  <a:srgbClr val="FFFF00"/>
                </a:solidFill>
                <a:effectLst>
                  <a:outerShdw blurRad="38100" dist="38100" dir="2700000" algn="tl">
                    <a:srgbClr val="000000">
                      <a:alpha val="43137"/>
                    </a:srgbClr>
                  </a:outerShdw>
                </a:effectLst>
                <a:latin typeface="Comic Sans MS" panose="030F0702030302020204" pitchFamily="66" charset="0"/>
              </a:rPr>
              <a:t>WHAT</a:t>
            </a:r>
            <a:endParaRPr lang="en-US" u="sng" dirty="0">
              <a:solidFill>
                <a:srgbClr val="FFFF00"/>
              </a:solidFill>
            </a:endParaRPr>
          </a:p>
        </p:txBody>
      </p:sp>
      <p:sp>
        <p:nvSpPr>
          <p:cNvPr id="8" name="TextBox 7"/>
          <p:cNvSpPr txBox="1"/>
          <p:nvPr/>
        </p:nvSpPr>
        <p:spPr>
          <a:xfrm>
            <a:off x="609600" y="4038600"/>
            <a:ext cx="3853940" cy="369332"/>
          </a:xfrm>
          <a:prstGeom prst="rect">
            <a:avLst/>
          </a:prstGeom>
          <a:noFill/>
        </p:spPr>
        <p:txBody>
          <a:bodyPr wrap="none" rtlCol="0">
            <a:spAutoFit/>
          </a:bodyPr>
          <a:lstStyle/>
          <a:p>
            <a:r>
              <a:rPr lang="en-US" dirty="0" smtClean="0">
                <a:solidFill>
                  <a:srgbClr val="FFFF00"/>
                </a:solidFill>
                <a:latin typeface="Comic Sans MS" panose="030F0702030302020204" pitchFamily="66" charset="0"/>
              </a:rPr>
              <a:t>County /Township/School District</a:t>
            </a:r>
            <a:endParaRPr lang="en-US" dirty="0">
              <a:solidFill>
                <a:srgbClr val="FFFF00"/>
              </a:solidFill>
              <a:latin typeface="Comic Sans MS" panose="030F0702030302020204" pitchFamily="66" charset="0"/>
            </a:endParaRPr>
          </a:p>
        </p:txBody>
      </p:sp>
      <p:sp>
        <p:nvSpPr>
          <p:cNvPr id="9" name="TextBox 8"/>
          <p:cNvSpPr txBox="1"/>
          <p:nvPr/>
        </p:nvSpPr>
        <p:spPr>
          <a:xfrm>
            <a:off x="1143000" y="4343400"/>
            <a:ext cx="2779928" cy="369332"/>
          </a:xfrm>
          <a:prstGeom prst="rect">
            <a:avLst/>
          </a:prstGeom>
          <a:noFill/>
        </p:spPr>
        <p:txBody>
          <a:bodyPr wrap="none" rtlCol="0">
            <a:spAutoFit/>
          </a:bodyPr>
          <a:lstStyle/>
          <a:p>
            <a:r>
              <a:rPr lang="en-US" dirty="0" smtClean="0">
                <a:solidFill>
                  <a:srgbClr val="FFFF00"/>
                </a:solidFill>
                <a:latin typeface="Comic Sans MS" panose="030F0702030302020204" pitchFamily="66" charset="0"/>
              </a:rPr>
              <a:t>Auditors Parcel Number</a:t>
            </a:r>
            <a:endParaRPr lang="en-US" dirty="0">
              <a:solidFill>
                <a:srgbClr val="FFFF00"/>
              </a:solidFill>
              <a:latin typeface="Comic Sans MS" panose="030F0702030302020204" pitchFamily="66" charset="0"/>
            </a:endParaRPr>
          </a:p>
        </p:txBody>
      </p:sp>
      <p:sp>
        <p:nvSpPr>
          <p:cNvPr id="10" name="TextBox 9"/>
          <p:cNvSpPr txBox="1"/>
          <p:nvPr/>
        </p:nvSpPr>
        <p:spPr>
          <a:xfrm>
            <a:off x="1371600" y="4648200"/>
            <a:ext cx="2327881" cy="369332"/>
          </a:xfrm>
          <a:prstGeom prst="rect">
            <a:avLst/>
          </a:prstGeom>
          <a:noFill/>
        </p:spPr>
        <p:txBody>
          <a:bodyPr wrap="square" rtlCol="0">
            <a:spAutoFit/>
          </a:bodyPr>
          <a:lstStyle/>
          <a:p>
            <a:r>
              <a:rPr lang="en-US" dirty="0" smtClean="0">
                <a:solidFill>
                  <a:srgbClr val="FFFF00"/>
                </a:solidFill>
                <a:latin typeface="Comic Sans MS" panose="030F0702030302020204" pitchFamily="66" charset="0"/>
              </a:rPr>
              <a:t>Land/Building/Total</a:t>
            </a:r>
            <a:endParaRPr lang="en-US" dirty="0">
              <a:solidFill>
                <a:srgbClr val="FFFF00"/>
              </a:solidFill>
              <a:latin typeface="Comic Sans MS" panose="030F0702030302020204" pitchFamily="66" charset="0"/>
            </a:endParaRPr>
          </a:p>
        </p:txBody>
      </p:sp>
      <p:sp>
        <p:nvSpPr>
          <p:cNvPr id="11" name="TextBox 10"/>
          <p:cNvSpPr txBox="1"/>
          <p:nvPr/>
        </p:nvSpPr>
        <p:spPr>
          <a:xfrm>
            <a:off x="152400" y="4953000"/>
            <a:ext cx="5257800" cy="369332"/>
          </a:xfrm>
          <a:prstGeom prst="rect">
            <a:avLst/>
          </a:prstGeom>
          <a:noFill/>
        </p:spPr>
        <p:txBody>
          <a:bodyPr wrap="square" rtlCol="0">
            <a:spAutoFit/>
          </a:bodyPr>
          <a:lstStyle/>
          <a:p>
            <a:r>
              <a:rPr lang="en-US" dirty="0" smtClean="0">
                <a:solidFill>
                  <a:srgbClr val="FFFF00"/>
                </a:solidFill>
                <a:latin typeface="Comic Sans MS" panose="030F0702030302020204" pitchFamily="66" charset="0"/>
              </a:rPr>
              <a:t>Taxes/Special Assessments/Delinquent Taxes</a:t>
            </a:r>
            <a:endParaRPr lang="en-US" dirty="0">
              <a:solidFill>
                <a:srgbClr val="FFFF00"/>
              </a:solidFill>
              <a:latin typeface="Comic Sans MS" panose="030F0702030302020204" pitchFamily="66" charset="0"/>
            </a:endParaRPr>
          </a:p>
        </p:txBody>
      </p:sp>
      <p:sp>
        <p:nvSpPr>
          <p:cNvPr id="12" name="TextBox 11"/>
          <p:cNvSpPr txBox="1"/>
          <p:nvPr/>
        </p:nvSpPr>
        <p:spPr>
          <a:xfrm>
            <a:off x="1447800" y="5562600"/>
            <a:ext cx="2191626" cy="369332"/>
          </a:xfrm>
          <a:prstGeom prst="rect">
            <a:avLst/>
          </a:prstGeom>
          <a:noFill/>
        </p:spPr>
        <p:txBody>
          <a:bodyPr wrap="none" rtlCol="0">
            <a:spAutoFit/>
          </a:bodyPr>
          <a:lstStyle/>
          <a:p>
            <a:r>
              <a:rPr lang="en-US" dirty="0" smtClean="0">
                <a:solidFill>
                  <a:srgbClr val="FFFF00"/>
                </a:solidFill>
                <a:latin typeface="Comic Sans MS" panose="030F0702030302020204" pitchFamily="66" charset="0"/>
              </a:rPr>
              <a:t>CAUV Information</a:t>
            </a:r>
            <a:endParaRPr lang="en-US" dirty="0">
              <a:solidFill>
                <a:srgbClr val="FFFF00"/>
              </a:solidFill>
              <a:latin typeface="Comic Sans MS" panose="030F0702030302020204" pitchFamily="66" charset="0"/>
            </a:endParaRPr>
          </a:p>
        </p:txBody>
      </p:sp>
      <p:sp>
        <p:nvSpPr>
          <p:cNvPr id="22" name="TextBox 21"/>
          <p:cNvSpPr txBox="1"/>
          <p:nvPr/>
        </p:nvSpPr>
        <p:spPr>
          <a:xfrm>
            <a:off x="5562600" y="4038600"/>
            <a:ext cx="2868093" cy="369332"/>
          </a:xfrm>
          <a:prstGeom prst="rect">
            <a:avLst/>
          </a:prstGeom>
          <a:noFill/>
        </p:spPr>
        <p:txBody>
          <a:bodyPr wrap="none" rtlCol="0">
            <a:spAutoFit/>
          </a:bodyPr>
          <a:lstStyle/>
          <a:p>
            <a:r>
              <a:rPr lang="en-US" dirty="0" smtClean="0">
                <a:solidFill>
                  <a:srgbClr val="000000"/>
                </a:solidFill>
                <a:latin typeface="Comic Sans MS" panose="030F0702030302020204" pitchFamily="66" charset="0"/>
              </a:rPr>
              <a:t>Auditor’s Card/Print Out</a:t>
            </a:r>
            <a:endParaRPr lang="en-US" dirty="0">
              <a:solidFill>
                <a:srgbClr val="000000"/>
              </a:solidFill>
              <a:latin typeface="Comic Sans MS" panose="030F0702030302020204" pitchFamily="66" charset="0"/>
            </a:endParaRPr>
          </a:p>
        </p:txBody>
      </p:sp>
      <p:sp>
        <p:nvSpPr>
          <p:cNvPr id="23" name="TextBox 22"/>
          <p:cNvSpPr txBox="1"/>
          <p:nvPr/>
        </p:nvSpPr>
        <p:spPr>
          <a:xfrm>
            <a:off x="5791200" y="3733800"/>
            <a:ext cx="2132315" cy="369332"/>
          </a:xfrm>
          <a:prstGeom prst="rect">
            <a:avLst/>
          </a:prstGeom>
          <a:noFill/>
        </p:spPr>
        <p:txBody>
          <a:bodyPr wrap="none" rtlCol="0">
            <a:spAutoFit/>
          </a:bodyPr>
          <a:lstStyle/>
          <a:p>
            <a:r>
              <a:rPr lang="en-US" u="sng" dirty="0" smtClean="0">
                <a:solidFill>
                  <a:srgbClr val="000000"/>
                </a:solidFill>
                <a:latin typeface="Comic Sans MS" panose="030F0702030302020204" pitchFamily="66" charset="0"/>
              </a:rPr>
              <a:t>WHERE TO FIND</a:t>
            </a:r>
            <a:endParaRPr lang="en-US" u="sng" dirty="0">
              <a:solidFill>
                <a:srgbClr val="000000"/>
              </a:solidFill>
              <a:latin typeface="Comic Sans MS" panose="030F0702030302020204" pitchFamily="66" charset="0"/>
            </a:endParaRPr>
          </a:p>
        </p:txBody>
      </p:sp>
      <p:sp>
        <p:nvSpPr>
          <p:cNvPr id="3" name="TextBox 2"/>
          <p:cNvSpPr txBox="1"/>
          <p:nvPr/>
        </p:nvSpPr>
        <p:spPr>
          <a:xfrm>
            <a:off x="1219200" y="5257800"/>
            <a:ext cx="2587568" cy="369332"/>
          </a:xfrm>
          <a:prstGeom prst="rect">
            <a:avLst/>
          </a:prstGeom>
          <a:noFill/>
        </p:spPr>
        <p:txBody>
          <a:bodyPr wrap="none" rtlCol="0">
            <a:spAutoFit/>
          </a:bodyPr>
          <a:lstStyle/>
          <a:p>
            <a:r>
              <a:rPr lang="en-US" dirty="0" smtClean="0">
                <a:solidFill>
                  <a:srgbClr val="FFFF00"/>
                </a:solidFill>
                <a:latin typeface="Comic Sans MS" panose="030F0702030302020204" pitchFamily="66" charset="0"/>
              </a:rPr>
              <a:t>Homestead Exemption</a:t>
            </a:r>
            <a:endParaRPr lang="en-US" dirty="0">
              <a:solidFill>
                <a:srgbClr val="FFFF00"/>
              </a:solidFill>
              <a:latin typeface="Comic Sans MS" panose="030F0702030302020204" pitchFamily="66" charset="0"/>
            </a:endParaRPr>
          </a:p>
        </p:txBody>
      </p:sp>
      <p:sp>
        <p:nvSpPr>
          <p:cNvPr id="15" name="TextBox 14"/>
          <p:cNvSpPr txBox="1"/>
          <p:nvPr/>
        </p:nvSpPr>
        <p:spPr>
          <a:xfrm>
            <a:off x="5562600" y="4343400"/>
            <a:ext cx="2868093" cy="369332"/>
          </a:xfrm>
          <a:prstGeom prst="rect">
            <a:avLst/>
          </a:prstGeom>
          <a:noFill/>
        </p:spPr>
        <p:txBody>
          <a:bodyPr wrap="none" rtlCol="0">
            <a:spAutoFit/>
          </a:bodyPr>
          <a:lstStyle/>
          <a:p>
            <a:r>
              <a:rPr lang="en-US" dirty="0">
                <a:solidFill>
                  <a:srgbClr val="000000"/>
                </a:solidFill>
                <a:latin typeface="Comic Sans MS" panose="030F0702030302020204" pitchFamily="66" charset="0"/>
              </a:rPr>
              <a:t>Auditor’s Card/Print </a:t>
            </a:r>
            <a:r>
              <a:rPr lang="en-US" dirty="0" smtClean="0">
                <a:solidFill>
                  <a:srgbClr val="000000"/>
                </a:solidFill>
                <a:latin typeface="Comic Sans MS" panose="030F0702030302020204" pitchFamily="66" charset="0"/>
              </a:rPr>
              <a:t>Out</a:t>
            </a:r>
            <a:endParaRPr lang="en-US" dirty="0">
              <a:solidFill>
                <a:srgbClr val="000000"/>
              </a:solidFill>
              <a:latin typeface="Comic Sans MS" panose="030F0702030302020204" pitchFamily="66" charset="0"/>
            </a:endParaRPr>
          </a:p>
        </p:txBody>
      </p:sp>
      <p:sp>
        <p:nvSpPr>
          <p:cNvPr id="17" name="TextBox 16"/>
          <p:cNvSpPr txBox="1"/>
          <p:nvPr/>
        </p:nvSpPr>
        <p:spPr>
          <a:xfrm>
            <a:off x="5562600" y="4648200"/>
            <a:ext cx="2868093" cy="369332"/>
          </a:xfrm>
          <a:prstGeom prst="rect">
            <a:avLst/>
          </a:prstGeom>
          <a:noFill/>
        </p:spPr>
        <p:txBody>
          <a:bodyPr wrap="none" rtlCol="0">
            <a:spAutoFit/>
          </a:bodyPr>
          <a:lstStyle/>
          <a:p>
            <a:r>
              <a:rPr lang="en-US" dirty="0">
                <a:solidFill>
                  <a:srgbClr val="000000"/>
                </a:solidFill>
                <a:latin typeface="Comic Sans MS" panose="030F0702030302020204" pitchFamily="66" charset="0"/>
              </a:rPr>
              <a:t>Auditor’s Card/Print </a:t>
            </a:r>
            <a:r>
              <a:rPr lang="en-US" dirty="0" smtClean="0">
                <a:solidFill>
                  <a:srgbClr val="000000"/>
                </a:solidFill>
                <a:latin typeface="Comic Sans MS" panose="030F0702030302020204" pitchFamily="66" charset="0"/>
              </a:rPr>
              <a:t>Out</a:t>
            </a:r>
            <a:endParaRPr lang="en-US" dirty="0">
              <a:solidFill>
                <a:srgbClr val="000000"/>
              </a:solidFill>
              <a:latin typeface="Comic Sans MS" panose="030F0702030302020204" pitchFamily="66" charset="0"/>
            </a:endParaRPr>
          </a:p>
        </p:txBody>
      </p:sp>
      <p:sp>
        <p:nvSpPr>
          <p:cNvPr id="18" name="TextBox 17"/>
          <p:cNvSpPr txBox="1"/>
          <p:nvPr/>
        </p:nvSpPr>
        <p:spPr>
          <a:xfrm>
            <a:off x="5562600" y="4953000"/>
            <a:ext cx="2868093" cy="369332"/>
          </a:xfrm>
          <a:prstGeom prst="rect">
            <a:avLst/>
          </a:prstGeom>
          <a:noFill/>
        </p:spPr>
        <p:txBody>
          <a:bodyPr wrap="none" rtlCol="0">
            <a:spAutoFit/>
          </a:bodyPr>
          <a:lstStyle/>
          <a:p>
            <a:r>
              <a:rPr lang="en-US" dirty="0">
                <a:solidFill>
                  <a:srgbClr val="000000"/>
                </a:solidFill>
                <a:latin typeface="Comic Sans MS" panose="030F0702030302020204" pitchFamily="66" charset="0"/>
              </a:rPr>
              <a:t>Auditor’s Card/Print </a:t>
            </a:r>
            <a:r>
              <a:rPr lang="en-US" dirty="0" smtClean="0">
                <a:solidFill>
                  <a:srgbClr val="000000"/>
                </a:solidFill>
                <a:latin typeface="Comic Sans MS" panose="030F0702030302020204" pitchFamily="66" charset="0"/>
              </a:rPr>
              <a:t>Out</a:t>
            </a:r>
            <a:endParaRPr lang="en-US" dirty="0">
              <a:solidFill>
                <a:srgbClr val="000000"/>
              </a:solidFill>
              <a:latin typeface="Comic Sans MS" panose="030F0702030302020204" pitchFamily="66" charset="0"/>
            </a:endParaRPr>
          </a:p>
        </p:txBody>
      </p:sp>
      <p:sp>
        <p:nvSpPr>
          <p:cNvPr id="19" name="TextBox 18"/>
          <p:cNvSpPr txBox="1"/>
          <p:nvPr/>
        </p:nvSpPr>
        <p:spPr>
          <a:xfrm>
            <a:off x="5562600" y="5257800"/>
            <a:ext cx="2868093" cy="369332"/>
          </a:xfrm>
          <a:prstGeom prst="rect">
            <a:avLst/>
          </a:prstGeom>
          <a:noFill/>
        </p:spPr>
        <p:txBody>
          <a:bodyPr wrap="none" rtlCol="0">
            <a:spAutoFit/>
          </a:bodyPr>
          <a:lstStyle/>
          <a:p>
            <a:r>
              <a:rPr lang="en-US" dirty="0">
                <a:solidFill>
                  <a:srgbClr val="000000"/>
                </a:solidFill>
                <a:latin typeface="Comic Sans MS" panose="030F0702030302020204" pitchFamily="66" charset="0"/>
              </a:rPr>
              <a:t>Auditor’s Card/Print </a:t>
            </a:r>
            <a:r>
              <a:rPr lang="en-US" dirty="0" smtClean="0">
                <a:solidFill>
                  <a:srgbClr val="000000"/>
                </a:solidFill>
                <a:latin typeface="Comic Sans MS" panose="030F0702030302020204" pitchFamily="66" charset="0"/>
              </a:rPr>
              <a:t>Out</a:t>
            </a:r>
            <a:endParaRPr lang="en-US" dirty="0">
              <a:solidFill>
                <a:srgbClr val="000000"/>
              </a:solidFill>
              <a:latin typeface="Comic Sans MS" panose="030F0702030302020204" pitchFamily="66" charset="0"/>
            </a:endParaRPr>
          </a:p>
        </p:txBody>
      </p:sp>
      <p:sp>
        <p:nvSpPr>
          <p:cNvPr id="20" name="TextBox 19"/>
          <p:cNvSpPr txBox="1"/>
          <p:nvPr/>
        </p:nvSpPr>
        <p:spPr>
          <a:xfrm>
            <a:off x="5562600" y="5562600"/>
            <a:ext cx="2868093" cy="369332"/>
          </a:xfrm>
          <a:prstGeom prst="rect">
            <a:avLst/>
          </a:prstGeom>
          <a:noFill/>
        </p:spPr>
        <p:txBody>
          <a:bodyPr wrap="none" rtlCol="0">
            <a:spAutoFit/>
          </a:bodyPr>
          <a:lstStyle/>
          <a:p>
            <a:r>
              <a:rPr lang="en-US" dirty="0">
                <a:solidFill>
                  <a:srgbClr val="000000"/>
                </a:solidFill>
                <a:latin typeface="Comic Sans MS" panose="030F0702030302020204" pitchFamily="66" charset="0"/>
              </a:rPr>
              <a:t>Auditor’s Card/Print </a:t>
            </a:r>
            <a:r>
              <a:rPr lang="en-US" dirty="0" smtClean="0">
                <a:solidFill>
                  <a:srgbClr val="000000"/>
                </a:solidFill>
                <a:latin typeface="Comic Sans MS" panose="030F0702030302020204" pitchFamily="66" charset="0"/>
              </a:rPr>
              <a:t>Out</a:t>
            </a:r>
            <a:endParaRPr lang="en-US" dirty="0">
              <a:solidFill>
                <a:srgbClr val="000000"/>
              </a:solidFill>
              <a:latin typeface="Comic Sans MS" panose="030F0702030302020204" pitchFamily="66" charset="0"/>
            </a:endParaRPr>
          </a:p>
        </p:txBody>
      </p:sp>
      <p:sp>
        <p:nvSpPr>
          <p:cNvPr id="13" name="TextBox 12"/>
          <p:cNvSpPr txBox="1"/>
          <p:nvPr/>
        </p:nvSpPr>
        <p:spPr>
          <a:xfrm>
            <a:off x="1219200" y="76200"/>
            <a:ext cx="6248400" cy="707886"/>
          </a:xfrm>
          <a:prstGeom prst="rect">
            <a:avLst/>
          </a:prstGeom>
          <a:noFill/>
        </p:spPr>
        <p:txBody>
          <a:bodyPr wrap="square" rtlCol="0">
            <a:spAutoFit/>
          </a:bodyPr>
          <a:lstStyle/>
          <a:p>
            <a:pPr algn="ctr"/>
            <a:r>
              <a:rPr lang="en-US" sz="2000" dirty="0" smtClean="0">
                <a:solidFill>
                  <a:srgbClr val="FFFF00"/>
                </a:solidFill>
                <a:latin typeface="Comic Sans MS" panose="030F0702030302020204" pitchFamily="66" charset="0"/>
              </a:rPr>
              <a:t>SECTIONS (5) and (6) </a:t>
            </a:r>
          </a:p>
          <a:p>
            <a:pPr algn="ctr"/>
            <a:r>
              <a:rPr lang="en-US" sz="2000" dirty="0" smtClean="0">
                <a:solidFill>
                  <a:srgbClr val="FFFF00"/>
                </a:solidFill>
                <a:latin typeface="Comic Sans MS" panose="030F0702030302020204" pitchFamily="66" charset="0"/>
              </a:rPr>
              <a:t>Taxes and Special Assessments/CAUV</a:t>
            </a:r>
            <a:endParaRPr lang="en-US" sz="2000" dirty="0">
              <a:solidFill>
                <a:srgbClr val="000000"/>
              </a:solidFill>
            </a:endParaRPr>
          </a:p>
        </p:txBody>
      </p:sp>
      <p:sp>
        <p:nvSpPr>
          <p:cNvPr id="14" name="TextBox 13"/>
          <p:cNvSpPr txBox="1"/>
          <p:nvPr/>
        </p:nvSpPr>
        <p:spPr>
          <a:xfrm>
            <a:off x="1828800" y="5867400"/>
            <a:ext cx="1285929" cy="369332"/>
          </a:xfrm>
          <a:prstGeom prst="rect">
            <a:avLst/>
          </a:prstGeom>
          <a:noFill/>
        </p:spPr>
        <p:txBody>
          <a:bodyPr wrap="none" rtlCol="0">
            <a:spAutoFit/>
          </a:bodyPr>
          <a:lstStyle/>
          <a:p>
            <a:r>
              <a:rPr lang="en-US" dirty="0" smtClean="0">
                <a:solidFill>
                  <a:srgbClr val="FFFF00"/>
                </a:solidFill>
                <a:latin typeface="Comic Sans MS" panose="030F0702030302020204" pitchFamily="66" charset="0"/>
              </a:rPr>
              <a:t>Procedure</a:t>
            </a:r>
            <a:endParaRPr lang="en-US" dirty="0">
              <a:solidFill>
                <a:srgbClr val="FFFF00"/>
              </a:solidFill>
              <a:latin typeface="Comic Sans MS" panose="030F0702030302020204" pitchFamily="66" charset="0"/>
            </a:endParaRPr>
          </a:p>
        </p:txBody>
      </p:sp>
      <p:sp>
        <p:nvSpPr>
          <p:cNvPr id="16" name="TextBox 15"/>
          <p:cNvSpPr txBox="1"/>
          <p:nvPr/>
        </p:nvSpPr>
        <p:spPr>
          <a:xfrm>
            <a:off x="5195483" y="5867400"/>
            <a:ext cx="3948517" cy="369332"/>
          </a:xfrm>
          <a:prstGeom prst="rect">
            <a:avLst/>
          </a:prstGeom>
          <a:noFill/>
        </p:spPr>
        <p:txBody>
          <a:bodyPr wrap="none" rtlCol="0">
            <a:spAutoFit/>
          </a:bodyPr>
          <a:lstStyle/>
          <a:p>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5102.03 (C)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(7) and 5102.03 (C) (8)</a:t>
            </a:r>
            <a:endParaRPr lang="en-US" dirty="0">
              <a:solidFill>
                <a:srgbClr val="000000"/>
              </a:solidFill>
            </a:endParaRPr>
          </a:p>
        </p:txBody>
      </p:sp>
    </p:spTree>
    <p:extLst>
      <p:ext uri="{BB962C8B-B14F-4D97-AF65-F5344CB8AC3E}">
        <p14:creationId xmlns:p14="http://schemas.microsoft.com/office/powerpoint/2010/main" val="33692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1000"/>
                                        <p:tgtEl>
                                          <p:spTgt spid="11"/>
                                        </p:tgtEl>
                                      </p:cBhvr>
                                    </p:animEffect>
                                    <p:anim calcmode="lin" valueType="num">
                                      <p:cBhvr>
                                        <p:cTn id="74" dur="1000" fill="hold"/>
                                        <p:tgtEl>
                                          <p:spTgt spid="11"/>
                                        </p:tgtEl>
                                        <p:attrNameLst>
                                          <p:attrName>ppt_x</p:attrName>
                                        </p:attrNameLst>
                                      </p:cBhvr>
                                      <p:tavLst>
                                        <p:tav tm="0">
                                          <p:val>
                                            <p:strVal val="#ppt_x"/>
                                          </p:val>
                                        </p:tav>
                                        <p:tav tm="100000">
                                          <p:val>
                                            <p:strVal val="#ppt_x"/>
                                          </p:val>
                                        </p:tav>
                                      </p:tavLst>
                                    </p:anim>
                                    <p:anim calcmode="lin" valueType="num">
                                      <p:cBhvr>
                                        <p:cTn id="7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1000"/>
                                        <p:tgtEl>
                                          <p:spTgt spid="18"/>
                                        </p:tgtEl>
                                      </p:cBhvr>
                                    </p:animEffect>
                                    <p:anim calcmode="lin" valueType="num">
                                      <p:cBhvr>
                                        <p:cTn id="81" dur="1000" fill="hold"/>
                                        <p:tgtEl>
                                          <p:spTgt spid="18"/>
                                        </p:tgtEl>
                                        <p:attrNameLst>
                                          <p:attrName>ppt_x</p:attrName>
                                        </p:attrNameLst>
                                      </p:cBhvr>
                                      <p:tavLst>
                                        <p:tav tm="0">
                                          <p:val>
                                            <p:strVal val="#ppt_x"/>
                                          </p:val>
                                        </p:tav>
                                        <p:tav tm="100000">
                                          <p:val>
                                            <p:strVal val="#ppt_x"/>
                                          </p:val>
                                        </p:tav>
                                      </p:tavLst>
                                    </p:anim>
                                    <p:anim calcmode="lin" valueType="num">
                                      <p:cBhvr>
                                        <p:cTn id="8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1000"/>
                                        <p:tgtEl>
                                          <p:spTgt spid="3"/>
                                        </p:tgtEl>
                                      </p:cBhvr>
                                    </p:animEffect>
                                    <p:anim calcmode="lin" valueType="num">
                                      <p:cBhvr>
                                        <p:cTn id="88" dur="1000" fill="hold"/>
                                        <p:tgtEl>
                                          <p:spTgt spid="3"/>
                                        </p:tgtEl>
                                        <p:attrNameLst>
                                          <p:attrName>ppt_x</p:attrName>
                                        </p:attrNameLst>
                                      </p:cBhvr>
                                      <p:tavLst>
                                        <p:tav tm="0">
                                          <p:val>
                                            <p:strVal val="#ppt_x"/>
                                          </p:val>
                                        </p:tav>
                                        <p:tav tm="100000">
                                          <p:val>
                                            <p:strVal val="#ppt_x"/>
                                          </p:val>
                                        </p:tav>
                                      </p:tavLst>
                                    </p:anim>
                                    <p:anim calcmode="lin" valueType="num">
                                      <p:cBhvr>
                                        <p:cTn id="8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1000"/>
                                        <p:tgtEl>
                                          <p:spTgt spid="19"/>
                                        </p:tgtEl>
                                      </p:cBhvr>
                                    </p:animEffect>
                                    <p:anim calcmode="lin" valueType="num">
                                      <p:cBhvr>
                                        <p:cTn id="95" dur="1000" fill="hold"/>
                                        <p:tgtEl>
                                          <p:spTgt spid="19"/>
                                        </p:tgtEl>
                                        <p:attrNameLst>
                                          <p:attrName>ppt_x</p:attrName>
                                        </p:attrNameLst>
                                      </p:cBhvr>
                                      <p:tavLst>
                                        <p:tav tm="0">
                                          <p:val>
                                            <p:strVal val="#ppt_x"/>
                                          </p:val>
                                        </p:tav>
                                        <p:tav tm="100000">
                                          <p:val>
                                            <p:strVal val="#ppt_x"/>
                                          </p:val>
                                        </p:tav>
                                      </p:tavLst>
                                    </p:anim>
                                    <p:anim calcmode="lin" valueType="num">
                                      <p:cBhvr>
                                        <p:cTn id="9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1000"/>
                                        <p:tgtEl>
                                          <p:spTgt spid="12"/>
                                        </p:tgtEl>
                                      </p:cBhvr>
                                    </p:animEffect>
                                    <p:anim calcmode="lin" valueType="num">
                                      <p:cBhvr>
                                        <p:cTn id="102" dur="1000" fill="hold"/>
                                        <p:tgtEl>
                                          <p:spTgt spid="12"/>
                                        </p:tgtEl>
                                        <p:attrNameLst>
                                          <p:attrName>ppt_x</p:attrName>
                                        </p:attrNameLst>
                                      </p:cBhvr>
                                      <p:tavLst>
                                        <p:tav tm="0">
                                          <p:val>
                                            <p:strVal val="#ppt_x"/>
                                          </p:val>
                                        </p:tav>
                                        <p:tav tm="100000">
                                          <p:val>
                                            <p:strVal val="#ppt_x"/>
                                          </p:val>
                                        </p:tav>
                                      </p:tavLst>
                                    </p:anim>
                                    <p:anim calcmode="lin" valueType="num">
                                      <p:cBhvr>
                                        <p:cTn id="10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fade">
                                      <p:cBhvr>
                                        <p:cTn id="108" dur="1000"/>
                                        <p:tgtEl>
                                          <p:spTgt spid="20"/>
                                        </p:tgtEl>
                                      </p:cBhvr>
                                    </p:animEffect>
                                    <p:anim calcmode="lin" valueType="num">
                                      <p:cBhvr>
                                        <p:cTn id="109" dur="1000" fill="hold"/>
                                        <p:tgtEl>
                                          <p:spTgt spid="20"/>
                                        </p:tgtEl>
                                        <p:attrNameLst>
                                          <p:attrName>ppt_x</p:attrName>
                                        </p:attrNameLst>
                                      </p:cBhvr>
                                      <p:tavLst>
                                        <p:tav tm="0">
                                          <p:val>
                                            <p:strVal val="#ppt_x"/>
                                          </p:val>
                                        </p:tav>
                                        <p:tav tm="100000">
                                          <p:val>
                                            <p:strVal val="#ppt_x"/>
                                          </p:val>
                                        </p:tav>
                                      </p:tavLst>
                                    </p:anim>
                                    <p:anim calcmode="lin" valueType="num">
                                      <p:cBhvr>
                                        <p:cTn id="11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fade">
                                      <p:cBhvr>
                                        <p:cTn id="115" dur="1000"/>
                                        <p:tgtEl>
                                          <p:spTgt spid="14"/>
                                        </p:tgtEl>
                                      </p:cBhvr>
                                    </p:animEffect>
                                    <p:anim calcmode="lin" valueType="num">
                                      <p:cBhvr>
                                        <p:cTn id="116" dur="1000" fill="hold"/>
                                        <p:tgtEl>
                                          <p:spTgt spid="14"/>
                                        </p:tgtEl>
                                        <p:attrNameLst>
                                          <p:attrName>ppt_x</p:attrName>
                                        </p:attrNameLst>
                                      </p:cBhvr>
                                      <p:tavLst>
                                        <p:tav tm="0">
                                          <p:val>
                                            <p:strVal val="#ppt_x"/>
                                          </p:val>
                                        </p:tav>
                                        <p:tav tm="100000">
                                          <p:val>
                                            <p:strVal val="#ppt_x"/>
                                          </p:val>
                                        </p:tav>
                                      </p:tavLst>
                                    </p:anim>
                                    <p:anim calcmode="lin" valueType="num">
                                      <p:cBhvr>
                                        <p:cTn id="1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16"/>
                                        </p:tgtEl>
                                        <p:attrNameLst>
                                          <p:attrName>style.visibility</p:attrName>
                                        </p:attrNameLst>
                                      </p:cBhvr>
                                      <p:to>
                                        <p:strVal val="visible"/>
                                      </p:to>
                                    </p:set>
                                    <p:animEffect transition="in" filter="fade">
                                      <p:cBhvr>
                                        <p:cTn id="122" dur="1000"/>
                                        <p:tgtEl>
                                          <p:spTgt spid="16"/>
                                        </p:tgtEl>
                                      </p:cBhvr>
                                    </p:animEffect>
                                    <p:anim calcmode="lin" valueType="num">
                                      <p:cBhvr>
                                        <p:cTn id="123" dur="1000" fill="hold"/>
                                        <p:tgtEl>
                                          <p:spTgt spid="16"/>
                                        </p:tgtEl>
                                        <p:attrNameLst>
                                          <p:attrName>ppt_x</p:attrName>
                                        </p:attrNameLst>
                                      </p:cBhvr>
                                      <p:tavLst>
                                        <p:tav tm="0">
                                          <p:val>
                                            <p:strVal val="#ppt_x"/>
                                          </p:val>
                                        </p:tav>
                                        <p:tav tm="100000">
                                          <p:val>
                                            <p:strVal val="#ppt_x"/>
                                          </p:val>
                                        </p:tav>
                                      </p:tavLst>
                                    </p:anim>
                                    <p:anim calcmode="lin" valueType="num">
                                      <p:cBhvr>
                                        <p:cTn id="1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22" grpId="0"/>
      <p:bldP spid="23" grpId="0"/>
      <p:bldP spid="3" grpId="0"/>
      <p:bldP spid="15" grpId="0"/>
      <p:bldP spid="17" grpId="0"/>
      <p:bldP spid="18" grpId="0"/>
      <p:bldP spid="19" grpId="0"/>
      <p:bldP spid="20" grpId="0"/>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Who is the owner based on this information…</a:t>
            </a:r>
          </a:p>
          <a:p>
            <a:pPr marL="0" indent="0">
              <a:buNone/>
              <a:tabLst>
                <a:tab pos="461963" algn="l"/>
              </a:tabLst>
            </a:pPr>
            <a:r>
              <a:rPr lang="en-US" sz="2400" dirty="0" smtClean="0">
                <a:solidFill>
                  <a:srgbClr val="FFFFFF"/>
                </a:solidFill>
              </a:rPr>
              <a:t>-	The property is a single family home</a:t>
            </a:r>
          </a:p>
          <a:p>
            <a:pPr marL="0" indent="0">
              <a:buNone/>
              <a:tabLst>
                <a:tab pos="461963" algn="l"/>
              </a:tabLst>
            </a:pPr>
            <a:r>
              <a:rPr lang="en-US" sz="2400" dirty="0" smtClean="0">
                <a:solidFill>
                  <a:srgbClr val="FFFFFF"/>
                </a:solidFill>
              </a:rPr>
              <a:t>-	</a:t>
            </a:r>
            <a:r>
              <a:rPr lang="en-US" sz="2400" dirty="0" smtClean="0">
                <a:solidFill>
                  <a:schemeClr val="tx1"/>
                </a:solidFill>
              </a:rPr>
              <a:t>Doug Maitland, currently a married man, is listed as 	single on the warranty deed.</a:t>
            </a:r>
          </a:p>
          <a:p>
            <a:pPr marL="0" indent="0">
              <a:buNone/>
              <a:tabLst>
                <a:tab pos="461963" algn="l"/>
              </a:tabLst>
            </a:pPr>
            <a:r>
              <a:rPr lang="en-US" sz="2400" dirty="0" smtClean="0">
                <a:solidFill>
                  <a:srgbClr val="FFFFFF"/>
                </a:solidFill>
              </a:rPr>
              <a:t>-	5/3</a:t>
            </a:r>
            <a:r>
              <a:rPr lang="en-US" sz="2400" baseline="30000" dirty="0" smtClean="0">
                <a:solidFill>
                  <a:srgbClr val="FFFFFF"/>
                </a:solidFill>
              </a:rPr>
              <a:t>rd</a:t>
            </a:r>
            <a:r>
              <a:rPr lang="en-US" sz="2400" dirty="0" smtClean="0">
                <a:solidFill>
                  <a:srgbClr val="FFFFFF"/>
                </a:solidFill>
              </a:rPr>
              <a:t> Bank is the mortgagee interest – loan originated 5 	years ago in the amount of $175,000</a:t>
            </a:r>
          </a:p>
          <a:p>
            <a:pPr marL="0" indent="0">
              <a:buNone/>
              <a:tabLst>
                <a:tab pos="461963" algn="l"/>
              </a:tabLst>
            </a:pPr>
            <a:r>
              <a:rPr lang="en-US" sz="2400" dirty="0" smtClean="0">
                <a:solidFill>
                  <a:srgbClr val="FFFFFF"/>
                </a:solidFill>
              </a:rPr>
              <a:t>-	</a:t>
            </a:r>
            <a:r>
              <a:rPr lang="en-US" sz="2400" dirty="0" smtClean="0">
                <a:solidFill>
                  <a:schemeClr val="tx1"/>
                </a:solidFill>
              </a:rPr>
              <a:t>The deed references an easement running along the 	side of the property providing access to the property 	behind Maitland’s property</a:t>
            </a:r>
          </a:p>
          <a:p>
            <a:pPr marL="0" indent="0">
              <a:buNone/>
              <a:tabLst>
                <a:tab pos="461963" algn="l"/>
              </a:tabLst>
            </a:pPr>
            <a:r>
              <a:rPr lang="en-US" sz="2400" dirty="0" smtClean="0">
                <a:solidFill>
                  <a:srgbClr val="FFFFFF"/>
                </a:solidFill>
              </a:rPr>
              <a:t>-	D. Maitland leased the property to Wayne Pace for 5 	years and the lease has run for 2 years.</a:t>
            </a:r>
          </a:p>
          <a:p>
            <a:pPr marL="0" indent="0">
              <a:buNone/>
              <a:tabLst>
                <a:tab pos="461963" algn="l"/>
              </a:tabLst>
            </a:pPr>
            <a:r>
              <a:rPr lang="en-US" sz="3600" dirty="0" smtClean="0">
                <a:solidFill>
                  <a:schemeClr val="tx1"/>
                </a:solidFill>
              </a:rPr>
              <a:t>Who has an estate, title or interest in the property – ORC 163.01(E)?</a:t>
            </a: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Tree>
    <p:extLst>
      <p:ext uri="{BB962C8B-B14F-4D97-AF65-F5344CB8AC3E}">
        <p14:creationId xmlns:p14="http://schemas.microsoft.com/office/powerpoint/2010/main" val="272328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p:cTn id="37"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0908131829307.pdf - Adobe Acrobat Pro"/>
          <p:cNvPicPr>
            <a:picLocks noChangeAspect="1"/>
          </p:cNvPicPr>
          <p:nvPr/>
        </p:nvPicPr>
        <p:blipFill rotWithShape="1">
          <a:blip r:embed="rId2">
            <a:extLst>
              <a:ext uri="{28A0092B-C50C-407E-A947-70E740481C1C}">
                <a14:useLocalDpi xmlns:a14="http://schemas.microsoft.com/office/drawing/2010/main" val="0"/>
              </a:ext>
            </a:extLst>
          </a:blip>
          <a:srcRect l="31442" t="13824" r="31057"/>
          <a:stretch/>
        </p:blipFill>
        <p:spPr>
          <a:xfrm>
            <a:off x="358422" y="484879"/>
            <a:ext cx="4191000" cy="5562600"/>
          </a:xfrm>
          <a:prstGeom prst="rect">
            <a:avLst/>
          </a:prstGeom>
        </p:spPr>
      </p:pic>
      <p:pic>
        <p:nvPicPr>
          <p:cNvPr id="6" name="Picture 5" descr="20150908131829307.pdf - Adobe Acrobat Pro"/>
          <p:cNvPicPr>
            <a:picLocks noChangeAspect="1"/>
          </p:cNvPicPr>
          <p:nvPr/>
        </p:nvPicPr>
        <p:blipFill rotWithShape="1">
          <a:blip r:embed="rId3">
            <a:extLst>
              <a:ext uri="{28A0092B-C50C-407E-A947-70E740481C1C}">
                <a14:useLocalDpi xmlns:a14="http://schemas.microsoft.com/office/drawing/2010/main" val="0"/>
              </a:ext>
            </a:extLst>
          </a:blip>
          <a:srcRect l="31250" t="13505" r="31923" b="2460"/>
          <a:stretch/>
        </p:blipFill>
        <p:spPr>
          <a:xfrm>
            <a:off x="4572000" y="518746"/>
            <a:ext cx="4343400" cy="5577254"/>
          </a:xfrm>
          <a:prstGeom prst="rect">
            <a:avLst/>
          </a:prstGeom>
        </p:spPr>
      </p:pic>
      <p:sp>
        <p:nvSpPr>
          <p:cNvPr id="7" name="TextBox 6"/>
          <p:cNvSpPr txBox="1"/>
          <p:nvPr/>
        </p:nvSpPr>
        <p:spPr>
          <a:xfrm>
            <a:off x="2743200" y="76200"/>
            <a:ext cx="3522118" cy="369332"/>
          </a:xfrm>
          <a:prstGeom prst="rect">
            <a:avLst/>
          </a:prstGeom>
          <a:noFill/>
        </p:spPr>
        <p:txBody>
          <a:bodyPr wrap="none" rtlCol="0">
            <a:spAutoFit/>
          </a:bodyPr>
          <a:lstStyle/>
          <a:p>
            <a:r>
              <a:rPr lang="en-US" b="1" dirty="0" smtClean="0">
                <a:solidFill>
                  <a:srgbClr val="FFFF00"/>
                </a:solidFill>
                <a:latin typeface="Comic Sans MS" panose="030F0702030302020204" pitchFamily="66" charset="0"/>
              </a:rPr>
              <a:t>EXAMPLE AUDITOR’S CARD </a:t>
            </a:r>
            <a:endParaRPr lang="en-US" dirty="0">
              <a:solidFill>
                <a:srgbClr val="FFFF00"/>
              </a:solidFill>
            </a:endParaRPr>
          </a:p>
        </p:txBody>
      </p:sp>
    </p:spTree>
    <p:extLst>
      <p:ext uri="{BB962C8B-B14F-4D97-AF65-F5344CB8AC3E}">
        <p14:creationId xmlns:p14="http://schemas.microsoft.com/office/powerpoint/2010/main" val="77457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0908131829307.pdf - Adobe Acrobat Pro"/>
          <p:cNvPicPr>
            <a:picLocks noChangeAspect="1"/>
          </p:cNvPicPr>
          <p:nvPr/>
        </p:nvPicPr>
        <p:blipFill rotWithShape="1">
          <a:blip r:embed="rId2">
            <a:extLst>
              <a:ext uri="{28A0092B-C50C-407E-A947-70E740481C1C}">
                <a14:useLocalDpi xmlns:a14="http://schemas.microsoft.com/office/drawing/2010/main" val="0"/>
              </a:ext>
            </a:extLst>
          </a:blip>
          <a:srcRect l="30962" t="14465" r="31057"/>
          <a:stretch/>
        </p:blipFill>
        <p:spPr>
          <a:xfrm>
            <a:off x="228600" y="152400"/>
            <a:ext cx="4267200" cy="5943600"/>
          </a:xfrm>
          <a:prstGeom prst="rect">
            <a:avLst/>
          </a:prstGeom>
        </p:spPr>
      </p:pic>
      <p:pic>
        <p:nvPicPr>
          <p:cNvPr id="6" name="Picture 5" descr="20150908131829307.pdf - Adobe Acrobat Pro"/>
          <p:cNvPicPr>
            <a:picLocks noChangeAspect="1"/>
          </p:cNvPicPr>
          <p:nvPr/>
        </p:nvPicPr>
        <p:blipFill rotWithShape="1">
          <a:blip r:embed="rId3">
            <a:extLst>
              <a:ext uri="{28A0092B-C50C-407E-A947-70E740481C1C}">
                <a14:useLocalDpi xmlns:a14="http://schemas.microsoft.com/office/drawing/2010/main" val="0"/>
              </a:ext>
            </a:extLst>
          </a:blip>
          <a:srcRect l="30673" t="13665" r="31538" b="1980"/>
          <a:stretch/>
        </p:blipFill>
        <p:spPr>
          <a:xfrm>
            <a:off x="4648200" y="152400"/>
            <a:ext cx="4267200" cy="5943600"/>
          </a:xfrm>
          <a:prstGeom prst="rect">
            <a:avLst/>
          </a:prstGeom>
        </p:spPr>
      </p:pic>
    </p:spTree>
    <p:extLst>
      <p:ext uri="{BB962C8B-B14F-4D97-AF65-F5344CB8AC3E}">
        <p14:creationId xmlns:p14="http://schemas.microsoft.com/office/powerpoint/2010/main" val="424856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916223" cy="6001643"/>
          </a:xfrm>
          <a:prstGeom prst="rect">
            <a:avLst/>
          </a:prstGeom>
          <a:noFill/>
        </p:spPr>
        <p:txBody>
          <a:bodyPr wrap="none" rtlCol="0">
            <a:spAutoFit/>
          </a:bodyPr>
          <a:lstStyle/>
          <a:p>
            <a:pPr algn="ctr"/>
            <a:r>
              <a:rPr lang="en-US" sz="9600" b="1" dirty="0" smtClean="0">
                <a:solidFill>
                  <a:srgbClr val="FFFF00"/>
                </a:solidFill>
                <a:latin typeface="Comic Sans MS" panose="030F0702030302020204" pitchFamily="66" charset="0"/>
              </a:rPr>
              <a:t> LIVE</a:t>
            </a:r>
          </a:p>
          <a:p>
            <a:pPr algn="ctr"/>
            <a:r>
              <a:rPr lang="en-US" sz="9600" b="1" dirty="0" smtClean="0">
                <a:solidFill>
                  <a:srgbClr val="FFFF00"/>
                </a:solidFill>
                <a:latin typeface="Comic Sans MS" panose="030F0702030302020204" pitchFamily="66" charset="0"/>
              </a:rPr>
              <a:t>  AUDITOR’S </a:t>
            </a:r>
          </a:p>
          <a:p>
            <a:pPr algn="ctr"/>
            <a:r>
              <a:rPr lang="en-US" sz="9600" b="1" dirty="0" smtClean="0">
                <a:solidFill>
                  <a:srgbClr val="FFFF00"/>
                </a:solidFill>
                <a:latin typeface="Comic Sans MS" panose="030F0702030302020204" pitchFamily="66" charset="0"/>
              </a:rPr>
              <a:t>WEBSITE</a:t>
            </a:r>
          </a:p>
          <a:p>
            <a:pPr algn="ctr"/>
            <a:r>
              <a:rPr lang="en-US" sz="9600" b="1" dirty="0" smtClean="0">
                <a:solidFill>
                  <a:srgbClr val="FFFF00"/>
                </a:solidFill>
                <a:latin typeface="Comic Sans MS" panose="030F0702030302020204" pitchFamily="66" charset="0"/>
              </a:rPr>
              <a:t>SEARCH</a:t>
            </a:r>
          </a:p>
        </p:txBody>
      </p:sp>
    </p:spTree>
    <p:extLst>
      <p:ext uri="{BB962C8B-B14F-4D97-AF65-F5344CB8AC3E}">
        <p14:creationId xmlns:p14="http://schemas.microsoft.com/office/powerpoint/2010/main" val="285839662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smtClean="0">
              <a:solidFill>
                <a:srgbClr val="FFFFFF"/>
              </a:solidFill>
            </a:endParaRPr>
          </a:p>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descr="Title Class RE 41116.doc [Compatibility Mode] - Word"/>
          <p:cNvPicPr>
            <a:picLocks noChangeAspect="1"/>
          </p:cNvPicPr>
          <p:nvPr/>
        </p:nvPicPr>
        <p:blipFill rotWithShape="1">
          <a:blip r:embed="rId4">
            <a:extLst>
              <a:ext uri="{28A0092B-C50C-407E-A947-70E740481C1C}">
                <a14:useLocalDpi xmlns:a14="http://schemas.microsoft.com/office/drawing/2010/main" val="0"/>
              </a:ext>
            </a:extLst>
          </a:blip>
          <a:srcRect l="4369" t="44948" r="5049" b="13676"/>
          <a:stretch/>
        </p:blipFill>
        <p:spPr>
          <a:xfrm>
            <a:off x="457200" y="685800"/>
            <a:ext cx="8305800" cy="1752600"/>
          </a:xfrm>
          <a:prstGeom prst="rect">
            <a:avLst/>
          </a:prstGeom>
        </p:spPr>
      </p:pic>
      <p:sp>
        <p:nvSpPr>
          <p:cNvPr id="4" name="TextBox 3"/>
          <p:cNvSpPr txBox="1"/>
          <p:nvPr/>
        </p:nvSpPr>
        <p:spPr>
          <a:xfrm>
            <a:off x="2743200" y="228600"/>
            <a:ext cx="3651962" cy="523220"/>
          </a:xfrm>
          <a:prstGeom prst="rect">
            <a:avLst/>
          </a:prstGeom>
          <a:noFill/>
        </p:spPr>
        <p:txBody>
          <a:bodyPr wrap="none" rtlCol="0">
            <a:spAutoFit/>
          </a:bodyPr>
          <a:lstStyle/>
          <a:p>
            <a:pPr algn="ctr"/>
            <a:r>
              <a:rPr lang="en-US" sz="2800" b="1" dirty="0" smtClean="0">
                <a:solidFill>
                  <a:srgbClr val="FFFF00"/>
                </a:solidFill>
                <a:latin typeface="Comic Sans MS" panose="030F0702030302020204" pitchFamily="66" charset="0"/>
              </a:rPr>
              <a:t>Verification Section</a:t>
            </a:r>
            <a:endParaRPr lang="en-US" sz="2800" b="1" dirty="0">
              <a:solidFill>
                <a:srgbClr val="FFFF00"/>
              </a:solidFill>
              <a:latin typeface="Comic Sans MS" panose="030F0702030302020204" pitchFamily="66" charset="0"/>
            </a:endParaRPr>
          </a:p>
        </p:txBody>
      </p:sp>
      <p:sp>
        <p:nvSpPr>
          <p:cNvPr id="7" name="TextBox 6"/>
          <p:cNvSpPr txBox="1"/>
          <p:nvPr/>
        </p:nvSpPr>
        <p:spPr>
          <a:xfrm>
            <a:off x="381000" y="2438400"/>
            <a:ext cx="7523213" cy="369332"/>
          </a:xfrm>
          <a:prstGeom prst="rect">
            <a:avLst/>
          </a:prstGeom>
          <a:noFill/>
        </p:spPr>
        <p:txBody>
          <a:bodyPr wrap="none" rtlCol="0">
            <a:spAutoFit/>
          </a:bodyPr>
          <a:lstStyle/>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Start Date – Date Root Deed Was Recorded (Title Chain, RE 46-1)</a:t>
            </a:r>
            <a:endParaRPr lang="en-US"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9" name="TextBox 8"/>
          <p:cNvSpPr txBox="1"/>
          <p:nvPr/>
        </p:nvSpPr>
        <p:spPr>
          <a:xfrm>
            <a:off x="381000" y="2743200"/>
            <a:ext cx="8458200" cy="1200329"/>
          </a:xfrm>
          <a:prstGeom prst="rect">
            <a:avLst/>
          </a:prstGeom>
          <a:noFill/>
        </p:spPr>
        <p:txBody>
          <a:bodyPr wrap="square" rtlCol="0">
            <a:spAutoFit/>
          </a:bodyPr>
          <a:lstStyle/>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Ending Date – County Office(s) Certification Date.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Usually On The Computer, </a:t>
            </a:r>
          </a:p>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                     But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Can Be Located In Another Designated Area.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Always Check</a:t>
            </a:r>
            <a:endParaRPr lang="en-US" dirty="0">
              <a:solidFill>
                <a:srgbClr val="000000"/>
              </a:solidFill>
              <a:effectLst>
                <a:outerShdw blurRad="38100" dist="38100" dir="2700000" algn="tl">
                  <a:srgbClr val="000000">
                    <a:alpha val="43137"/>
                  </a:srgbClr>
                </a:outerShdw>
              </a:effectLst>
              <a:latin typeface="Comic Sans MS" panose="030F0702030302020204" pitchFamily="66" charset="0"/>
            </a:endParaRPr>
          </a:p>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                     With The Recorder Office, The Clerk of Courts and Probate                    	        Court For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The Current Certification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Date.</a:t>
            </a:r>
            <a:endParaRPr lang="en-US"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0" name="TextBox 9"/>
          <p:cNvSpPr txBox="1"/>
          <p:nvPr/>
        </p:nvSpPr>
        <p:spPr>
          <a:xfrm>
            <a:off x="470968" y="3886200"/>
            <a:ext cx="3720890" cy="369332"/>
          </a:xfrm>
          <a:prstGeom prst="rect">
            <a:avLst/>
          </a:prstGeom>
          <a:noFill/>
        </p:spPr>
        <p:txBody>
          <a:bodyPr wrap="none" rtlCol="0">
            <a:spAutoFit/>
          </a:bodyPr>
          <a:lstStyle/>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Parcel(s)  –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T</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itle Section (RE 46)</a:t>
            </a:r>
            <a:endParaRPr lang="en-US"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1" name="TextBox 10"/>
          <p:cNvSpPr txBox="1"/>
          <p:nvPr/>
        </p:nvSpPr>
        <p:spPr>
          <a:xfrm>
            <a:off x="457200" y="4267200"/>
            <a:ext cx="4113627" cy="369332"/>
          </a:xfrm>
          <a:prstGeom prst="rect">
            <a:avLst/>
          </a:prstGeom>
          <a:noFill/>
        </p:spPr>
        <p:txBody>
          <a:bodyPr wrap="none" rtlCol="0">
            <a:spAutoFit/>
          </a:bodyPr>
          <a:lstStyle/>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Name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Same as in Section 1 (RE 46)</a:t>
            </a:r>
            <a:endParaRPr lang="en-US"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2" name="TextBox 11"/>
          <p:cNvSpPr txBox="1"/>
          <p:nvPr/>
        </p:nvSpPr>
        <p:spPr>
          <a:xfrm>
            <a:off x="457200" y="4648200"/>
            <a:ext cx="6312947" cy="369332"/>
          </a:xfrm>
          <a:prstGeom prst="rect">
            <a:avLst/>
          </a:prstGeom>
          <a:noFill/>
        </p:spPr>
        <p:txBody>
          <a:bodyPr wrap="none" rtlCol="0">
            <a:spAutoFit/>
          </a:bodyPr>
          <a:lstStyle/>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Public Records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The County Research Was Completed In</a:t>
            </a:r>
            <a:endParaRPr lang="en-US"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3" name="TextBox 12"/>
          <p:cNvSpPr txBox="1"/>
          <p:nvPr/>
        </p:nvSpPr>
        <p:spPr>
          <a:xfrm>
            <a:off x="457200" y="5029200"/>
            <a:ext cx="8454559" cy="369332"/>
          </a:xfrm>
          <a:prstGeom prst="rect">
            <a:avLst/>
          </a:prstGeom>
          <a:noFill/>
        </p:spPr>
        <p:txBody>
          <a:bodyPr wrap="none" rtlCol="0">
            <a:spAutoFit/>
          </a:bodyPr>
          <a:lstStyle/>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Date &amp; Time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Recorder’s Office Certification Date (See Above For Details)</a:t>
            </a:r>
            <a:endParaRPr lang="en-US"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4" name="TextBox 13"/>
          <p:cNvSpPr txBox="1"/>
          <p:nvPr/>
        </p:nvSpPr>
        <p:spPr>
          <a:xfrm>
            <a:off x="457200" y="5410200"/>
            <a:ext cx="7806945" cy="369332"/>
          </a:xfrm>
          <a:prstGeom prst="rect">
            <a:avLst/>
          </a:prstGeom>
          <a:noFill/>
        </p:spPr>
        <p:txBody>
          <a:bodyPr wrap="none" rtlCol="0">
            <a:spAutoFit/>
          </a:bodyPr>
          <a:lstStyle/>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Signature  – </a:t>
            </a:r>
            <a:r>
              <a:rPr lang="en-US" b="1" u="sng" dirty="0" smtClean="0">
                <a:solidFill>
                  <a:srgbClr val="000000"/>
                </a:solidFill>
                <a:effectLst>
                  <a:outerShdw blurRad="38100" dist="38100" dir="2700000" algn="tl">
                    <a:srgbClr val="000000">
                      <a:alpha val="43137"/>
                    </a:srgbClr>
                  </a:outerShdw>
                </a:effectLst>
                <a:latin typeface="Comic Sans MS" panose="030F0702030302020204" pitchFamily="66" charset="0"/>
              </a:rPr>
              <a:t>ONLY</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 The Person Who Completed The Research May Sign</a:t>
            </a:r>
            <a:endParaRPr lang="en-US" dirty="0">
              <a:solidFill>
                <a:srgbClr val="000000"/>
              </a:solidFill>
              <a:effectLst>
                <a:outerShdw blurRad="38100" dist="38100" dir="2700000" algn="tl">
                  <a:srgbClr val="000000">
                    <a:alpha val="43137"/>
                  </a:srgbClr>
                </a:outerShdw>
              </a:effectLst>
            </a:endParaRPr>
          </a:p>
        </p:txBody>
      </p:sp>
      <p:sp>
        <p:nvSpPr>
          <p:cNvPr id="3" name="TextBox 2"/>
          <p:cNvSpPr txBox="1"/>
          <p:nvPr/>
        </p:nvSpPr>
        <p:spPr>
          <a:xfrm>
            <a:off x="457200" y="5791200"/>
            <a:ext cx="4633000" cy="369332"/>
          </a:xfrm>
          <a:prstGeom prst="rect">
            <a:avLst/>
          </a:prstGeom>
          <a:noFill/>
        </p:spPr>
        <p:txBody>
          <a:bodyPr wrap="none" rtlCol="0">
            <a:spAutoFit/>
          </a:bodyPr>
          <a:lstStyle/>
          <a:p>
            <a:r>
              <a:rPr lang="en-US" dirty="0" smtClean="0">
                <a:solidFill>
                  <a:srgbClr val="000000"/>
                </a:solidFill>
                <a:latin typeface="Comic Sans MS" panose="030F0702030302020204" pitchFamily="66" charset="0"/>
              </a:rPr>
              <a:t>Procedure</a:t>
            </a:r>
            <a:r>
              <a:rPr lang="en-US" b="1" dirty="0" smtClean="0">
                <a:solidFill>
                  <a:srgbClr val="000000"/>
                </a:solidFill>
                <a:latin typeface="Comic Sans MS" panose="030F0702030302020204" pitchFamily="66" charset="0"/>
              </a:rPr>
              <a:t> – 5102.03 (C) (9) (a) and (b)</a:t>
            </a:r>
            <a:endParaRPr lang="en-US" b="1" dirty="0">
              <a:solidFill>
                <a:srgbClr val="000000"/>
              </a:solidFill>
            </a:endParaRPr>
          </a:p>
        </p:txBody>
      </p:sp>
    </p:spTree>
    <p:extLst>
      <p:ext uri="{BB962C8B-B14F-4D97-AF65-F5344CB8AC3E}">
        <p14:creationId xmlns:p14="http://schemas.microsoft.com/office/powerpoint/2010/main" val="335097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1000"/>
                                        <p:tgtEl>
                                          <p:spTgt spid="3"/>
                                        </p:tgtEl>
                                      </p:cBhvr>
                                    </p:animEffect>
                                    <p:anim calcmode="lin" valueType="num">
                                      <p:cBhvr>
                                        <p:cTn id="62" dur="1000" fill="hold"/>
                                        <p:tgtEl>
                                          <p:spTgt spid="3"/>
                                        </p:tgtEl>
                                        <p:attrNameLst>
                                          <p:attrName>ppt_x</p:attrName>
                                        </p:attrNameLst>
                                      </p:cBhvr>
                                      <p:tavLst>
                                        <p:tav tm="0">
                                          <p:val>
                                            <p:strVal val="#ppt_x"/>
                                          </p:val>
                                        </p:tav>
                                        <p:tav tm="100000">
                                          <p:val>
                                            <p:strVal val="#ppt_x"/>
                                          </p:val>
                                        </p:tav>
                                      </p:tavLst>
                                    </p:anim>
                                    <p:anim calcmode="lin" valueType="num">
                                      <p:cBhvr>
                                        <p:cTn id="6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3"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98 NEW RE 46-1 Title Chain..pdf - Adobe Acrobat Pro"/>
          <p:cNvPicPr>
            <a:picLocks noChangeAspect="1"/>
          </p:cNvPicPr>
          <p:nvPr/>
        </p:nvPicPr>
        <p:blipFill rotWithShape="1">
          <a:blip r:embed="rId3">
            <a:extLst>
              <a:ext uri="{28A0092B-C50C-407E-A947-70E740481C1C}">
                <a14:useLocalDpi xmlns:a14="http://schemas.microsoft.com/office/drawing/2010/main" val="0"/>
              </a:ext>
            </a:extLst>
          </a:blip>
          <a:srcRect l="16869" t="13385" r="15455" b="1026"/>
          <a:stretch/>
        </p:blipFill>
        <p:spPr>
          <a:xfrm>
            <a:off x="304801" y="152400"/>
            <a:ext cx="8534400" cy="5943600"/>
          </a:xfrm>
          <a:prstGeom prst="rect">
            <a:avLst/>
          </a:prstGeom>
        </p:spPr>
      </p:pic>
    </p:spTree>
    <p:extLst>
      <p:ext uri="{BB962C8B-B14F-4D97-AF65-F5344CB8AC3E}">
        <p14:creationId xmlns:p14="http://schemas.microsoft.com/office/powerpoint/2010/main" val="245452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3" descr="098 NEW RE 46-1 Title Chain..pdf - Adobe Acrobat Pro"/>
          <p:cNvPicPr>
            <a:picLocks noChangeAspect="1"/>
          </p:cNvPicPr>
          <p:nvPr/>
        </p:nvPicPr>
        <p:blipFill rotWithShape="1">
          <a:blip r:embed="rId4">
            <a:extLst>
              <a:ext uri="{28A0092B-C50C-407E-A947-70E740481C1C}">
                <a14:useLocalDpi xmlns:a14="http://schemas.microsoft.com/office/drawing/2010/main" val="0"/>
              </a:ext>
            </a:extLst>
          </a:blip>
          <a:srcRect l="16869" t="13385" r="15455" b="75774"/>
          <a:stretch/>
        </p:blipFill>
        <p:spPr>
          <a:xfrm>
            <a:off x="228600" y="1066800"/>
            <a:ext cx="8610600" cy="1371600"/>
          </a:xfrm>
          <a:prstGeom prst="rect">
            <a:avLst/>
          </a:prstGeom>
        </p:spPr>
      </p:pic>
      <p:sp>
        <p:nvSpPr>
          <p:cNvPr id="3" name="TextBox 2"/>
          <p:cNvSpPr txBox="1"/>
          <p:nvPr/>
        </p:nvSpPr>
        <p:spPr>
          <a:xfrm>
            <a:off x="2133600" y="152400"/>
            <a:ext cx="4857815" cy="954107"/>
          </a:xfrm>
          <a:prstGeom prst="rect">
            <a:avLst/>
          </a:prstGeom>
          <a:noFill/>
        </p:spPr>
        <p:txBody>
          <a:bodyPr wrap="square" rtlCol="0">
            <a:spAutoFit/>
          </a:bodyPr>
          <a:lstStyle/>
          <a:p>
            <a:pPr algn="ctr"/>
            <a:r>
              <a:rPr lang="en-US" sz="2800" b="1" dirty="0" smtClean="0">
                <a:solidFill>
                  <a:srgbClr val="FFFF00"/>
                </a:solidFill>
                <a:latin typeface="Comic Sans MS" panose="030F0702030302020204" pitchFamily="66" charset="0"/>
              </a:rPr>
              <a:t>RE 46-1</a:t>
            </a:r>
          </a:p>
          <a:p>
            <a:pPr algn="ctr"/>
            <a:r>
              <a:rPr lang="en-US" sz="2800" b="1" dirty="0" smtClean="0">
                <a:solidFill>
                  <a:srgbClr val="FFFF00"/>
                </a:solidFill>
                <a:latin typeface="Comic Sans MS" panose="030F0702030302020204" pitchFamily="66" charset="0"/>
              </a:rPr>
              <a:t>Header Section</a:t>
            </a:r>
            <a:endParaRPr lang="en-US" sz="2800" b="1" dirty="0">
              <a:solidFill>
                <a:srgbClr val="FFFF00"/>
              </a:solidFill>
              <a:latin typeface="Comic Sans MS" panose="030F0702030302020204" pitchFamily="66" charset="0"/>
            </a:endParaRPr>
          </a:p>
        </p:txBody>
      </p:sp>
      <p:sp>
        <p:nvSpPr>
          <p:cNvPr id="7" name="TextBox 6"/>
          <p:cNvSpPr txBox="1"/>
          <p:nvPr/>
        </p:nvSpPr>
        <p:spPr>
          <a:xfrm>
            <a:off x="1600200" y="2438400"/>
            <a:ext cx="1175322" cy="461665"/>
          </a:xfrm>
          <a:prstGeom prst="rect">
            <a:avLst/>
          </a:prstGeom>
          <a:noFill/>
        </p:spPr>
        <p:txBody>
          <a:bodyPr wrap="none" rtlCol="0">
            <a:spAutoFit/>
          </a:bodyPr>
          <a:lstStyle/>
          <a:p>
            <a:r>
              <a:rPr lang="en-US" sz="2400" u="sng" dirty="0" smtClean="0">
                <a:solidFill>
                  <a:srgbClr val="FFFF00"/>
                </a:solidFill>
                <a:effectLst>
                  <a:outerShdw blurRad="38100" dist="38100" dir="2700000" algn="tl">
                    <a:srgbClr val="000000">
                      <a:alpha val="43137"/>
                    </a:srgbClr>
                  </a:outerShdw>
                </a:effectLst>
                <a:latin typeface="Comic Sans MS" panose="030F0702030302020204" pitchFamily="66" charset="0"/>
              </a:rPr>
              <a:t>WHAT</a:t>
            </a:r>
            <a:endParaRPr lang="en-US" sz="2400" u="sng" dirty="0">
              <a:solidFill>
                <a:srgbClr val="FFFF00"/>
              </a:solidFill>
            </a:endParaRPr>
          </a:p>
        </p:txBody>
      </p:sp>
      <p:sp>
        <p:nvSpPr>
          <p:cNvPr id="8" name="TextBox 7"/>
          <p:cNvSpPr txBox="1"/>
          <p:nvPr/>
        </p:nvSpPr>
        <p:spPr>
          <a:xfrm>
            <a:off x="5257800" y="2514600"/>
            <a:ext cx="2781531" cy="461665"/>
          </a:xfrm>
          <a:prstGeom prst="rect">
            <a:avLst/>
          </a:prstGeom>
          <a:noFill/>
        </p:spPr>
        <p:txBody>
          <a:bodyPr wrap="none" rtlCol="0">
            <a:spAutoFit/>
          </a:bodyPr>
          <a:lstStyle/>
          <a:p>
            <a:r>
              <a:rPr lang="en-US" sz="2400" u="sng" dirty="0">
                <a:solidFill>
                  <a:srgbClr val="000000"/>
                </a:solidFill>
                <a:latin typeface="Comic Sans MS" panose="030F0702030302020204" pitchFamily="66" charset="0"/>
              </a:rPr>
              <a:t>WHERE TO </a:t>
            </a:r>
            <a:r>
              <a:rPr lang="en-US" sz="2400" u="sng" dirty="0" smtClean="0">
                <a:solidFill>
                  <a:srgbClr val="000000"/>
                </a:solidFill>
                <a:latin typeface="Comic Sans MS" panose="030F0702030302020204" pitchFamily="66" charset="0"/>
              </a:rPr>
              <a:t>FIND</a:t>
            </a:r>
            <a:endParaRPr lang="en-US" sz="2400" u="sng" dirty="0">
              <a:solidFill>
                <a:srgbClr val="000000"/>
              </a:solidFill>
              <a:latin typeface="Comic Sans MS" panose="030F0702030302020204" pitchFamily="66" charset="0"/>
            </a:endParaRPr>
          </a:p>
        </p:txBody>
      </p:sp>
      <p:sp>
        <p:nvSpPr>
          <p:cNvPr id="9" name="TextBox 8"/>
          <p:cNvSpPr txBox="1"/>
          <p:nvPr/>
        </p:nvSpPr>
        <p:spPr>
          <a:xfrm>
            <a:off x="1524000" y="2819400"/>
            <a:ext cx="1324402" cy="461665"/>
          </a:xfrm>
          <a:prstGeom prst="rect">
            <a:avLst/>
          </a:prstGeom>
          <a:noFill/>
        </p:spPr>
        <p:txBody>
          <a:bodyPr wrap="none" rtlCol="0">
            <a:spAutoFit/>
          </a:bodyPr>
          <a:lstStyle/>
          <a:p>
            <a:r>
              <a:rPr lang="en-US" sz="2400" b="1" dirty="0" smtClean="0">
                <a:solidFill>
                  <a:srgbClr val="FFFF00"/>
                </a:solidFill>
                <a:latin typeface="Comic Sans MS" panose="030F0702030302020204" pitchFamily="66" charset="0"/>
              </a:rPr>
              <a:t>District</a:t>
            </a:r>
            <a:endParaRPr lang="en-US" sz="2400" b="1" dirty="0">
              <a:solidFill>
                <a:srgbClr val="FFFF00"/>
              </a:solidFill>
              <a:latin typeface="Comic Sans MS" panose="030F0702030302020204" pitchFamily="66" charset="0"/>
            </a:endParaRPr>
          </a:p>
        </p:txBody>
      </p:sp>
      <p:sp>
        <p:nvSpPr>
          <p:cNvPr id="10" name="TextBox 9"/>
          <p:cNvSpPr txBox="1"/>
          <p:nvPr/>
        </p:nvSpPr>
        <p:spPr>
          <a:xfrm>
            <a:off x="381000" y="3276600"/>
            <a:ext cx="3639138" cy="461665"/>
          </a:xfrm>
          <a:prstGeom prst="rect">
            <a:avLst/>
          </a:prstGeom>
          <a:noFill/>
        </p:spPr>
        <p:txBody>
          <a:bodyPr wrap="none" rtlCol="0">
            <a:spAutoFit/>
          </a:bodyPr>
          <a:lstStyle/>
          <a:p>
            <a:r>
              <a:rPr lang="en-US" sz="2400" b="1" dirty="0" smtClean="0">
                <a:solidFill>
                  <a:srgbClr val="FFFF00"/>
                </a:solidFill>
                <a:latin typeface="Comic Sans MS" panose="030F0702030302020204" pitchFamily="66" charset="0"/>
              </a:rPr>
              <a:t>County, Route, Section</a:t>
            </a:r>
            <a:endParaRPr lang="en-US" sz="2400" dirty="0">
              <a:solidFill>
                <a:srgbClr val="000000"/>
              </a:solidFill>
            </a:endParaRPr>
          </a:p>
        </p:txBody>
      </p:sp>
      <p:sp>
        <p:nvSpPr>
          <p:cNvPr id="11" name="TextBox 10"/>
          <p:cNvSpPr txBox="1"/>
          <p:nvPr/>
        </p:nvSpPr>
        <p:spPr>
          <a:xfrm>
            <a:off x="609600" y="3810000"/>
            <a:ext cx="3427541" cy="461665"/>
          </a:xfrm>
          <a:prstGeom prst="rect">
            <a:avLst/>
          </a:prstGeom>
          <a:noFill/>
        </p:spPr>
        <p:txBody>
          <a:bodyPr wrap="none" rtlCol="0">
            <a:spAutoFit/>
          </a:bodyPr>
          <a:lstStyle/>
          <a:p>
            <a:r>
              <a:rPr lang="en-US" sz="2400" b="1" dirty="0" smtClean="0">
                <a:solidFill>
                  <a:srgbClr val="FFFF00"/>
                </a:solidFill>
                <a:latin typeface="Comic Sans MS" panose="030F0702030302020204" pitchFamily="66" charset="0"/>
              </a:rPr>
              <a:t>ODOT Parcel Number</a:t>
            </a:r>
            <a:endParaRPr lang="en-US" sz="2400" b="1" dirty="0">
              <a:solidFill>
                <a:srgbClr val="FFFF00"/>
              </a:solidFill>
              <a:latin typeface="Comic Sans MS" panose="030F0702030302020204" pitchFamily="66" charset="0"/>
            </a:endParaRPr>
          </a:p>
        </p:txBody>
      </p:sp>
      <p:sp>
        <p:nvSpPr>
          <p:cNvPr id="12" name="TextBox 11"/>
          <p:cNvSpPr txBox="1"/>
          <p:nvPr/>
        </p:nvSpPr>
        <p:spPr>
          <a:xfrm>
            <a:off x="0" y="4267200"/>
            <a:ext cx="4541628" cy="461665"/>
          </a:xfrm>
          <a:prstGeom prst="rect">
            <a:avLst/>
          </a:prstGeom>
          <a:noFill/>
        </p:spPr>
        <p:txBody>
          <a:bodyPr wrap="none" rtlCol="0">
            <a:spAutoFit/>
          </a:bodyPr>
          <a:lstStyle/>
          <a:p>
            <a:r>
              <a:rPr lang="en-US" sz="2400" b="1" dirty="0">
                <a:solidFill>
                  <a:srgbClr val="FFFF00"/>
                </a:solidFill>
                <a:latin typeface="Comic Sans MS" panose="030F0702030302020204" pitchFamily="66" charset="0"/>
              </a:rPr>
              <a:t>Parcel Identification </a:t>
            </a:r>
            <a:r>
              <a:rPr lang="en-US" sz="2400" b="1" dirty="0" smtClean="0">
                <a:solidFill>
                  <a:srgbClr val="FFFF00"/>
                </a:solidFill>
                <a:latin typeface="Comic Sans MS" panose="030F0702030302020204" pitchFamily="66" charset="0"/>
              </a:rPr>
              <a:t>Number</a:t>
            </a:r>
            <a:endParaRPr lang="en-US" sz="2400" b="1" dirty="0">
              <a:solidFill>
                <a:srgbClr val="000000"/>
              </a:solidFill>
              <a:latin typeface="Comic Sans MS" panose="030F0702030302020204" pitchFamily="66" charset="0"/>
            </a:endParaRPr>
          </a:p>
        </p:txBody>
      </p:sp>
      <p:sp>
        <p:nvSpPr>
          <p:cNvPr id="14" name="TextBox 13"/>
          <p:cNvSpPr txBox="1"/>
          <p:nvPr/>
        </p:nvSpPr>
        <p:spPr>
          <a:xfrm>
            <a:off x="6019800" y="2895600"/>
            <a:ext cx="1119217" cy="461665"/>
          </a:xfrm>
          <a:prstGeom prst="rect">
            <a:avLst/>
          </a:prstGeom>
          <a:noFill/>
        </p:spPr>
        <p:txBody>
          <a:bodyPr wrap="none" rtlCol="0">
            <a:spAutoFit/>
          </a:bodyPr>
          <a:lstStyle/>
          <a:p>
            <a:r>
              <a:rPr lang="en-US" sz="2400" b="1" dirty="0" smtClean="0">
                <a:solidFill>
                  <a:srgbClr val="000000"/>
                </a:solidFill>
                <a:latin typeface="Comic Sans MS" panose="030F0702030302020204" pitchFamily="66" charset="0"/>
              </a:rPr>
              <a:t>Varies</a:t>
            </a:r>
            <a:endParaRPr lang="en-US" sz="2400" b="1" dirty="0">
              <a:solidFill>
                <a:srgbClr val="000000"/>
              </a:solidFill>
            </a:endParaRPr>
          </a:p>
        </p:txBody>
      </p:sp>
      <p:sp>
        <p:nvSpPr>
          <p:cNvPr id="15" name="TextBox 14"/>
          <p:cNvSpPr txBox="1"/>
          <p:nvPr/>
        </p:nvSpPr>
        <p:spPr>
          <a:xfrm>
            <a:off x="5410200" y="3276600"/>
            <a:ext cx="2494594" cy="461665"/>
          </a:xfrm>
          <a:prstGeom prst="rect">
            <a:avLst/>
          </a:prstGeom>
          <a:noFill/>
        </p:spPr>
        <p:txBody>
          <a:bodyPr wrap="none" rtlCol="0">
            <a:spAutoFit/>
          </a:bodyPr>
          <a:lstStyle/>
          <a:p>
            <a:r>
              <a:rPr lang="en-US" sz="2400" b="1" dirty="0" smtClean="0">
                <a:solidFill>
                  <a:srgbClr val="000000"/>
                </a:solidFill>
                <a:latin typeface="Comic Sans MS" panose="030F0702030302020204" pitchFamily="66" charset="0"/>
              </a:rPr>
              <a:t>Summary</a:t>
            </a:r>
            <a:r>
              <a:rPr lang="en-US" sz="2400" dirty="0" smtClean="0">
                <a:solidFill>
                  <a:srgbClr val="000000"/>
                </a:solidFill>
                <a:latin typeface="Comic Sans MS" panose="030F0702030302020204" pitchFamily="66" charset="0"/>
              </a:rPr>
              <a:t> </a:t>
            </a:r>
            <a:r>
              <a:rPr lang="en-US" sz="2400" b="1" dirty="0" smtClean="0">
                <a:solidFill>
                  <a:srgbClr val="000000"/>
                </a:solidFill>
                <a:latin typeface="Comic Sans MS" panose="030F0702030302020204" pitchFamily="66" charset="0"/>
              </a:rPr>
              <a:t>Sheet</a:t>
            </a:r>
            <a:endParaRPr lang="en-US" sz="2400" b="1" dirty="0">
              <a:solidFill>
                <a:srgbClr val="000000"/>
              </a:solidFill>
            </a:endParaRPr>
          </a:p>
        </p:txBody>
      </p:sp>
      <p:sp>
        <p:nvSpPr>
          <p:cNvPr id="16" name="TextBox 15"/>
          <p:cNvSpPr txBox="1"/>
          <p:nvPr/>
        </p:nvSpPr>
        <p:spPr>
          <a:xfrm>
            <a:off x="5410200" y="3810000"/>
            <a:ext cx="2494594" cy="461665"/>
          </a:xfrm>
          <a:prstGeom prst="rect">
            <a:avLst/>
          </a:prstGeom>
          <a:noFill/>
        </p:spPr>
        <p:txBody>
          <a:bodyPr wrap="none" rtlCol="0">
            <a:spAutoFit/>
          </a:bodyPr>
          <a:lstStyle/>
          <a:p>
            <a:r>
              <a:rPr lang="en-US" sz="2400" b="1" dirty="0">
                <a:solidFill>
                  <a:srgbClr val="000000"/>
                </a:solidFill>
                <a:latin typeface="Comic Sans MS" panose="030F0702030302020204" pitchFamily="66" charset="0"/>
              </a:rPr>
              <a:t>S</a:t>
            </a:r>
            <a:r>
              <a:rPr lang="en-US" sz="2400" b="1" dirty="0" smtClean="0">
                <a:solidFill>
                  <a:srgbClr val="000000"/>
                </a:solidFill>
                <a:latin typeface="Comic Sans MS" panose="030F0702030302020204" pitchFamily="66" charset="0"/>
              </a:rPr>
              <a:t>ummary</a:t>
            </a:r>
            <a:r>
              <a:rPr lang="en-US" sz="2400" dirty="0" smtClean="0">
                <a:solidFill>
                  <a:srgbClr val="000000"/>
                </a:solidFill>
                <a:latin typeface="Comic Sans MS" panose="030F0702030302020204" pitchFamily="66" charset="0"/>
              </a:rPr>
              <a:t> </a:t>
            </a:r>
            <a:r>
              <a:rPr lang="en-US" sz="2400" b="1" dirty="0" smtClean="0">
                <a:solidFill>
                  <a:srgbClr val="000000"/>
                </a:solidFill>
                <a:latin typeface="Comic Sans MS" panose="030F0702030302020204" pitchFamily="66" charset="0"/>
              </a:rPr>
              <a:t>Sheet</a:t>
            </a:r>
            <a:endParaRPr lang="en-US" sz="2400" b="1" dirty="0">
              <a:solidFill>
                <a:srgbClr val="000000"/>
              </a:solidFill>
            </a:endParaRPr>
          </a:p>
        </p:txBody>
      </p:sp>
      <p:sp>
        <p:nvSpPr>
          <p:cNvPr id="17" name="TextBox 16"/>
          <p:cNvSpPr txBox="1"/>
          <p:nvPr/>
        </p:nvSpPr>
        <p:spPr>
          <a:xfrm>
            <a:off x="5410200" y="4343400"/>
            <a:ext cx="2494594" cy="461665"/>
          </a:xfrm>
          <a:prstGeom prst="rect">
            <a:avLst/>
          </a:prstGeom>
          <a:noFill/>
        </p:spPr>
        <p:txBody>
          <a:bodyPr wrap="none" rtlCol="0">
            <a:spAutoFit/>
          </a:bodyPr>
          <a:lstStyle/>
          <a:p>
            <a:r>
              <a:rPr lang="en-US" sz="2400" b="1" dirty="0">
                <a:solidFill>
                  <a:srgbClr val="000000"/>
                </a:solidFill>
                <a:latin typeface="Comic Sans MS" panose="030F0702030302020204" pitchFamily="66" charset="0"/>
              </a:rPr>
              <a:t>Summary</a:t>
            </a:r>
            <a:r>
              <a:rPr lang="en-US" sz="2400" dirty="0">
                <a:solidFill>
                  <a:srgbClr val="000000"/>
                </a:solidFill>
                <a:latin typeface="Comic Sans MS" panose="030F0702030302020204" pitchFamily="66" charset="0"/>
              </a:rPr>
              <a:t> </a:t>
            </a:r>
            <a:r>
              <a:rPr lang="en-US" sz="2400" b="1" dirty="0" smtClean="0">
                <a:solidFill>
                  <a:srgbClr val="000000"/>
                </a:solidFill>
                <a:latin typeface="Comic Sans MS" panose="030F0702030302020204" pitchFamily="66" charset="0"/>
              </a:rPr>
              <a:t>Sheet</a:t>
            </a:r>
            <a:endParaRPr lang="en-US" sz="2400" b="1" dirty="0">
              <a:solidFill>
                <a:srgbClr val="000000"/>
              </a:solidFill>
            </a:endParaRPr>
          </a:p>
        </p:txBody>
      </p:sp>
      <p:sp>
        <p:nvSpPr>
          <p:cNvPr id="2" name="TextBox 1"/>
          <p:cNvSpPr txBox="1"/>
          <p:nvPr/>
        </p:nvSpPr>
        <p:spPr>
          <a:xfrm>
            <a:off x="1447800" y="4724400"/>
            <a:ext cx="1648208" cy="830997"/>
          </a:xfrm>
          <a:prstGeom prst="rect">
            <a:avLst/>
          </a:prstGeom>
          <a:noFill/>
        </p:spPr>
        <p:txBody>
          <a:bodyPr wrap="none" rtlCol="0">
            <a:spAutoFit/>
          </a:bodyPr>
          <a:lstStyle/>
          <a:p>
            <a:r>
              <a:rPr lang="en-US" sz="2400" b="1" dirty="0">
                <a:solidFill>
                  <a:srgbClr val="FFFF00"/>
                </a:solidFill>
                <a:latin typeface="Comic Sans MS" panose="030F0702030302020204" pitchFamily="66" charset="0"/>
              </a:rPr>
              <a:t>Procedure</a:t>
            </a:r>
            <a:endParaRPr lang="en-US" sz="2400" b="1" dirty="0">
              <a:solidFill>
                <a:srgbClr val="000000"/>
              </a:solidFill>
            </a:endParaRPr>
          </a:p>
          <a:p>
            <a:endParaRPr lang="en-US" sz="2400" dirty="0">
              <a:solidFill>
                <a:srgbClr val="000000"/>
              </a:solidFill>
            </a:endParaRPr>
          </a:p>
        </p:txBody>
      </p:sp>
      <p:sp>
        <p:nvSpPr>
          <p:cNvPr id="13" name="Rectangle 12"/>
          <p:cNvSpPr/>
          <p:nvPr/>
        </p:nvSpPr>
        <p:spPr>
          <a:xfrm>
            <a:off x="5410200" y="4876800"/>
            <a:ext cx="2533066" cy="461665"/>
          </a:xfrm>
          <a:prstGeom prst="rect">
            <a:avLst/>
          </a:prstGeom>
        </p:spPr>
        <p:txBody>
          <a:bodyPr wrap="none">
            <a:spAutoFit/>
          </a:bodyPr>
          <a:lstStyle/>
          <a:p>
            <a:r>
              <a:rPr lang="en-US" sz="2400" b="1" dirty="0" smtClean="0">
                <a:solidFill>
                  <a:srgbClr val="000000"/>
                </a:solidFill>
                <a:latin typeface="Comic Sans MS" panose="030F0702030302020204" pitchFamily="66" charset="0"/>
              </a:rPr>
              <a:t>5102.04 (F) (1)</a:t>
            </a:r>
            <a:endParaRPr lang="en-US" sz="2400" dirty="0">
              <a:solidFill>
                <a:srgbClr val="000000"/>
              </a:solidFill>
            </a:endParaRPr>
          </a:p>
        </p:txBody>
      </p:sp>
    </p:spTree>
    <p:extLst>
      <p:ext uri="{BB962C8B-B14F-4D97-AF65-F5344CB8AC3E}">
        <p14:creationId xmlns:p14="http://schemas.microsoft.com/office/powerpoint/2010/main" val="350830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2">
                                            <p:txEl>
                                              <p:pRg st="0" end="0"/>
                                            </p:txEl>
                                          </p:spTgt>
                                        </p:tgtEl>
                                        <p:attrNameLst>
                                          <p:attrName>style.visibility</p:attrName>
                                        </p:attrNameLst>
                                      </p:cBhvr>
                                      <p:to>
                                        <p:strVal val="visible"/>
                                      </p:to>
                                    </p:set>
                                    <p:animEffect transition="in" filter="fade">
                                      <p:cBhvr>
                                        <p:cTn id="68" dur="1000"/>
                                        <p:tgtEl>
                                          <p:spTgt spid="12">
                                            <p:txEl>
                                              <p:pRg st="0" end="0"/>
                                            </p:txEl>
                                          </p:spTgt>
                                        </p:tgtEl>
                                      </p:cBhvr>
                                    </p:animEffect>
                                    <p:anim calcmode="lin" valueType="num">
                                      <p:cBhvr>
                                        <p:cTn id="6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1000"/>
                                        <p:tgtEl>
                                          <p:spTgt spid="2"/>
                                        </p:tgtEl>
                                      </p:cBhvr>
                                    </p:animEffect>
                                    <p:anim calcmode="lin" valueType="num">
                                      <p:cBhvr>
                                        <p:cTn id="83" dur="1000" fill="hold"/>
                                        <p:tgtEl>
                                          <p:spTgt spid="2"/>
                                        </p:tgtEl>
                                        <p:attrNameLst>
                                          <p:attrName>ppt_x</p:attrName>
                                        </p:attrNameLst>
                                      </p:cBhvr>
                                      <p:tavLst>
                                        <p:tav tm="0">
                                          <p:val>
                                            <p:strVal val="#ppt_x"/>
                                          </p:val>
                                        </p:tav>
                                        <p:tav tm="100000">
                                          <p:val>
                                            <p:strVal val="#ppt_x"/>
                                          </p:val>
                                        </p:tav>
                                      </p:tavLst>
                                    </p:anim>
                                    <p:anim calcmode="lin" valueType="num">
                                      <p:cBhvr>
                                        <p:cTn id="8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fade">
                                      <p:cBhvr>
                                        <p:cTn id="89" dur="1000"/>
                                        <p:tgtEl>
                                          <p:spTgt spid="13"/>
                                        </p:tgtEl>
                                      </p:cBhvr>
                                    </p:animEffect>
                                    <p:anim calcmode="lin" valueType="num">
                                      <p:cBhvr>
                                        <p:cTn id="90" dur="1000" fill="hold"/>
                                        <p:tgtEl>
                                          <p:spTgt spid="13"/>
                                        </p:tgtEl>
                                        <p:attrNameLst>
                                          <p:attrName>ppt_x</p:attrName>
                                        </p:attrNameLst>
                                      </p:cBhvr>
                                      <p:tavLst>
                                        <p:tav tm="0">
                                          <p:val>
                                            <p:strVal val="#ppt_x"/>
                                          </p:val>
                                        </p:tav>
                                        <p:tav tm="100000">
                                          <p:val>
                                            <p:strVal val="#ppt_x"/>
                                          </p:val>
                                        </p:tav>
                                      </p:tavLst>
                                    </p:anim>
                                    <p:anim calcmode="lin" valueType="num">
                                      <p:cBhvr>
                                        <p:cTn id="9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4" grpId="0"/>
      <p:bldP spid="15" grpId="0"/>
      <p:bldP spid="16" grpId="0"/>
      <p:bldP spid="17" grpId="0"/>
      <p:bldP spid="2" grpId="0"/>
      <p:bldP spid="13"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76200"/>
            <a:ext cx="7619999" cy="523220"/>
          </a:xfrm>
          <a:prstGeom prst="rect">
            <a:avLst/>
          </a:prstGeom>
          <a:noFill/>
        </p:spPr>
        <p:txBody>
          <a:bodyPr wrap="square" rtlCol="0">
            <a:spAutoFit/>
          </a:bodyPr>
          <a:lstStyle/>
          <a:p>
            <a:pPr algn="ctr"/>
            <a:r>
              <a:rPr lang="en-US" sz="2800" b="1" dirty="0">
                <a:solidFill>
                  <a:srgbClr val="FFFF00"/>
                </a:solidFill>
                <a:latin typeface="Comic Sans MS" panose="030F0702030302020204" pitchFamily="66" charset="0"/>
              </a:rPr>
              <a:t>RE </a:t>
            </a:r>
            <a:r>
              <a:rPr lang="en-US" sz="2800" b="1" dirty="0" smtClean="0">
                <a:solidFill>
                  <a:srgbClr val="FFFF00"/>
                </a:solidFill>
                <a:latin typeface="Comic Sans MS" panose="030F0702030302020204" pitchFamily="66" charset="0"/>
              </a:rPr>
              <a:t>46-1 Grantor and Grantee Information</a:t>
            </a:r>
            <a:endParaRPr lang="en-US" sz="2800" b="1" dirty="0">
              <a:solidFill>
                <a:srgbClr val="FFFF00"/>
              </a:solidFill>
              <a:latin typeface="Comic Sans MS" panose="030F0702030302020204" pitchFamily="66" charset="0"/>
            </a:endParaRPr>
          </a:p>
        </p:txBody>
      </p:sp>
      <p:sp>
        <p:nvSpPr>
          <p:cNvPr id="6" name="TextBox 5"/>
          <p:cNvSpPr txBox="1"/>
          <p:nvPr/>
        </p:nvSpPr>
        <p:spPr>
          <a:xfrm>
            <a:off x="1066800" y="2514600"/>
            <a:ext cx="1340432" cy="523220"/>
          </a:xfrm>
          <a:prstGeom prst="rect">
            <a:avLst/>
          </a:prstGeom>
          <a:noFill/>
        </p:spPr>
        <p:txBody>
          <a:bodyPr wrap="none" rtlCol="0">
            <a:spAutoFit/>
          </a:bodyPr>
          <a:lstStyle/>
          <a:p>
            <a:r>
              <a:rPr lang="en-US" sz="2800" u="sng" dirty="0" smtClean="0">
                <a:solidFill>
                  <a:srgbClr val="FFFF00"/>
                </a:solidFill>
                <a:effectLst>
                  <a:outerShdw blurRad="38100" dist="38100" dir="2700000" algn="tl">
                    <a:srgbClr val="000000">
                      <a:alpha val="43137"/>
                    </a:srgbClr>
                  </a:outerShdw>
                </a:effectLst>
                <a:latin typeface="Comic Sans MS" panose="030F0702030302020204" pitchFamily="66" charset="0"/>
              </a:rPr>
              <a:t>WHAT</a:t>
            </a:r>
            <a:endParaRPr lang="en-US" sz="2800" u="sng" dirty="0">
              <a:solidFill>
                <a:srgbClr val="FFFF00"/>
              </a:solidFill>
            </a:endParaRPr>
          </a:p>
        </p:txBody>
      </p:sp>
      <p:sp>
        <p:nvSpPr>
          <p:cNvPr id="7" name="TextBox 6"/>
          <p:cNvSpPr txBox="1"/>
          <p:nvPr/>
        </p:nvSpPr>
        <p:spPr>
          <a:xfrm>
            <a:off x="4267200" y="2514600"/>
            <a:ext cx="3214341" cy="523220"/>
          </a:xfrm>
          <a:prstGeom prst="rect">
            <a:avLst/>
          </a:prstGeom>
          <a:noFill/>
        </p:spPr>
        <p:txBody>
          <a:bodyPr wrap="none" rtlCol="0">
            <a:spAutoFit/>
          </a:bodyPr>
          <a:lstStyle/>
          <a:p>
            <a:r>
              <a:rPr lang="en-US" sz="2800" u="sng" dirty="0">
                <a:solidFill>
                  <a:srgbClr val="000000"/>
                </a:solidFill>
                <a:latin typeface="Comic Sans MS" panose="030F0702030302020204" pitchFamily="66" charset="0"/>
              </a:rPr>
              <a:t>WHERE TO </a:t>
            </a:r>
            <a:r>
              <a:rPr lang="en-US" sz="2800" u="sng" dirty="0" smtClean="0">
                <a:solidFill>
                  <a:srgbClr val="000000"/>
                </a:solidFill>
                <a:latin typeface="Comic Sans MS" panose="030F0702030302020204" pitchFamily="66" charset="0"/>
              </a:rPr>
              <a:t>FIND</a:t>
            </a:r>
            <a:endParaRPr lang="en-US" sz="2800" u="sng" dirty="0">
              <a:solidFill>
                <a:srgbClr val="000000"/>
              </a:solidFill>
              <a:latin typeface="Comic Sans MS" panose="030F0702030302020204" pitchFamily="66" charset="0"/>
            </a:endParaRPr>
          </a:p>
        </p:txBody>
      </p:sp>
      <p:pic>
        <p:nvPicPr>
          <p:cNvPr id="10" name="Picture 9" descr="098 NEW RE 46-1 Title Chain..pdf - Adobe Acrobat Pro"/>
          <p:cNvPicPr>
            <a:picLocks noChangeAspect="1"/>
          </p:cNvPicPr>
          <p:nvPr/>
        </p:nvPicPr>
        <p:blipFill rotWithShape="1">
          <a:blip r:embed="rId3">
            <a:extLst>
              <a:ext uri="{28A0092B-C50C-407E-A947-70E740481C1C}">
                <a14:useLocalDpi xmlns:a14="http://schemas.microsoft.com/office/drawing/2010/main" val="0"/>
              </a:ext>
            </a:extLst>
          </a:blip>
          <a:srcRect l="17869" t="24226" r="17026" b="40880"/>
          <a:stretch/>
        </p:blipFill>
        <p:spPr>
          <a:xfrm>
            <a:off x="381000" y="533400"/>
            <a:ext cx="8210257" cy="2057400"/>
          </a:xfrm>
          <a:prstGeom prst="rect">
            <a:avLst/>
          </a:prstGeom>
        </p:spPr>
      </p:pic>
      <p:sp>
        <p:nvSpPr>
          <p:cNvPr id="13" name="TextBox 12"/>
          <p:cNvSpPr txBox="1"/>
          <p:nvPr/>
        </p:nvSpPr>
        <p:spPr>
          <a:xfrm>
            <a:off x="990600" y="3048000"/>
            <a:ext cx="1505540" cy="523220"/>
          </a:xfrm>
          <a:prstGeom prst="rect">
            <a:avLst/>
          </a:prstGeom>
          <a:noFill/>
        </p:spPr>
        <p:txBody>
          <a:bodyPr wrap="none" rtlCol="0">
            <a:spAutoFit/>
          </a:bodyPr>
          <a:lstStyle/>
          <a:p>
            <a:r>
              <a:rPr lang="en-US" sz="2800" dirty="0" smtClean="0">
                <a:solidFill>
                  <a:srgbClr val="FFFF00"/>
                </a:solidFill>
                <a:effectLst>
                  <a:outerShdw blurRad="38100" dist="38100" dir="2700000" algn="tl">
                    <a:srgbClr val="000000">
                      <a:alpha val="43137"/>
                    </a:srgbClr>
                  </a:outerShdw>
                </a:effectLst>
                <a:latin typeface="Comic Sans MS" panose="030F0702030302020204" pitchFamily="66" charset="0"/>
              </a:rPr>
              <a:t>Grantor</a:t>
            </a:r>
            <a:endParaRPr lang="en-US" sz="2800" dirty="0">
              <a:solidFill>
                <a:srgbClr val="000000"/>
              </a:solidFill>
            </a:endParaRPr>
          </a:p>
        </p:txBody>
      </p:sp>
      <p:sp>
        <p:nvSpPr>
          <p:cNvPr id="19" name="TextBox 18"/>
          <p:cNvSpPr txBox="1"/>
          <p:nvPr/>
        </p:nvSpPr>
        <p:spPr>
          <a:xfrm>
            <a:off x="3124200" y="3048000"/>
            <a:ext cx="5562600" cy="954107"/>
          </a:xfrm>
          <a:prstGeom prst="rect">
            <a:avLst/>
          </a:prstGeom>
          <a:noFill/>
        </p:spPr>
        <p:txBody>
          <a:bodyPr wrap="square" rtlCol="0">
            <a:spAutoFit/>
          </a:bodyPr>
          <a:lstStyle/>
          <a:p>
            <a:pPr algn="ctr"/>
            <a:r>
              <a:rPr lang="en-US" sz="2800" dirty="0">
                <a:solidFill>
                  <a:srgbClr val="000000"/>
                </a:solidFill>
                <a:effectLst>
                  <a:outerShdw blurRad="38100" dist="38100" dir="2700000" algn="tl">
                    <a:srgbClr val="000000">
                      <a:alpha val="43137"/>
                    </a:srgbClr>
                  </a:outerShdw>
                </a:effectLst>
                <a:latin typeface="Comic Sans MS" panose="030F0702030302020204" pitchFamily="66" charset="0"/>
              </a:rPr>
              <a:t>From Document(s) Granting </a:t>
            </a:r>
            <a:endParaRPr lang="en-US" sz="2800" dirty="0" smtClean="0">
              <a:solidFill>
                <a:srgbClr val="000000"/>
              </a:solidFill>
              <a:effectLst>
                <a:outerShdw blurRad="38100" dist="38100" dir="2700000" algn="tl">
                  <a:srgbClr val="000000">
                    <a:alpha val="43137"/>
                  </a:srgbClr>
                </a:outerShdw>
              </a:effectLst>
              <a:latin typeface="Comic Sans MS" panose="030F0702030302020204" pitchFamily="66" charset="0"/>
            </a:endParaRPr>
          </a:p>
          <a:p>
            <a:pPr algn="ctr"/>
            <a:r>
              <a:rPr lang="en-US" sz="2800" dirty="0" smtClean="0">
                <a:solidFill>
                  <a:srgbClr val="000000"/>
                </a:solidFill>
                <a:effectLst>
                  <a:outerShdw blurRad="38100" dist="38100" dir="2700000" algn="tl">
                    <a:srgbClr val="000000">
                      <a:alpha val="43137"/>
                    </a:srgbClr>
                  </a:outerShdw>
                </a:effectLst>
                <a:latin typeface="Comic Sans MS" panose="030F0702030302020204" pitchFamily="66" charset="0"/>
              </a:rPr>
              <a:t>The </a:t>
            </a:r>
            <a:r>
              <a:rPr lang="en-US" sz="2800" dirty="0">
                <a:solidFill>
                  <a:srgbClr val="000000"/>
                </a:solidFill>
                <a:effectLst>
                  <a:outerShdw blurRad="38100" dist="38100" dir="2700000" algn="tl">
                    <a:srgbClr val="000000">
                      <a:alpha val="43137"/>
                    </a:srgbClr>
                  </a:outerShdw>
                </a:effectLst>
                <a:latin typeface="Comic Sans MS" panose="030F0702030302020204" pitchFamily="66" charset="0"/>
              </a:rPr>
              <a:t>Current </a:t>
            </a:r>
            <a:r>
              <a:rPr lang="en-US" sz="2800" dirty="0" smtClean="0">
                <a:solidFill>
                  <a:srgbClr val="000000"/>
                </a:solidFill>
                <a:effectLst>
                  <a:outerShdw blurRad="38100" dist="38100" dir="2700000" algn="tl">
                    <a:srgbClr val="000000">
                      <a:alpha val="43137"/>
                    </a:srgbClr>
                  </a:outerShdw>
                </a:effectLst>
                <a:latin typeface="Comic Sans MS" panose="030F0702030302020204" pitchFamily="66" charset="0"/>
              </a:rPr>
              <a:t>Owner’s Interest</a:t>
            </a:r>
            <a:endParaRPr lang="en-US" sz="2800" dirty="0">
              <a:solidFill>
                <a:srgbClr val="000000"/>
              </a:solidFill>
              <a:effectLst>
                <a:outerShdw blurRad="38100" dist="38100" dir="2700000" algn="tl">
                  <a:srgbClr val="000000">
                    <a:alpha val="43137"/>
                  </a:srgbClr>
                </a:outerShdw>
              </a:effectLst>
            </a:endParaRPr>
          </a:p>
        </p:txBody>
      </p:sp>
      <p:sp>
        <p:nvSpPr>
          <p:cNvPr id="3" name="TextBox 2"/>
          <p:cNvSpPr txBox="1"/>
          <p:nvPr/>
        </p:nvSpPr>
        <p:spPr>
          <a:xfrm>
            <a:off x="3352800" y="4114800"/>
            <a:ext cx="5251758" cy="954107"/>
          </a:xfrm>
          <a:prstGeom prst="rect">
            <a:avLst/>
          </a:prstGeom>
          <a:noFill/>
        </p:spPr>
        <p:txBody>
          <a:bodyPr wrap="none" rtlCol="0">
            <a:spAutoFit/>
          </a:bodyPr>
          <a:lstStyle/>
          <a:p>
            <a:pPr algn="ctr"/>
            <a:r>
              <a:rPr lang="en-US" sz="2800" dirty="0">
                <a:solidFill>
                  <a:srgbClr val="000000"/>
                </a:solidFill>
                <a:effectLst>
                  <a:outerShdw blurRad="38100" dist="38100" dir="2700000" algn="tl">
                    <a:srgbClr val="000000">
                      <a:alpha val="43137"/>
                    </a:srgbClr>
                  </a:outerShdw>
                </a:effectLst>
                <a:latin typeface="Comic Sans MS" panose="030F0702030302020204" pitchFamily="66" charset="0"/>
              </a:rPr>
              <a:t>From Document(s) Granting </a:t>
            </a:r>
            <a:endParaRPr lang="en-US" sz="2800" dirty="0" smtClean="0">
              <a:solidFill>
                <a:srgbClr val="000000"/>
              </a:solidFill>
              <a:effectLst>
                <a:outerShdw blurRad="38100" dist="38100" dir="2700000" algn="tl">
                  <a:srgbClr val="000000">
                    <a:alpha val="43137"/>
                  </a:srgbClr>
                </a:outerShdw>
              </a:effectLst>
              <a:latin typeface="Comic Sans MS" panose="030F0702030302020204" pitchFamily="66" charset="0"/>
            </a:endParaRPr>
          </a:p>
          <a:p>
            <a:pPr algn="ctr"/>
            <a:r>
              <a:rPr lang="en-US" sz="2800" dirty="0" smtClean="0">
                <a:solidFill>
                  <a:srgbClr val="000000"/>
                </a:solidFill>
                <a:effectLst>
                  <a:outerShdw blurRad="38100" dist="38100" dir="2700000" algn="tl">
                    <a:srgbClr val="000000">
                      <a:alpha val="43137"/>
                    </a:srgbClr>
                  </a:outerShdw>
                </a:effectLst>
                <a:latin typeface="Comic Sans MS" panose="030F0702030302020204" pitchFamily="66" charset="0"/>
              </a:rPr>
              <a:t>The </a:t>
            </a:r>
            <a:r>
              <a:rPr lang="en-US" sz="2800" dirty="0">
                <a:solidFill>
                  <a:srgbClr val="000000"/>
                </a:solidFill>
                <a:effectLst>
                  <a:outerShdw blurRad="38100" dist="38100" dir="2700000" algn="tl">
                    <a:srgbClr val="000000">
                      <a:alpha val="43137"/>
                    </a:srgbClr>
                  </a:outerShdw>
                </a:effectLst>
                <a:latin typeface="Comic Sans MS" panose="030F0702030302020204" pitchFamily="66" charset="0"/>
              </a:rPr>
              <a:t>Current </a:t>
            </a:r>
            <a:r>
              <a:rPr lang="en-US" sz="2800" dirty="0" smtClean="0">
                <a:solidFill>
                  <a:srgbClr val="000000"/>
                </a:solidFill>
                <a:effectLst>
                  <a:outerShdw blurRad="38100" dist="38100" dir="2700000" algn="tl">
                    <a:srgbClr val="000000">
                      <a:alpha val="43137"/>
                    </a:srgbClr>
                  </a:outerShdw>
                </a:effectLst>
                <a:latin typeface="Comic Sans MS" panose="030F0702030302020204" pitchFamily="66" charset="0"/>
              </a:rPr>
              <a:t>Owner’s Interest</a:t>
            </a:r>
            <a:endParaRPr lang="en-US" sz="2800" dirty="0">
              <a:solidFill>
                <a:srgbClr val="000000"/>
              </a:solidFill>
              <a:effectLst>
                <a:outerShdw blurRad="38100" dist="38100" dir="2700000" algn="tl">
                  <a:srgbClr val="000000">
                    <a:alpha val="43137"/>
                  </a:srgbClr>
                </a:outerShdw>
              </a:effectLst>
            </a:endParaRPr>
          </a:p>
        </p:txBody>
      </p:sp>
      <p:sp>
        <p:nvSpPr>
          <p:cNvPr id="9" name="Rectangle 8"/>
          <p:cNvSpPr/>
          <p:nvPr/>
        </p:nvSpPr>
        <p:spPr>
          <a:xfrm>
            <a:off x="914400" y="5181600"/>
            <a:ext cx="1893467" cy="523220"/>
          </a:xfrm>
          <a:prstGeom prst="rect">
            <a:avLst/>
          </a:prstGeom>
        </p:spPr>
        <p:txBody>
          <a:bodyPr wrap="none">
            <a:spAutoFit/>
          </a:bodyPr>
          <a:lstStyle/>
          <a:p>
            <a:r>
              <a:rPr lang="en-US" sz="2800" b="1" dirty="0" smtClean="0">
                <a:solidFill>
                  <a:srgbClr val="FFFF00"/>
                </a:solidFill>
                <a:latin typeface="Comic Sans MS" panose="030F0702030302020204" pitchFamily="66" charset="0"/>
              </a:rPr>
              <a:t>Procedure</a:t>
            </a:r>
            <a:endParaRPr lang="en-US" sz="2800" b="1" dirty="0">
              <a:solidFill>
                <a:srgbClr val="000000"/>
              </a:solidFill>
            </a:endParaRPr>
          </a:p>
        </p:txBody>
      </p:sp>
      <p:sp>
        <p:nvSpPr>
          <p:cNvPr id="11" name="TextBox 10"/>
          <p:cNvSpPr txBox="1"/>
          <p:nvPr/>
        </p:nvSpPr>
        <p:spPr>
          <a:xfrm>
            <a:off x="3116703" y="5105400"/>
            <a:ext cx="5447325" cy="954107"/>
          </a:xfrm>
          <a:prstGeom prst="rect">
            <a:avLst/>
          </a:prstGeom>
          <a:noFill/>
        </p:spPr>
        <p:txBody>
          <a:bodyPr wrap="none" rtlCol="0">
            <a:spAutoFit/>
          </a:bodyPr>
          <a:lstStyle/>
          <a:p>
            <a:pPr algn="ctr"/>
            <a:r>
              <a:rPr lang="en-US" sz="2800" dirty="0" smtClean="0">
                <a:solidFill>
                  <a:srgbClr val="000000"/>
                </a:solidFill>
                <a:effectLst>
                  <a:outerShdw blurRad="38100" dist="38100" dir="2700000" algn="tl">
                    <a:srgbClr val="000000">
                      <a:alpha val="43137"/>
                    </a:srgbClr>
                  </a:outerShdw>
                </a:effectLst>
                <a:latin typeface="Comic Sans MS" panose="030F0702030302020204" pitchFamily="66" charset="0"/>
              </a:rPr>
              <a:t>5102.04 (F) (2) (a), (b), (c) </a:t>
            </a:r>
          </a:p>
          <a:p>
            <a:pPr algn="ctr"/>
            <a:r>
              <a:rPr lang="en-US" sz="2800" dirty="0" smtClean="0">
                <a:solidFill>
                  <a:srgbClr val="000000"/>
                </a:solidFill>
                <a:effectLst>
                  <a:outerShdw blurRad="38100" dist="38100" dir="2700000" algn="tl">
                    <a:srgbClr val="000000">
                      <a:alpha val="43137"/>
                    </a:srgbClr>
                  </a:outerShdw>
                </a:effectLst>
                <a:latin typeface="Comic Sans MS" panose="030F0702030302020204" pitchFamily="66" charset="0"/>
              </a:rPr>
              <a:t> and 5102.04 (F) (3) (a) and (b) </a:t>
            </a:r>
            <a:endParaRPr lang="en-US" sz="28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12" name="Rectangle 11"/>
          <p:cNvSpPr/>
          <p:nvPr/>
        </p:nvSpPr>
        <p:spPr>
          <a:xfrm>
            <a:off x="990600" y="4191000"/>
            <a:ext cx="1537600" cy="523220"/>
          </a:xfrm>
          <a:prstGeom prst="rect">
            <a:avLst/>
          </a:prstGeom>
        </p:spPr>
        <p:txBody>
          <a:bodyPr wrap="none">
            <a:spAutoFit/>
          </a:bodyPr>
          <a:lstStyle/>
          <a:p>
            <a:r>
              <a:rPr lang="en-US" sz="2800" dirty="0">
                <a:solidFill>
                  <a:srgbClr val="FFFF00"/>
                </a:solidFill>
                <a:effectLst>
                  <a:outerShdw blurRad="38100" dist="38100" dir="2700000" algn="tl">
                    <a:srgbClr val="000000">
                      <a:alpha val="43137"/>
                    </a:srgbClr>
                  </a:outerShdw>
                </a:effectLst>
                <a:latin typeface="Comic Sans MS" panose="030F0702030302020204" pitchFamily="66" charset="0"/>
              </a:rPr>
              <a:t>Grantee</a:t>
            </a:r>
            <a:endParaRPr lang="en-US" sz="2800" dirty="0">
              <a:solidFill>
                <a:srgbClr val="000000"/>
              </a:solidFill>
            </a:endParaRPr>
          </a:p>
        </p:txBody>
      </p:sp>
    </p:spTree>
    <p:extLst>
      <p:ext uri="{BB962C8B-B14F-4D97-AF65-F5344CB8AC3E}">
        <p14:creationId xmlns:p14="http://schemas.microsoft.com/office/powerpoint/2010/main" val="233559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anim calcmode="lin" valueType="num">
                                      <p:cBhvr>
                                        <p:cTn id="48" dur="1000" fill="hold"/>
                                        <p:tgtEl>
                                          <p:spTgt spid="3"/>
                                        </p:tgtEl>
                                        <p:attrNameLst>
                                          <p:attrName>ppt_x</p:attrName>
                                        </p:attrNameLst>
                                      </p:cBhvr>
                                      <p:tavLst>
                                        <p:tav tm="0">
                                          <p:val>
                                            <p:strVal val="#ppt_x"/>
                                          </p:val>
                                        </p:tav>
                                        <p:tav tm="100000">
                                          <p:val>
                                            <p:strVal val="#ppt_x"/>
                                          </p:val>
                                        </p:tav>
                                      </p:tavLst>
                                    </p:anim>
                                    <p:anim calcmode="lin" valueType="num">
                                      <p:cBhvr>
                                        <p:cTn id="4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9" grpId="0"/>
      <p:bldP spid="3" grpId="0"/>
      <p:bldP spid="9" grpId="0"/>
      <p:bldP spid="11" grpId="0"/>
      <p:bldP spid="12"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98 NEW RE 46-1 Title Chain..pdf - Adobe Acrobat Pro"/>
          <p:cNvPicPr>
            <a:picLocks noChangeAspect="1"/>
          </p:cNvPicPr>
          <p:nvPr/>
        </p:nvPicPr>
        <p:blipFill rotWithShape="1">
          <a:blip r:embed="rId2">
            <a:extLst>
              <a:ext uri="{28A0092B-C50C-407E-A947-70E740481C1C}">
                <a14:useLocalDpi xmlns:a14="http://schemas.microsoft.com/office/drawing/2010/main" val="0"/>
              </a:ext>
            </a:extLst>
          </a:blip>
          <a:srcRect l="17869" t="24226" r="17026" b="40880"/>
          <a:stretch/>
        </p:blipFill>
        <p:spPr>
          <a:xfrm>
            <a:off x="466871" y="533400"/>
            <a:ext cx="8210257" cy="2209800"/>
          </a:xfrm>
          <a:prstGeom prst="rect">
            <a:avLst/>
          </a:prstGeom>
          <a:solidFill>
            <a:srgbClr val="FFFF00"/>
          </a:solidFill>
        </p:spPr>
      </p:pic>
      <p:sp>
        <p:nvSpPr>
          <p:cNvPr id="4" name="Rectangle 3"/>
          <p:cNvSpPr/>
          <p:nvPr/>
        </p:nvSpPr>
        <p:spPr>
          <a:xfrm>
            <a:off x="762000" y="3657600"/>
            <a:ext cx="1503938" cy="369332"/>
          </a:xfrm>
          <a:prstGeom prst="rect">
            <a:avLst/>
          </a:prstGeom>
        </p:spPr>
        <p:txBody>
          <a:bodyPr wrap="square">
            <a:spAutoFit/>
          </a:bodyPr>
          <a:lstStyle/>
          <a:p>
            <a:r>
              <a:rPr lang="en-US" dirty="0">
                <a:solidFill>
                  <a:srgbClr val="FFFF00"/>
                </a:solidFill>
                <a:effectLst>
                  <a:outerShdw blurRad="38100" dist="38100" dir="2700000" algn="tl">
                    <a:srgbClr val="000000">
                      <a:alpha val="43137"/>
                    </a:srgbClr>
                  </a:outerShdw>
                </a:effectLst>
                <a:latin typeface="Comic Sans MS" panose="030F0702030302020204" pitchFamily="66" charset="0"/>
              </a:rPr>
              <a:t>Date Signed</a:t>
            </a:r>
            <a:endParaRPr lang="en-US" dirty="0">
              <a:solidFill>
                <a:srgbClr val="000000"/>
              </a:solidFill>
            </a:endParaRPr>
          </a:p>
        </p:txBody>
      </p:sp>
      <p:sp>
        <p:nvSpPr>
          <p:cNvPr id="5" name="TextBox 4"/>
          <p:cNvSpPr txBox="1"/>
          <p:nvPr/>
        </p:nvSpPr>
        <p:spPr>
          <a:xfrm>
            <a:off x="990600" y="2895600"/>
            <a:ext cx="928459" cy="369332"/>
          </a:xfrm>
          <a:prstGeom prst="rect">
            <a:avLst/>
          </a:prstGeom>
          <a:noFill/>
        </p:spPr>
        <p:txBody>
          <a:bodyPr wrap="none" rtlCol="0">
            <a:spAutoFit/>
          </a:bodyPr>
          <a:lstStyle/>
          <a:p>
            <a:r>
              <a:rPr lang="en-US" u="sng" dirty="0" smtClean="0">
                <a:solidFill>
                  <a:srgbClr val="FFFF00"/>
                </a:solidFill>
                <a:effectLst>
                  <a:outerShdw blurRad="38100" dist="38100" dir="2700000" algn="tl">
                    <a:srgbClr val="000000">
                      <a:alpha val="43137"/>
                    </a:srgbClr>
                  </a:outerShdw>
                </a:effectLst>
                <a:latin typeface="Comic Sans MS" panose="030F0702030302020204" pitchFamily="66" charset="0"/>
              </a:rPr>
              <a:t>WHAT</a:t>
            </a:r>
            <a:endParaRPr lang="en-US" u="sng" dirty="0">
              <a:solidFill>
                <a:srgbClr val="FFFF00"/>
              </a:solidFill>
            </a:endParaRPr>
          </a:p>
        </p:txBody>
      </p:sp>
      <p:sp>
        <p:nvSpPr>
          <p:cNvPr id="6" name="Rectangle 5"/>
          <p:cNvSpPr/>
          <p:nvPr/>
        </p:nvSpPr>
        <p:spPr>
          <a:xfrm>
            <a:off x="4572000" y="2895600"/>
            <a:ext cx="2132315" cy="369332"/>
          </a:xfrm>
          <a:prstGeom prst="rect">
            <a:avLst/>
          </a:prstGeom>
        </p:spPr>
        <p:txBody>
          <a:bodyPr wrap="none">
            <a:spAutoFit/>
          </a:bodyPr>
          <a:lstStyle/>
          <a:p>
            <a:r>
              <a:rPr lang="en-US" u="sng" dirty="0">
                <a:solidFill>
                  <a:srgbClr val="000000"/>
                </a:solidFill>
                <a:latin typeface="Comic Sans MS" panose="030F0702030302020204" pitchFamily="66" charset="0"/>
              </a:rPr>
              <a:t>WHERE TO FIND</a:t>
            </a:r>
          </a:p>
        </p:txBody>
      </p:sp>
      <p:sp>
        <p:nvSpPr>
          <p:cNvPr id="7" name="Rectangle 6"/>
          <p:cNvSpPr/>
          <p:nvPr/>
        </p:nvSpPr>
        <p:spPr>
          <a:xfrm>
            <a:off x="2590800" y="3276600"/>
            <a:ext cx="6477000" cy="369332"/>
          </a:xfrm>
          <a:prstGeom prst="rect">
            <a:avLst/>
          </a:prstGeom>
        </p:spPr>
        <p:txBody>
          <a:bodyPr wrap="square">
            <a:spAutoFit/>
          </a:bodyPr>
          <a:lstStyle/>
          <a:p>
            <a:pPr algn="ct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From Document(s) Granting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The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Current Owner’s Interest</a:t>
            </a:r>
            <a:endParaRPr lang="en-US" dirty="0">
              <a:solidFill>
                <a:srgbClr val="000000"/>
              </a:solidFill>
              <a:effectLst>
                <a:outerShdw blurRad="38100" dist="38100" dir="2700000" algn="tl">
                  <a:srgbClr val="000000">
                    <a:alpha val="43137"/>
                  </a:srgbClr>
                </a:outerShdw>
              </a:effectLst>
            </a:endParaRPr>
          </a:p>
        </p:txBody>
      </p:sp>
      <p:sp>
        <p:nvSpPr>
          <p:cNvPr id="8" name="Rectangle 7"/>
          <p:cNvSpPr/>
          <p:nvPr/>
        </p:nvSpPr>
        <p:spPr>
          <a:xfrm>
            <a:off x="-12441" y="4114800"/>
            <a:ext cx="2819400" cy="369332"/>
          </a:xfrm>
          <a:prstGeom prst="rect">
            <a:avLst/>
          </a:prstGeom>
        </p:spPr>
        <p:txBody>
          <a:bodyPr wrap="square">
            <a:spAutoFit/>
          </a:bodyPr>
          <a:lstStyle/>
          <a:p>
            <a:r>
              <a:rPr lang="en-US" dirty="0">
                <a:solidFill>
                  <a:srgbClr val="FFFF00"/>
                </a:solidFill>
                <a:effectLst>
                  <a:outerShdw blurRad="38100" dist="38100" dir="2700000" algn="tl">
                    <a:srgbClr val="000000">
                      <a:alpha val="43137"/>
                    </a:srgbClr>
                  </a:outerShdw>
                </a:effectLst>
                <a:latin typeface="Comic Sans MS" panose="030F0702030302020204" pitchFamily="66" charset="0"/>
              </a:rPr>
              <a:t>Date and </a:t>
            </a:r>
            <a:r>
              <a:rPr lang="en-US" dirty="0" smtClean="0">
                <a:solidFill>
                  <a:srgbClr val="FFFF00"/>
                </a:solidFill>
                <a:effectLst>
                  <a:outerShdw blurRad="38100" dist="38100" dir="2700000" algn="tl">
                    <a:srgbClr val="000000">
                      <a:alpha val="43137"/>
                    </a:srgbClr>
                  </a:outerShdw>
                </a:effectLst>
                <a:latin typeface="Comic Sans MS" panose="030F0702030302020204" pitchFamily="66" charset="0"/>
              </a:rPr>
              <a:t>Time Recorded</a:t>
            </a:r>
            <a:endParaRPr lang="en-US" dirty="0">
              <a:solidFill>
                <a:srgbClr val="000000"/>
              </a:solidFill>
            </a:endParaRPr>
          </a:p>
        </p:txBody>
      </p:sp>
      <p:sp>
        <p:nvSpPr>
          <p:cNvPr id="9" name="Rectangle 8"/>
          <p:cNvSpPr/>
          <p:nvPr/>
        </p:nvSpPr>
        <p:spPr>
          <a:xfrm>
            <a:off x="457200" y="4572000"/>
            <a:ext cx="1946367" cy="369332"/>
          </a:xfrm>
          <a:prstGeom prst="rect">
            <a:avLst/>
          </a:prstGeom>
        </p:spPr>
        <p:txBody>
          <a:bodyPr wrap="none">
            <a:spAutoFit/>
          </a:bodyPr>
          <a:lstStyle/>
          <a:p>
            <a:r>
              <a:rPr lang="en-US" dirty="0">
                <a:solidFill>
                  <a:srgbClr val="FFFF00"/>
                </a:solidFill>
                <a:effectLst>
                  <a:outerShdw blurRad="38100" dist="38100" dir="2700000" algn="tl">
                    <a:srgbClr val="000000">
                      <a:alpha val="43137"/>
                    </a:srgbClr>
                  </a:outerShdw>
                </a:effectLst>
                <a:latin typeface="Comic Sans MS" panose="030F0702030302020204" pitchFamily="66" charset="0"/>
              </a:rPr>
              <a:t>Volume and Page</a:t>
            </a:r>
            <a:endParaRPr lang="en-US" dirty="0">
              <a:solidFill>
                <a:srgbClr val="000000"/>
              </a:solidFill>
            </a:endParaRPr>
          </a:p>
        </p:txBody>
      </p:sp>
      <p:sp>
        <p:nvSpPr>
          <p:cNvPr id="11" name="Rectangle 10"/>
          <p:cNvSpPr/>
          <p:nvPr/>
        </p:nvSpPr>
        <p:spPr>
          <a:xfrm>
            <a:off x="304800" y="3276600"/>
            <a:ext cx="2323072" cy="369332"/>
          </a:xfrm>
          <a:prstGeom prst="rect">
            <a:avLst/>
          </a:prstGeom>
        </p:spPr>
        <p:txBody>
          <a:bodyPr wrap="none">
            <a:spAutoFit/>
          </a:bodyPr>
          <a:lstStyle/>
          <a:p>
            <a:r>
              <a:rPr lang="en-US" dirty="0">
                <a:solidFill>
                  <a:srgbClr val="FFFF00"/>
                </a:solidFill>
                <a:effectLst>
                  <a:outerShdw blurRad="38100" dist="38100" dir="2700000" algn="tl">
                    <a:srgbClr val="000000">
                      <a:alpha val="43137"/>
                    </a:srgbClr>
                  </a:outerShdw>
                </a:effectLst>
                <a:latin typeface="Comic Sans MS" panose="030F0702030302020204" pitchFamily="66" charset="0"/>
              </a:rPr>
              <a:t>Type of Instrument</a:t>
            </a:r>
            <a:endParaRPr lang="en-US" dirty="0">
              <a:solidFill>
                <a:srgbClr val="000000"/>
              </a:solidFill>
            </a:endParaRPr>
          </a:p>
        </p:txBody>
      </p:sp>
      <p:sp>
        <p:nvSpPr>
          <p:cNvPr id="2" name="Rectangle 1"/>
          <p:cNvSpPr/>
          <p:nvPr/>
        </p:nvSpPr>
        <p:spPr>
          <a:xfrm>
            <a:off x="2362200" y="3657600"/>
            <a:ext cx="6858000" cy="369332"/>
          </a:xfrm>
          <a:prstGeom prst="rect">
            <a:avLst/>
          </a:prstGeom>
        </p:spPr>
        <p:txBody>
          <a:bodyPr wrap="square">
            <a:spAutoFit/>
          </a:bodyPr>
          <a:lstStyle/>
          <a:p>
            <a:pPr algn="ct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From Document(s) Granting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The Current Owner’s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Interest</a:t>
            </a:r>
            <a:endParaRPr lang="en-US" dirty="0">
              <a:solidFill>
                <a:srgbClr val="000000"/>
              </a:solidFill>
              <a:effectLst>
                <a:outerShdw blurRad="38100" dist="38100" dir="2700000" algn="tl">
                  <a:srgbClr val="000000">
                    <a:alpha val="43137"/>
                  </a:srgbClr>
                </a:outerShdw>
              </a:effectLst>
            </a:endParaRPr>
          </a:p>
        </p:txBody>
      </p:sp>
      <p:sp>
        <p:nvSpPr>
          <p:cNvPr id="12" name="Rectangle 11"/>
          <p:cNvSpPr/>
          <p:nvPr/>
        </p:nvSpPr>
        <p:spPr>
          <a:xfrm>
            <a:off x="2362200" y="4114800"/>
            <a:ext cx="6934200" cy="369332"/>
          </a:xfrm>
          <a:prstGeom prst="rect">
            <a:avLst/>
          </a:prstGeom>
        </p:spPr>
        <p:txBody>
          <a:bodyPr wrap="square">
            <a:spAutoFit/>
          </a:bodyPr>
          <a:lstStyle/>
          <a:p>
            <a:pPr algn="ct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From Document(s) Granting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The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Current Owner’s Interest</a:t>
            </a:r>
            <a:endParaRPr lang="en-US" dirty="0">
              <a:solidFill>
                <a:srgbClr val="000000"/>
              </a:solidFill>
              <a:effectLst>
                <a:outerShdw blurRad="38100" dist="38100" dir="2700000" algn="tl">
                  <a:srgbClr val="000000">
                    <a:alpha val="43137"/>
                  </a:srgbClr>
                </a:outerShdw>
              </a:effectLst>
            </a:endParaRPr>
          </a:p>
        </p:txBody>
      </p:sp>
      <p:sp>
        <p:nvSpPr>
          <p:cNvPr id="14" name="Rectangle 13"/>
          <p:cNvSpPr/>
          <p:nvPr/>
        </p:nvSpPr>
        <p:spPr>
          <a:xfrm>
            <a:off x="2590800" y="4572000"/>
            <a:ext cx="6477000" cy="369332"/>
          </a:xfrm>
          <a:prstGeom prst="rect">
            <a:avLst/>
          </a:prstGeom>
        </p:spPr>
        <p:txBody>
          <a:bodyPr wrap="square">
            <a:spAutoFit/>
          </a:bodyPr>
          <a:lstStyle/>
          <a:p>
            <a:pPr algn="ct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From Document(s) Granting The Current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Owner’s Interest</a:t>
            </a:r>
            <a:endParaRPr lang="en-US" dirty="0">
              <a:solidFill>
                <a:srgbClr val="000000"/>
              </a:solidFill>
              <a:effectLst>
                <a:outerShdw blurRad="38100" dist="38100" dir="2700000" algn="tl">
                  <a:srgbClr val="000000">
                    <a:alpha val="43137"/>
                  </a:srgbClr>
                </a:outerShdw>
              </a:effectLst>
            </a:endParaRPr>
          </a:p>
        </p:txBody>
      </p:sp>
      <p:sp>
        <p:nvSpPr>
          <p:cNvPr id="15" name="Rectangle 14"/>
          <p:cNvSpPr/>
          <p:nvPr/>
        </p:nvSpPr>
        <p:spPr>
          <a:xfrm>
            <a:off x="838200" y="5029200"/>
            <a:ext cx="1159292" cy="369332"/>
          </a:xfrm>
          <a:prstGeom prst="rect">
            <a:avLst/>
          </a:prstGeom>
        </p:spPr>
        <p:txBody>
          <a:bodyPr wrap="none">
            <a:spAutoFit/>
          </a:bodyPr>
          <a:lstStyle/>
          <a:p>
            <a:r>
              <a:rPr lang="en-US" dirty="0">
                <a:solidFill>
                  <a:srgbClr val="FFFF00"/>
                </a:solidFill>
                <a:effectLst>
                  <a:outerShdw blurRad="38100" dist="38100" dir="2700000" algn="tl">
                    <a:srgbClr val="000000">
                      <a:alpha val="43137"/>
                    </a:srgbClr>
                  </a:outerShdw>
                </a:effectLst>
                <a:latin typeface="Comic Sans MS" panose="030F0702030302020204" pitchFamily="66" charset="0"/>
              </a:rPr>
              <a:t>Guidance</a:t>
            </a:r>
            <a:endParaRPr lang="en-US" dirty="0">
              <a:solidFill>
                <a:srgbClr val="000000"/>
              </a:solidFill>
              <a:effectLst>
                <a:outerShdw blurRad="38100" dist="38100" dir="2700000" algn="tl">
                  <a:srgbClr val="000000">
                    <a:alpha val="43137"/>
                  </a:srgbClr>
                </a:outerShdw>
              </a:effectLst>
            </a:endParaRPr>
          </a:p>
        </p:txBody>
      </p:sp>
      <p:sp>
        <p:nvSpPr>
          <p:cNvPr id="17" name="Rectangle 16"/>
          <p:cNvSpPr/>
          <p:nvPr/>
        </p:nvSpPr>
        <p:spPr>
          <a:xfrm>
            <a:off x="2438400" y="5029200"/>
            <a:ext cx="6477000" cy="369332"/>
          </a:xfrm>
          <a:prstGeom prst="rect">
            <a:avLst/>
          </a:prstGeom>
        </p:spPr>
        <p:txBody>
          <a:bodyPr wrap="square">
            <a:spAutoFit/>
          </a:bodyPr>
          <a:lstStyle/>
          <a:p>
            <a:pPr algn="ct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5102.04 (F) (4), (5), (6) and (7)</a:t>
            </a:r>
            <a:endParaRPr lang="en-US" dirty="0">
              <a:solidFill>
                <a:srgbClr val="000000"/>
              </a:solidFill>
              <a:effectLst>
                <a:outerShdw blurRad="38100" dist="38100" dir="2700000" algn="tl">
                  <a:srgbClr val="000000">
                    <a:alpha val="43137"/>
                  </a:srgbClr>
                </a:outerShdw>
              </a:effectLst>
            </a:endParaRPr>
          </a:p>
        </p:txBody>
      </p:sp>
      <p:sp>
        <p:nvSpPr>
          <p:cNvPr id="18" name="Rectangle 17"/>
          <p:cNvSpPr/>
          <p:nvPr/>
        </p:nvSpPr>
        <p:spPr>
          <a:xfrm>
            <a:off x="304800" y="76200"/>
            <a:ext cx="8686800" cy="646331"/>
          </a:xfrm>
          <a:prstGeom prst="rect">
            <a:avLst/>
          </a:prstGeom>
        </p:spPr>
        <p:txBody>
          <a:bodyPr wrap="square">
            <a:spAutoFit/>
          </a:bodyPr>
          <a:lstStyle/>
          <a:p>
            <a:pPr algn="ctr"/>
            <a:r>
              <a:rPr lang="en-US" sz="3600" b="1" dirty="0">
                <a:solidFill>
                  <a:srgbClr val="FFFF00"/>
                </a:solidFill>
                <a:latin typeface="Comic Sans MS" panose="030F0702030302020204" pitchFamily="66" charset="0"/>
              </a:rPr>
              <a:t>RE 46-1 </a:t>
            </a:r>
            <a:r>
              <a:rPr lang="en-US" sz="3600" b="1" dirty="0" smtClean="0">
                <a:solidFill>
                  <a:srgbClr val="FFFF00"/>
                </a:solidFill>
                <a:latin typeface="Comic Sans MS" panose="030F0702030302020204" pitchFamily="66" charset="0"/>
              </a:rPr>
              <a:t>Additional Information</a:t>
            </a:r>
            <a:endParaRPr lang="en-US" sz="3600" b="1"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223704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1000"/>
                                        <p:tgtEl>
                                          <p:spTgt spid="14"/>
                                        </p:tgtEl>
                                      </p:cBhvr>
                                    </p:animEffect>
                                    <p:anim calcmode="lin" valueType="num">
                                      <p:cBhvr>
                                        <p:cTn id="76" dur="1000" fill="hold"/>
                                        <p:tgtEl>
                                          <p:spTgt spid="14"/>
                                        </p:tgtEl>
                                        <p:attrNameLst>
                                          <p:attrName>ppt_x</p:attrName>
                                        </p:attrNameLst>
                                      </p:cBhvr>
                                      <p:tavLst>
                                        <p:tav tm="0">
                                          <p:val>
                                            <p:strVal val="#ppt_x"/>
                                          </p:val>
                                        </p:tav>
                                        <p:tav tm="100000">
                                          <p:val>
                                            <p:strVal val="#ppt_x"/>
                                          </p:val>
                                        </p:tav>
                                      </p:tavLst>
                                    </p:anim>
                                    <p:anim calcmode="lin" valueType="num">
                                      <p:cBhvr>
                                        <p:cTn id="7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1000"/>
                                        <p:tgtEl>
                                          <p:spTgt spid="15"/>
                                        </p:tgtEl>
                                      </p:cBhvr>
                                    </p:animEffect>
                                    <p:anim calcmode="lin" valueType="num">
                                      <p:cBhvr>
                                        <p:cTn id="83" dur="1000" fill="hold"/>
                                        <p:tgtEl>
                                          <p:spTgt spid="15"/>
                                        </p:tgtEl>
                                        <p:attrNameLst>
                                          <p:attrName>ppt_x</p:attrName>
                                        </p:attrNameLst>
                                      </p:cBhvr>
                                      <p:tavLst>
                                        <p:tav tm="0">
                                          <p:val>
                                            <p:strVal val="#ppt_x"/>
                                          </p:val>
                                        </p:tav>
                                        <p:tav tm="100000">
                                          <p:val>
                                            <p:strVal val="#ppt_x"/>
                                          </p:val>
                                        </p:tav>
                                      </p:tavLst>
                                    </p:anim>
                                    <p:anim calcmode="lin" valueType="num">
                                      <p:cBhvr>
                                        <p:cTn id="8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1000"/>
                                        <p:tgtEl>
                                          <p:spTgt spid="17"/>
                                        </p:tgtEl>
                                      </p:cBhvr>
                                    </p:animEffect>
                                    <p:anim calcmode="lin" valueType="num">
                                      <p:cBhvr>
                                        <p:cTn id="90" dur="1000" fill="hold"/>
                                        <p:tgtEl>
                                          <p:spTgt spid="17"/>
                                        </p:tgtEl>
                                        <p:attrNameLst>
                                          <p:attrName>ppt_x</p:attrName>
                                        </p:attrNameLst>
                                      </p:cBhvr>
                                      <p:tavLst>
                                        <p:tav tm="0">
                                          <p:val>
                                            <p:strVal val="#ppt_x"/>
                                          </p:val>
                                        </p:tav>
                                        <p:tav tm="100000">
                                          <p:val>
                                            <p:strVal val="#ppt_x"/>
                                          </p:val>
                                        </p:tav>
                                      </p:tavLst>
                                    </p:anim>
                                    <p:anim calcmode="lin" valueType="num">
                                      <p:cBhvr>
                                        <p:cTn id="9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2" grpId="0"/>
      <p:bldP spid="12" grpId="0"/>
      <p:bldP spid="14" grpId="0"/>
      <p:bldP spid="15" grpId="0"/>
      <p:bldP spid="17"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4572000"/>
            <a:ext cx="2810385" cy="523220"/>
          </a:xfrm>
          <a:prstGeom prst="rect">
            <a:avLst/>
          </a:prstGeom>
        </p:spPr>
        <p:txBody>
          <a:bodyPr wrap="none">
            <a:spAutoFit/>
          </a:bodyPr>
          <a:lstStyle/>
          <a:p>
            <a:r>
              <a:rPr lang="en-US" sz="2800" dirty="0">
                <a:solidFill>
                  <a:srgbClr val="FFFF00"/>
                </a:solidFill>
                <a:effectLst>
                  <a:outerShdw blurRad="38100" dist="38100" dir="2700000" algn="tl">
                    <a:srgbClr val="000000">
                      <a:alpha val="43137"/>
                    </a:srgbClr>
                  </a:outerShdw>
                </a:effectLst>
                <a:latin typeface="Comic Sans MS" panose="030F0702030302020204" pitchFamily="66" charset="0"/>
              </a:rPr>
              <a:t>Conveyance Fee</a:t>
            </a:r>
            <a:endParaRPr lang="en-US" sz="2800" dirty="0">
              <a:solidFill>
                <a:srgbClr val="000000"/>
              </a:solidFill>
            </a:endParaRPr>
          </a:p>
        </p:txBody>
      </p:sp>
      <p:sp>
        <p:nvSpPr>
          <p:cNvPr id="4" name="Rectangle 3"/>
          <p:cNvSpPr/>
          <p:nvPr/>
        </p:nvSpPr>
        <p:spPr>
          <a:xfrm>
            <a:off x="3657600" y="3505200"/>
            <a:ext cx="5257800" cy="954107"/>
          </a:xfrm>
          <a:prstGeom prst="rect">
            <a:avLst/>
          </a:prstGeom>
        </p:spPr>
        <p:txBody>
          <a:bodyPr wrap="square">
            <a:spAutoFit/>
          </a:bodyPr>
          <a:lstStyle/>
          <a:p>
            <a:pPr algn="ctr"/>
            <a:r>
              <a:rPr lang="en-US" sz="2800" dirty="0">
                <a:solidFill>
                  <a:srgbClr val="000000"/>
                </a:solidFill>
                <a:effectLst>
                  <a:outerShdw blurRad="38100" dist="38100" dir="2700000" algn="tl">
                    <a:srgbClr val="000000">
                      <a:alpha val="43137"/>
                    </a:srgbClr>
                  </a:outerShdw>
                </a:effectLst>
                <a:latin typeface="Comic Sans MS" panose="030F0702030302020204" pitchFamily="66" charset="0"/>
              </a:rPr>
              <a:t>From Document(s) Granting </a:t>
            </a:r>
            <a:endParaRPr lang="en-US" sz="2800" dirty="0" smtClean="0">
              <a:solidFill>
                <a:srgbClr val="000000"/>
              </a:solidFill>
              <a:effectLst>
                <a:outerShdw blurRad="38100" dist="38100" dir="2700000" algn="tl">
                  <a:srgbClr val="000000">
                    <a:alpha val="43137"/>
                  </a:srgbClr>
                </a:outerShdw>
              </a:effectLst>
              <a:latin typeface="Comic Sans MS" panose="030F0702030302020204" pitchFamily="66" charset="0"/>
            </a:endParaRPr>
          </a:p>
          <a:p>
            <a:pPr algn="ctr"/>
            <a:r>
              <a:rPr lang="en-US" sz="2800" dirty="0" smtClean="0">
                <a:solidFill>
                  <a:srgbClr val="000000"/>
                </a:solidFill>
                <a:effectLst>
                  <a:outerShdw blurRad="38100" dist="38100" dir="2700000" algn="tl">
                    <a:srgbClr val="000000">
                      <a:alpha val="43137"/>
                    </a:srgbClr>
                  </a:outerShdw>
                </a:effectLst>
                <a:latin typeface="Comic Sans MS" panose="030F0702030302020204" pitchFamily="66" charset="0"/>
              </a:rPr>
              <a:t>The </a:t>
            </a:r>
            <a:r>
              <a:rPr lang="en-US" sz="2800" dirty="0">
                <a:solidFill>
                  <a:srgbClr val="000000"/>
                </a:solidFill>
                <a:effectLst>
                  <a:outerShdw blurRad="38100" dist="38100" dir="2700000" algn="tl">
                    <a:srgbClr val="000000">
                      <a:alpha val="43137"/>
                    </a:srgbClr>
                  </a:outerShdw>
                </a:effectLst>
                <a:latin typeface="Comic Sans MS" panose="030F0702030302020204" pitchFamily="66" charset="0"/>
              </a:rPr>
              <a:t>Current Owner’s Interest</a:t>
            </a:r>
            <a:endParaRPr lang="en-US" sz="2800" dirty="0">
              <a:solidFill>
                <a:srgbClr val="000000"/>
              </a:solidFill>
              <a:effectLst>
                <a:outerShdw blurRad="38100" dist="38100" dir="2700000" algn="tl">
                  <a:srgbClr val="000000">
                    <a:alpha val="43137"/>
                  </a:srgbClr>
                </a:outerShdw>
              </a:effectLst>
            </a:endParaRPr>
          </a:p>
        </p:txBody>
      </p:sp>
      <p:pic>
        <p:nvPicPr>
          <p:cNvPr id="5" name="Picture 4" descr="098 NEW RE 46-1 Title Chain..pdf - Adobe Acrobat Pro"/>
          <p:cNvPicPr>
            <a:picLocks noChangeAspect="1"/>
          </p:cNvPicPr>
          <p:nvPr/>
        </p:nvPicPr>
        <p:blipFill rotWithShape="1">
          <a:blip r:embed="rId2">
            <a:extLst>
              <a:ext uri="{28A0092B-C50C-407E-A947-70E740481C1C}">
                <a14:useLocalDpi xmlns:a14="http://schemas.microsoft.com/office/drawing/2010/main" val="0"/>
              </a:ext>
            </a:extLst>
          </a:blip>
          <a:srcRect l="17869" t="24226" r="17026" b="40880"/>
          <a:stretch/>
        </p:blipFill>
        <p:spPr>
          <a:xfrm>
            <a:off x="457200" y="685800"/>
            <a:ext cx="8210257" cy="2209800"/>
          </a:xfrm>
          <a:prstGeom prst="rect">
            <a:avLst/>
          </a:prstGeom>
        </p:spPr>
      </p:pic>
      <p:sp>
        <p:nvSpPr>
          <p:cNvPr id="6" name="Rectangle 5"/>
          <p:cNvSpPr/>
          <p:nvPr/>
        </p:nvSpPr>
        <p:spPr>
          <a:xfrm>
            <a:off x="838200" y="5334000"/>
            <a:ext cx="1893467" cy="954107"/>
          </a:xfrm>
          <a:prstGeom prst="rect">
            <a:avLst/>
          </a:prstGeom>
        </p:spPr>
        <p:txBody>
          <a:bodyPr wrap="none">
            <a:spAutoFit/>
          </a:bodyPr>
          <a:lstStyle/>
          <a:p>
            <a:r>
              <a:rPr lang="en-US" sz="2800" dirty="0">
                <a:solidFill>
                  <a:srgbClr val="FFFF00"/>
                </a:solidFill>
                <a:latin typeface="Comic Sans MS" panose="030F0702030302020204" pitchFamily="66" charset="0"/>
              </a:rPr>
              <a:t>Procedure</a:t>
            </a:r>
            <a:endParaRPr lang="en-US" sz="2800" dirty="0">
              <a:solidFill>
                <a:srgbClr val="000000"/>
              </a:solidFill>
            </a:endParaRPr>
          </a:p>
          <a:p>
            <a:endParaRPr lang="en-US" sz="2800" dirty="0">
              <a:solidFill>
                <a:srgbClr val="000000"/>
              </a:solidFill>
            </a:endParaRPr>
          </a:p>
        </p:txBody>
      </p:sp>
      <p:sp>
        <p:nvSpPr>
          <p:cNvPr id="7" name="Rectangle 6"/>
          <p:cNvSpPr/>
          <p:nvPr/>
        </p:nvSpPr>
        <p:spPr>
          <a:xfrm>
            <a:off x="1219200" y="3048000"/>
            <a:ext cx="1340432" cy="523220"/>
          </a:xfrm>
          <a:prstGeom prst="rect">
            <a:avLst/>
          </a:prstGeom>
        </p:spPr>
        <p:txBody>
          <a:bodyPr wrap="none">
            <a:spAutoFit/>
          </a:bodyPr>
          <a:lstStyle/>
          <a:p>
            <a:r>
              <a:rPr lang="en-US" sz="2800" u="sng" dirty="0">
                <a:solidFill>
                  <a:srgbClr val="FFFF00"/>
                </a:solidFill>
                <a:effectLst>
                  <a:outerShdw blurRad="38100" dist="38100" dir="2700000" algn="tl">
                    <a:srgbClr val="000000">
                      <a:alpha val="43137"/>
                    </a:srgbClr>
                  </a:outerShdw>
                </a:effectLst>
                <a:latin typeface="Comic Sans MS" panose="030F0702030302020204" pitchFamily="66" charset="0"/>
              </a:rPr>
              <a:t>WHAT</a:t>
            </a:r>
            <a:endParaRPr lang="en-US" sz="2800" u="sng" dirty="0">
              <a:solidFill>
                <a:srgbClr val="FFFF00"/>
              </a:solidFill>
            </a:endParaRPr>
          </a:p>
        </p:txBody>
      </p:sp>
      <p:sp>
        <p:nvSpPr>
          <p:cNvPr id="8" name="Rectangle 7"/>
          <p:cNvSpPr/>
          <p:nvPr/>
        </p:nvSpPr>
        <p:spPr>
          <a:xfrm>
            <a:off x="4648200" y="3048000"/>
            <a:ext cx="3214341" cy="523220"/>
          </a:xfrm>
          <a:prstGeom prst="rect">
            <a:avLst/>
          </a:prstGeom>
        </p:spPr>
        <p:txBody>
          <a:bodyPr wrap="none">
            <a:spAutoFit/>
          </a:bodyPr>
          <a:lstStyle/>
          <a:p>
            <a:r>
              <a:rPr lang="en-US" sz="2800" u="sng" dirty="0">
                <a:solidFill>
                  <a:srgbClr val="000000"/>
                </a:solidFill>
                <a:latin typeface="Comic Sans MS" panose="030F0702030302020204" pitchFamily="66" charset="0"/>
              </a:rPr>
              <a:t>WHERE TO FIND</a:t>
            </a:r>
          </a:p>
        </p:txBody>
      </p:sp>
      <p:sp>
        <p:nvSpPr>
          <p:cNvPr id="9" name="TextBox 8"/>
          <p:cNvSpPr txBox="1"/>
          <p:nvPr/>
        </p:nvSpPr>
        <p:spPr>
          <a:xfrm>
            <a:off x="76200" y="3505200"/>
            <a:ext cx="3657600" cy="954107"/>
          </a:xfrm>
          <a:prstGeom prst="rect">
            <a:avLst/>
          </a:prstGeom>
          <a:noFill/>
        </p:spPr>
        <p:txBody>
          <a:bodyPr wrap="square" rtlCol="0">
            <a:spAutoFit/>
          </a:bodyPr>
          <a:lstStyle/>
          <a:p>
            <a:pPr algn="ctr"/>
            <a:r>
              <a:rPr lang="en-US" sz="2800" dirty="0" smtClean="0">
                <a:solidFill>
                  <a:srgbClr val="FFFF00"/>
                </a:solidFill>
                <a:effectLst>
                  <a:outerShdw blurRad="38100" dist="38100" dir="2700000" algn="tl">
                    <a:srgbClr val="000000">
                      <a:alpha val="43137"/>
                    </a:srgbClr>
                  </a:outerShdw>
                </a:effectLst>
                <a:latin typeface="Comic Sans MS" panose="030F0702030302020204" pitchFamily="66" charset="0"/>
              </a:rPr>
              <a:t>Brief Land </a:t>
            </a:r>
          </a:p>
          <a:p>
            <a:pPr algn="ctr"/>
            <a:r>
              <a:rPr lang="en-US" sz="2800" dirty="0" smtClean="0">
                <a:solidFill>
                  <a:srgbClr val="FFFF00"/>
                </a:solidFill>
                <a:effectLst>
                  <a:outerShdw blurRad="38100" dist="38100" dir="2700000" algn="tl">
                    <a:srgbClr val="000000">
                      <a:alpha val="43137"/>
                    </a:srgbClr>
                  </a:outerShdw>
                </a:effectLst>
                <a:latin typeface="Comic Sans MS" panose="030F0702030302020204" pitchFamily="66" charset="0"/>
              </a:rPr>
              <a:t>Description Remarks</a:t>
            </a:r>
            <a:endParaRPr lang="en-US" sz="2800"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10" name="Rectangle 9"/>
          <p:cNvSpPr/>
          <p:nvPr/>
        </p:nvSpPr>
        <p:spPr>
          <a:xfrm>
            <a:off x="3581400" y="4419600"/>
            <a:ext cx="5334000" cy="954107"/>
          </a:xfrm>
          <a:prstGeom prst="rect">
            <a:avLst/>
          </a:prstGeom>
        </p:spPr>
        <p:txBody>
          <a:bodyPr wrap="square">
            <a:spAutoFit/>
          </a:bodyPr>
          <a:lstStyle/>
          <a:p>
            <a:pPr algn="ctr"/>
            <a:r>
              <a:rPr lang="en-US" sz="2800" dirty="0">
                <a:solidFill>
                  <a:srgbClr val="000000"/>
                </a:solidFill>
                <a:effectLst>
                  <a:outerShdw blurRad="38100" dist="38100" dir="2700000" algn="tl">
                    <a:srgbClr val="000000">
                      <a:alpha val="43137"/>
                    </a:srgbClr>
                  </a:outerShdw>
                </a:effectLst>
                <a:latin typeface="Comic Sans MS" panose="030F0702030302020204" pitchFamily="66" charset="0"/>
              </a:rPr>
              <a:t>From Document(s) Granting </a:t>
            </a:r>
          </a:p>
          <a:p>
            <a:pPr algn="ctr"/>
            <a:r>
              <a:rPr lang="en-US" sz="2800" dirty="0">
                <a:solidFill>
                  <a:srgbClr val="000000"/>
                </a:solidFill>
                <a:effectLst>
                  <a:outerShdw blurRad="38100" dist="38100" dir="2700000" algn="tl">
                    <a:srgbClr val="000000">
                      <a:alpha val="43137"/>
                    </a:srgbClr>
                  </a:outerShdw>
                </a:effectLst>
                <a:latin typeface="Comic Sans MS" panose="030F0702030302020204" pitchFamily="66" charset="0"/>
              </a:rPr>
              <a:t>The Current Owner’s Interest</a:t>
            </a:r>
            <a:endParaRPr lang="en-US" sz="2800" dirty="0">
              <a:solidFill>
                <a:srgbClr val="000000"/>
              </a:solidFill>
              <a:effectLst>
                <a:outerShdw blurRad="38100" dist="38100" dir="2700000" algn="tl">
                  <a:srgbClr val="000000">
                    <a:alpha val="43137"/>
                  </a:srgbClr>
                </a:outerShdw>
              </a:effectLst>
            </a:endParaRPr>
          </a:p>
        </p:txBody>
      </p:sp>
      <p:sp>
        <p:nvSpPr>
          <p:cNvPr id="11" name="TextBox 10"/>
          <p:cNvSpPr txBox="1"/>
          <p:nvPr/>
        </p:nvSpPr>
        <p:spPr>
          <a:xfrm>
            <a:off x="838200" y="0"/>
            <a:ext cx="7361311" cy="923330"/>
          </a:xfrm>
          <a:prstGeom prst="rect">
            <a:avLst/>
          </a:prstGeom>
          <a:noFill/>
        </p:spPr>
        <p:txBody>
          <a:bodyPr wrap="none" rtlCol="0">
            <a:spAutoFit/>
          </a:bodyPr>
          <a:lstStyle/>
          <a:p>
            <a:r>
              <a:rPr lang="en-US" sz="3600" b="1" dirty="0">
                <a:solidFill>
                  <a:srgbClr val="FFFF00"/>
                </a:solidFill>
                <a:latin typeface="Comic Sans MS" panose="030F0702030302020204" pitchFamily="66" charset="0"/>
              </a:rPr>
              <a:t>RE 46-1 Additional Information</a:t>
            </a:r>
          </a:p>
          <a:p>
            <a:endParaRPr lang="en-US" dirty="0">
              <a:solidFill>
                <a:srgbClr val="000000"/>
              </a:solidFill>
            </a:endParaRPr>
          </a:p>
        </p:txBody>
      </p:sp>
      <p:sp>
        <p:nvSpPr>
          <p:cNvPr id="12" name="Rectangle 11"/>
          <p:cNvSpPr/>
          <p:nvPr/>
        </p:nvSpPr>
        <p:spPr>
          <a:xfrm>
            <a:off x="3124200" y="5334000"/>
            <a:ext cx="6172200" cy="954107"/>
          </a:xfrm>
          <a:prstGeom prst="rect">
            <a:avLst/>
          </a:prstGeom>
        </p:spPr>
        <p:txBody>
          <a:bodyPr wrap="square">
            <a:spAutoFit/>
          </a:bodyPr>
          <a:lstStyle/>
          <a:p>
            <a:pPr algn="ctr"/>
            <a:r>
              <a:rPr lang="en-US" sz="2700" dirty="0">
                <a:solidFill>
                  <a:srgbClr val="000000"/>
                </a:solidFill>
                <a:effectLst>
                  <a:outerShdw blurRad="38100" dist="38100" dir="2700000" algn="tl">
                    <a:srgbClr val="000000">
                      <a:alpha val="43137"/>
                    </a:srgbClr>
                  </a:outerShdw>
                </a:effectLst>
                <a:latin typeface="Comic Sans MS" panose="030F0702030302020204" pitchFamily="66" charset="0"/>
              </a:rPr>
              <a:t>5102.04 (F</a:t>
            </a:r>
            <a:r>
              <a:rPr lang="en-US" sz="2700" dirty="0" smtClean="0">
                <a:solidFill>
                  <a:srgbClr val="000000"/>
                </a:solidFill>
                <a:effectLst>
                  <a:outerShdw blurRad="38100" dist="38100" dir="2700000" algn="tl">
                    <a:srgbClr val="000000">
                      <a:alpha val="43137"/>
                    </a:srgbClr>
                  </a:outerShdw>
                </a:effectLst>
                <a:latin typeface="Comic Sans MS" panose="030F0702030302020204" pitchFamily="66" charset="0"/>
              </a:rPr>
              <a:t>) (8) (a), (b), (c), (d) and</a:t>
            </a:r>
          </a:p>
          <a:p>
            <a:pPr algn="ctr"/>
            <a:r>
              <a:rPr lang="en-US" sz="2700" dirty="0" smtClean="0">
                <a:solidFill>
                  <a:srgbClr val="000000"/>
                </a:solidFill>
                <a:effectLst>
                  <a:outerShdw blurRad="38100" dist="38100" dir="2700000" algn="tl">
                    <a:srgbClr val="000000">
                      <a:alpha val="43137"/>
                    </a:srgbClr>
                  </a:outerShdw>
                </a:effectLst>
                <a:latin typeface="Comic Sans MS" panose="030F0702030302020204" pitchFamily="66" charset="0"/>
              </a:rPr>
              <a:t>5102.04 (F) (9)</a:t>
            </a:r>
            <a:endParaRPr lang="en-US" sz="2700" dirty="0">
              <a:solidFill>
                <a:srgbClr val="000000"/>
              </a:solidFill>
            </a:endParaRPr>
          </a:p>
        </p:txBody>
      </p:sp>
    </p:spTree>
    <p:extLst>
      <p:ext uri="{BB962C8B-B14F-4D97-AF65-F5344CB8AC3E}">
        <p14:creationId xmlns:p14="http://schemas.microsoft.com/office/powerpoint/2010/main" val="204355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2"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0" y="304800"/>
            <a:ext cx="6707285" cy="707886"/>
          </a:xfrm>
          <a:prstGeom prst="rect">
            <a:avLst/>
          </a:prstGeom>
          <a:noFill/>
        </p:spPr>
        <p:txBody>
          <a:bodyPr wrap="none" rtlCol="0">
            <a:spAutoFit/>
          </a:bodyPr>
          <a:lstStyle/>
          <a:p>
            <a:r>
              <a:rPr lang="en-US" sz="4000" b="1" dirty="0" smtClean="0">
                <a:solidFill>
                  <a:srgbClr val="FFFF00"/>
                </a:solidFill>
                <a:latin typeface="Comic Sans MS" panose="030F0702030302020204" pitchFamily="66" charset="0"/>
              </a:rPr>
              <a:t>LIST OF ATTACHMENTS</a:t>
            </a:r>
            <a:endParaRPr lang="en-US" sz="4000" dirty="0">
              <a:solidFill>
                <a:srgbClr val="000000"/>
              </a:solidFill>
            </a:endParaRPr>
          </a:p>
        </p:txBody>
      </p:sp>
      <p:sp>
        <p:nvSpPr>
          <p:cNvPr id="2" name="TextBox 1"/>
          <p:cNvSpPr txBox="1"/>
          <p:nvPr/>
        </p:nvSpPr>
        <p:spPr>
          <a:xfrm>
            <a:off x="152400" y="1981200"/>
            <a:ext cx="7968848" cy="400110"/>
          </a:xfrm>
          <a:prstGeom prst="rect">
            <a:avLst/>
          </a:prstGeom>
          <a:noFill/>
        </p:spPr>
        <p:txBody>
          <a:bodyPr wrap="none" rtlCol="0">
            <a:spAutoFit/>
          </a:bodyPr>
          <a:lstStyle/>
          <a:p>
            <a:pPr marL="285750" indent="-285750">
              <a:buFont typeface="Wingdings" panose="05000000000000000000" pitchFamily="2" charset="2"/>
              <a:buChar char="ü"/>
            </a:pPr>
            <a:r>
              <a:rPr lang="en-US" sz="2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Copy Of Current Deed Found In O.R. Volume 532 Page 411</a:t>
            </a:r>
            <a:endParaRPr lang="en-US" sz="2000"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5" name="TextBox 4"/>
          <p:cNvSpPr txBox="1"/>
          <p:nvPr/>
        </p:nvSpPr>
        <p:spPr>
          <a:xfrm>
            <a:off x="152400" y="3505200"/>
            <a:ext cx="7778091" cy="400110"/>
          </a:xfrm>
          <a:prstGeom prst="rect">
            <a:avLst/>
          </a:prstGeom>
          <a:noFill/>
        </p:spPr>
        <p:txBody>
          <a:bodyPr wrap="none" rtlCol="0">
            <a:spAutoFit/>
          </a:bodyPr>
          <a:lstStyle/>
          <a:p>
            <a:pPr marL="285750" indent="-285750">
              <a:buFont typeface="Wingdings" panose="05000000000000000000" pitchFamily="2" charset="2"/>
              <a:buChar char="ü"/>
            </a:pPr>
            <a:r>
              <a:rPr lang="en-US" sz="2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Copy Of Mortgage Found In O.R. Volume 1613 Page 2016</a:t>
            </a:r>
            <a:endParaRPr lang="en-US" sz="2000" dirty="0">
              <a:solidFill>
                <a:srgbClr val="000000"/>
              </a:solidFill>
            </a:endParaRPr>
          </a:p>
        </p:txBody>
      </p:sp>
      <p:sp>
        <p:nvSpPr>
          <p:cNvPr id="6" name="TextBox 5"/>
          <p:cNvSpPr txBox="1"/>
          <p:nvPr/>
        </p:nvSpPr>
        <p:spPr>
          <a:xfrm>
            <a:off x="152400" y="1219200"/>
            <a:ext cx="4790094" cy="400110"/>
          </a:xfrm>
          <a:prstGeom prst="rect">
            <a:avLst/>
          </a:prstGeom>
          <a:noFill/>
        </p:spPr>
        <p:txBody>
          <a:bodyPr wrap="none" rtlCol="0">
            <a:spAutoFit/>
          </a:bodyPr>
          <a:lstStyle/>
          <a:p>
            <a:pPr marL="285750" indent="-285750">
              <a:buFont typeface="Wingdings" panose="05000000000000000000" pitchFamily="2" charset="2"/>
              <a:buChar char="ü"/>
            </a:pPr>
            <a:r>
              <a:rPr lang="en-US" sz="2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Copy Of Auditor’s Card/Print Out </a:t>
            </a:r>
            <a:endParaRPr lang="en-US" sz="2000" dirty="0">
              <a:solidFill>
                <a:srgbClr val="000000"/>
              </a:solidFill>
            </a:endParaRPr>
          </a:p>
        </p:txBody>
      </p:sp>
      <p:sp>
        <p:nvSpPr>
          <p:cNvPr id="7" name="TextBox 6"/>
          <p:cNvSpPr txBox="1"/>
          <p:nvPr/>
        </p:nvSpPr>
        <p:spPr>
          <a:xfrm>
            <a:off x="152400" y="2743200"/>
            <a:ext cx="7726795" cy="400110"/>
          </a:xfrm>
          <a:prstGeom prst="rect">
            <a:avLst/>
          </a:prstGeom>
          <a:noFill/>
        </p:spPr>
        <p:txBody>
          <a:bodyPr wrap="none" rtlCol="0">
            <a:spAutoFit/>
          </a:bodyPr>
          <a:lstStyle/>
          <a:p>
            <a:pPr marL="285750" indent="-285750">
              <a:buFont typeface="Wingdings" panose="05000000000000000000" pitchFamily="2" charset="2"/>
              <a:buChar char="ü"/>
            </a:pPr>
            <a:r>
              <a:rPr lang="en-US" sz="2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Copy Of Root Deed Found In Deed Volume 434 Page 179 </a:t>
            </a:r>
          </a:p>
        </p:txBody>
      </p:sp>
      <p:sp>
        <p:nvSpPr>
          <p:cNvPr id="4" name="TextBox 3"/>
          <p:cNvSpPr txBox="1"/>
          <p:nvPr/>
        </p:nvSpPr>
        <p:spPr>
          <a:xfrm>
            <a:off x="152400" y="4267200"/>
            <a:ext cx="8784777" cy="400110"/>
          </a:xfrm>
          <a:prstGeom prst="rect">
            <a:avLst/>
          </a:prstGeom>
          <a:noFill/>
        </p:spPr>
        <p:txBody>
          <a:bodyPr wrap="none" rtlCol="0">
            <a:spAutoFit/>
          </a:bodyPr>
          <a:lstStyle/>
          <a:p>
            <a:pPr marL="285750" indent="-285750">
              <a:buFont typeface="Wingdings" panose="05000000000000000000" pitchFamily="2" charset="2"/>
              <a:buChar char="ü"/>
            </a:pPr>
            <a:r>
              <a:rPr lang="en-US" sz="2000" b="1" dirty="0">
                <a:solidFill>
                  <a:srgbClr val="FFFF00"/>
                </a:solidFill>
                <a:effectLst>
                  <a:outerShdw blurRad="38100" dist="38100" dir="2700000" algn="tl">
                    <a:srgbClr val="000000">
                      <a:alpha val="43137"/>
                    </a:srgbClr>
                  </a:outerShdw>
                </a:effectLst>
                <a:latin typeface="Comic Sans MS" panose="030F0702030302020204" pitchFamily="66" charset="0"/>
              </a:rPr>
              <a:t>Copy </a:t>
            </a:r>
            <a:r>
              <a:rPr lang="en-US" sz="2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Of Power Of Attorney Found In O.R. Volume 530 Page 719 </a:t>
            </a:r>
            <a:endParaRPr lang="en-US" sz="2000" dirty="0">
              <a:solidFill>
                <a:srgbClr val="000000"/>
              </a:solidFill>
            </a:endParaRPr>
          </a:p>
        </p:txBody>
      </p:sp>
    </p:spTree>
    <p:extLst>
      <p:ext uri="{BB962C8B-B14F-4D97-AF65-F5344CB8AC3E}">
        <p14:creationId xmlns:p14="http://schemas.microsoft.com/office/powerpoint/2010/main" val="30698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lgn="ctr">
              <a:buNone/>
              <a:tabLst>
                <a:tab pos="461963" algn="l"/>
              </a:tabLst>
            </a:pPr>
            <a:r>
              <a:rPr lang="en-US" sz="2400" dirty="0" smtClean="0">
                <a:solidFill>
                  <a:srgbClr val="FFFFFF"/>
                </a:solidFill>
              </a:rPr>
              <a:t>Entities having an interest in the property:</a:t>
            </a:r>
          </a:p>
          <a:p>
            <a:pPr marL="0" indent="0">
              <a:buNone/>
              <a:tabLst>
                <a:tab pos="461963" algn="l"/>
              </a:tabLst>
            </a:pPr>
            <a:r>
              <a:rPr lang="en-US" sz="2400" dirty="0" smtClean="0">
                <a:solidFill>
                  <a:schemeClr val="tx1"/>
                </a:solidFill>
              </a:rPr>
              <a:t>Fee Owner’s Interest</a:t>
            </a:r>
          </a:p>
          <a:p>
            <a:pPr marL="0" indent="0">
              <a:buNone/>
              <a:tabLst>
                <a:tab pos="461963" algn="l"/>
              </a:tabLst>
            </a:pPr>
            <a:r>
              <a:rPr lang="en-US" sz="2400" dirty="0" smtClean="0">
                <a:solidFill>
                  <a:srgbClr val="FFFFFF"/>
                </a:solidFill>
              </a:rPr>
              <a:t>-	Doug Maitland is the fee owner</a:t>
            </a:r>
          </a:p>
          <a:p>
            <a:pPr>
              <a:buFontTx/>
              <a:buChar char="-"/>
              <a:tabLst>
                <a:tab pos="461963" algn="l"/>
              </a:tabLst>
            </a:pPr>
            <a:r>
              <a:rPr lang="en-US" sz="2400" dirty="0" smtClean="0">
                <a:solidFill>
                  <a:srgbClr val="FFFFFF"/>
                </a:solidFill>
              </a:rPr>
              <a:t>He is married and still alive, so we don’t have to 	consider the dower interest </a:t>
            </a:r>
          </a:p>
          <a:p>
            <a:pPr marL="0" indent="0">
              <a:buNone/>
              <a:tabLst>
                <a:tab pos="461963" algn="l"/>
              </a:tabLst>
            </a:pPr>
            <a:r>
              <a:rPr lang="en-US" sz="2400" dirty="0" smtClean="0">
                <a:solidFill>
                  <a:schemeClr val="tx1"/>
                </a:solidFill>
              </a:rPr>
              <a:t>Mortgagee’s Interest</a:t>
            </a:r>
          </a:p>
          <a:p>
            <a:pPr marL="0" indent="0">
              <a:buNone/>
              <a:tabLst>
                <a:tab pos="461963" algn="l"/>
              </a:tabLst>
            </a:pPr>
            <a:r>
              <a:rPr lang="en-US" sz="2400" dirty="0" smtClean="0">
                <a:solidFill>
                  <a:srgbClr val="FFFFFF"/>
                </a:solidFill>
              </a:rPr>
              <a:t>-	Maitland originated a mortgage, the mortgage 	encumbers the 	property – so the lender has an interest</a:t>
            </a:r>
          </a:p>
          <a:p>
            <a:pPr marL="0" indent="0">
              <a:buNone/>
              <a:tabLst>
                <a:tab pos="461963" algn="l"/>
              </a:tabLst>
            </a:pPr>
            <a:r>
              <a:rPr lang="en-US" sz="2400" dirty="0" smtClean="0">
                <a:solidFill>
                  <a:schemeClr val="tx1"/>
                </a:solidFill>
              </a:rPr>
              <a:t>Easement Interest</a:t>
            </a:r>
          </a:p>
          <a:p>
            <a:pPr>
              <a:buFontTx/>
              <a:buChar char="-"/>
              <a:tabLst>
                <a:tab pos="461963" algn="l"/>
              </a:tabLst>
            </a:pPr>
            <a:r>
              <a:rPr lang="en-US" sz="2400" dirty="0" smtClean="0">
                <a:solidFill>
                  <a:srgbClr val="FFFFFF"/>
                </a:solidFill>
              </a:rPr>
              <a:t>An easement interest encumbers the Maitland property, 	the easement belongs to the rear abutting property</a:t>
            </a:r>
          </a:p>
          <a:p>
            <a:pPr marL="0" indent="0">
              <a:buNone/>
              <a:tabLst>
                <a:tab pos="461963" algn="l"/>
              </a:tabLst>
            </a:pPr>
            <a:r>
              <a:rPr lang="en-US" sz="2400" dirty="0" smtClean="0">
                <a:solidFill>
                  <a:schemeClr val="tx1"/>
                </a:solidFill>
              </a:rPr>
              <a:t>Tenant’s Interest</a:t>
            </a:r>
          </a:p>
          <a:p>
            <a:pPr marL="0" indent="0">
              <a:buNone/>
              <a:tabLst>
                <a:tab pos="461963" algn="l"/>
              </a:tabLst>
            </a:pPr>
            <a:r>
              <a:rPr lang="en-US" sz="2400" dirty="0" smtClean="0">
                <a:solidFill>
                  <a:srgbClr val="FFFFFF"/>
                </a:solidFill>
              </a:rPr>
              <a:t>-	Maitland conveyed the right of occupancy to Pace.  	Pace has the right to occupy for another 3 years</a:t>
            </a: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Tree>
    <p:extLst>
      <p:ext uri="{BB962C8B-B14F-4D97-AF65-F5344CB8AC3E}">
        <p14:creationId xmlns:p14="http://schemas.microsoft.com/office/powerpoint/2010/main" val="228524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p:cTn id="13"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 calcmode="lin" valueType="num">
                                      <p:cBhvr>
                                        <p:cTn id="20"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p:cTn id="2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 calcmode="lin" valueType="num">
                                      <p:cBhvr>
                                        <p:cTn id="34"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5">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additive="base">
                                        <p:cTn id="41"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p:cTn id="47"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48"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49" dur="500"/>
                                        <p:tgtEl>
                                          <p:spTgt spid="5">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5">
                                            <p:txEl>
                                              <p:pRg st="8" end="8"/>
                                            </p:txEl>
                                          </p:spTgt>
                                        </p:tgtEl>
                                        <p:attrNameLst>
                                          <p:attrName>style.visibility</p:attrName>
                                        </p:attrNameLst>
                                      </p:cBhvr>
                                      <p:to>
                                        <p:strVal val="visible"/>
                                      </p:to>
                                    </p:set>
                                    <p:anim calcmode="lin" valueType="num">
                                      <p:cBhvr additive="base">
                                        <p:cTn id="54"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5">
                                            <p:txEl>
                                              <p:pRg st="9" end="9"/>
                                            </p:txEl>
                                          </p:spTgt>
                                        </p:tgtEl>
                                        <p:attrNameLst>
                                          <p:attrName>style.visibility</p:attrName>
                                        </p:attrNameLst>
                                      </p:cBhvr>
                                      <p:to>
                                        <p:strVal val="visible"/>
                                      </p:to>
                                    </p:set>
                                    <p:anim calcmode="lin" valueType="num">
                                      <p:cBhvr>
                                        <p:cTn id="60"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61" dur="500" fill="hold"/>
                                        <p:tgtEl>
                                          <p:spTgt spid="5">
                                            <p:txEl>
                                              <p:pRg st="9" end="9"/>
                                            </p:txEl>
                                          </p:spTgt>
                                        </p:tgtEl>
                                        <p:attrNameLst>
                                          <p:attrName>ppt_h</p:attrName>
                                        </p:attrNameLst>
                                      </p:cBhvr>
                                      <p:tavLst>
                                        <p:tav tm="0">
                                          <p:val>
                                            <p:fltVal val="0"/>
                                          </p:val>
                                        </p:tav>
                                        <p:tav tm="100000">
                                          <p:val>
                                            <p:strVal val="#ppt_h"/>
                                          </p:val>
                                        </p:tav>
                                      </p:tavLst>
                                    </p:anim>
                                    <p:animEffect transition="in" filter="fade">
                                      <p:cBhvr>
                                        <p:cTn id="6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199" y="191681"/>
            <a:ext cx="7411003" cy="646331"/>
          </a:xfrm>
          <a:prstGeom prst="rect">
            <a:avLst/>
          </a:prstGeom>
          <a:noFill/>
        </p:spPr>
        <p:txBody>
          <a:bodyPr wrap="none" rtlCol="0">
            <a:spAutoFit/>
          </a:bodyPr>
          <a:lstStyle/>
          <a:p>
            <a:r>
              <a:rPr lang="en-US" sz="3600" b="1" dirty="0" smtClean="0">
                <a:solidFill>
                  <a:srgbClr val="FFFF00"/>
                </a:solidFill>
                <a:latin typeface="Comic Sans MS" panose="030F0702030302020204" pitchFamily="66" charset="0"/>
              </a:rPr>
              <a:t>BUILDING THE TITLE REPORT</a:t>
            </a:r>
            <a:endParaRPr lang="en-US" sz="3600" dirty="0">
              <a:solidFill>
                <a:srgbClr val="000000"/>
              </a:solidFill>
            </a:endParaRPr>
          </a:p>
        </p:txBody>
      </p:sp>
      <p:sp>
        <p:nvSpPr>
          <p:cNvPr id="4" name="TextBox 3"/>
          <p:cNvSpPr txBox="1"/>
          <p:nvPr/>
        </p:nvSpPr>
        <p:spPr>
          <a:xfrm>
            <a:off x="1267803" y="750160"/>
            <a:ext cx="6551794" cy="400110"/>
          </a:xfrm>
          <a:prstGeom prst="rect">
            <a:avLst/>
          </a:prstGeom>
          <a:noFill/>
        </p:spPr>
        <p:txBody>
          <a:bodyPr wrap="none" rtlCol="0">
            <a:spAutoFit/>
          </a:bodyPr>
          <a:lstStyle/>
          <a:p>
            <a:r>
              <a:rPr lang="en-US" sz="2000" b="1" i="1" dirty="0">
                <a:solidFill>
                  <a:srgbClr val="000000"/>
                </a:solidFill>
                <a:latin typeface="Comic Sans MS" panose="030F0702030302020204" pitchFamily="66" charset="0"/>
              </a:rPr>
              <a:t>Order of </a:t>
            </a:r>
            <a:r>
              <a:rPr lang="en-US" sz="2000" b="1" i="1" dirty="0" smtClean="0">
                <a:solidFill>
                  <a:srgbClr val="000000"/>
                </a:solidFill>
                <a:latin typeface="Comic Sans MS" panose="030F0702030302020204" pitchFamily="66" charset="0"/>
              </a:rPr>
              <a:t>Attachments </a:t>
            </a:r>
            <a:r>
              <a:rPr lang="en-US" sz="2000" b="1" i="1" dirty="0">
                <a:solidFill>
                  <a:srgbClr val="000000"/>
                </a:solidFill>
                <a:latin typeface="Comic Sans MS" panose="030F0702030302020204" pitchFamily="66" charset="0"/>
              </a:rPr>
              <a:t>in a Completed Title Report</a:t>
            </a:r>
            <a:endParaRPr lang="en-US" sz="2000" dirty="0">
              <a:solidFill>
                <a:srgbClr val="000000"/>
              </a:solidFill>
              <a:latin typeface="Comic Sans MS" panose="030F0702030302020204" pitchFamily="66" charset="0"/>
            </a:endParaRPr>
          </a:p>
        </p:txBody>
      </p:sp>
      <p:sp>
        <p:nvSpPr>
          <p:cNvPr id="5" name="TextBox 4"/>
          <p:cNvSpPr txBox="1"/>
          <p:nvPr/>
        </p:nvSpPr>
        <p:spPr>
          <a:xfrm>
            <a:off x="449310" y="1205713"/>
            <a:ext cx="2484976" cy="338554"/>
          </a:xfrm>
          <a:prstGeom prst="rect">
            <a:avLst/>
          </a:prstGeom>
          <a:noFill/>
        </p:spPr>
        <p:txBody>
          <a:bodyPr wrap="none" rtlCol="0">
            <a:spAutoFit/>
          </a:bodyPr>
          <a:lstStyle/>
          <a:p>
            <a:pPr marL="342900" indent="-342900">
              <a:buFont typeface="+mj-lt"/>
              <a:buAutoNum type="arabicPeriod"/>
            </a:pPr>
            <a:r>
              <a:rPr lang="en-US" sz="1600" dirty="0">
                <a:solidFill>
                  <a:srgbClr val="000000"/>
                </a:solidFill>
                <a:latin typeface="Comic Sans MS" panose="030F0702030302020204" pitchFamily="66" charset="0"/>
              </a:rPr>
              <a:t>Title Report (RE 46</a:t>
            </a:r>
            <a:r>
              <a:rPr lang="en-US" sz="1600" dirty="0" smtClean="0">
                <a:solidFill>
                  <a:srgbClr val="000000"/>
                </a:solidFill>
                <a:latin typeface="Comic Sans MS" panose="030F0702030302020204" pitchFamily="66" charset="0"/>
              </a:rPr>
              <a:t>)</a:t>
            </a:r>
            <a:endParaRPr lang="en-US" sz="1600" dirty="0">
              <a:solidFill>
                <a:srgbClr val="000000"/>
              </a:solidFill>
              <a:latin typeface="Comic Sans MS" panose="030F0702030302020204" pitchFamily="66" charset="0"/>
            </a:endParaRPr>
          </a:p>
        </p:txBody>
      </p:sp>
      <p:sp>
        <p:nvSpPr>
          <p:cNvPr id="6" name="TextBox 5"/>
          <p:cNvSpPr txBox="1"/>
          <p:nvPr/>
        </p:nvSpPr>
        <p:spPr>
          <a:xfrm>
            <a:off x="435815" y="1534832"/>
            <a:ext cx="2763898" cy="369332"/>
          </a:xfrm>
          <a:prstGeom prst="rect">
            <a:avLst/>
          </a:prstGeom>
          <a:noFill/>
        </p:spPr>
        <p:txBody>
          <a:bodyPr wrap="none" rtlCol="0">
            <a:spAutoFit/>
          </a:bodyPr>
          <a:lstStyle/>
          <a:p>
            <a:r>
              <a:rPr lang="en-US" dirty="0" smtClean="0">
                <a:solidFill>
                  <a:srgbClr val="000000"/>
                </a:solidFill>
                <a:latin typeface="Comic Sans MS" panose="030F0702030302020204" pitchFamily="66" charset="0"/>
              </a:rPr>
              <a:t>2.  </a:t>
            </a:r>
            <a:r>
              <a:rPr lang="en-US" sz="1600" dirty="0" smtClean="0">
                <a:solidFill>
                  <a:srgbClr val="000000"/>
                </a:solidFill>
                <a:latin typeface="Comic Sans MS" panose="030F0702030302020204" pitchFamily="66" charset="0"/>
              </a:rPr>
              <a:t>Title </a:t>
            </a:r>
            <a:r>
              <a:rPr lang="en-US" sz="1600" dirty="0">
                <a:solidFill>
                  <a:srgbClr val="000000"/>
                </a:solidFill>
                <a:latin typeface="Comic Sans MS" panose="030F0702030302020204" pitchFamily="66" charset="0"/>
              </a:rPr>
              <a:t>Chain(s) (RE 46-1</a:t>
            </a:r>
            <a:r>
              <a:rPr lang="en-US" sz="1600" dirty="0" smtClean="0">
                <a:solidFill>
                  <a:srgbClr val="000000"/>
                </a:solidFill>
                <a:latin typeface="Comic Sans MS" panose="030F0702030302020204" pitchFamily="66" charset="0"/>
              </a:rPr>
              <a:t>)</a:t>
            </a:r>
            <a:endParaRPr lang="en-US" sz="1600" dirty="0">
              <a:solidFill>
                <a:srgbClr val="000000"/>
              </a:solidFill>
              <a:latin typeface="Comic Sans MS" panose="030F0702030302020204" pitchFamily="66" charset="0"/>
            </a:endParaRPr>
          </a:p>
        </p:txBody>
      </p:sp>
      <p:sp>
        <p:nvSpPr>
          <p:cNvPr id="7" name="TextBox 6"/>
          <p:cNvSpPr txBox="1"/>
          <p:nvPr/>
        </p:nvSpPr>
        <p:spPr>
          <a:xfrm>
            <a:off x="435815" y="1893035"/>
            <a:ext cx="4168129" cy="369332"/>
          </a:xfrm>
          <a:prstGeom prst="rect">
            <a:avLst/>
          </a:prstGeom>
          <a:noFill/>
        </p:spPr>
        <p:txBody>
          <a:bodyPr wrap="none" rtlCol="0">
            <a:spAutoFit/>
          </a:bodyPr>
          <a:lstStyle/>
          <a:p>
            <a:r>
              <a:rPr lang="en-US" dirty="0" smtClean="0">
                <a:solidFill>
                  <a:srgbClr val="000000"/>
                </a:solidFill>
                <a:latin typeface="Comic Sans MS" panose="030F0702030302020204" pitchFamily="66" charset="0"/>
              </a:rPr>
              <a:t>3</a:t>
            </a:r>
            <a:r>
              <a:rPr lang="en-US" sz="1600" dirty="0" smtClean="0">
                <a:solidFill>
                  <a:srgbClr val="000000"/>
                </a:solidFill>
              </a:rPr>
              <a:t>.  </a:t>
            </a:r>
            <a:r>
              <a:rPr lang="en-US" sz="1600" dirty="0" smtClean="0">
                <a:solidFill>
                  <a:srgbClr val="000000"/>
                </a:solidFill>
                <a:latin typeface="Comic Sans MS" panose="030F0702030302020204" pitchFamily="66" charset="0"/>
              </a:rPr>
              <a:t>Auditor’s Card/Printout </a:t>
            </a:r>
            <a:r>
              <a:rPr lang="en-US" sz="1600" dirty="0">
                <a:solidFill>
                  <a:srgbClr val="000000"/>
                </a:solidFill>
                <a:latin typeface="Comic Sans MS" panose="030F0702030302020204" pitchFamily="66" charset="0"/>
              </a:rPr>
              <a:t>for all </a:t>
            </a:r>
            <a:r>
              <a:rPr lang="en-US" sz="1600" dirty="0" smtClean="0">
                <a:solidFill>
                  <a:srgbClr val="000000"/>
                </a:solidFill>
                <a:latin typeface="Comic Sans MS" panose="030F0702030302020204" pitchFamily="66" charset="0"/>
              </a:rPr>
              <a:t>parcels</a:t>
            </a:r>
            <a:endParaRPr lang="en-US" sz="1600" dirty="0">
              <a:solidFill>
                <a:srgbClr val="000000"/>
              </a:solidFill>
              <a:latin typeface="Comic Sans MS" panose="030F0702030302020204" pitchFamily="66" charset="0"/>
            </a:endParaRPr>
          </a:p>
        </p:txBody>
      </p:sp>
      <p:sp>
        <p:nvSpPr>
          <p:cNvPr id="8" name="TextBox 7"/>
          <p:cNvSpPr txBox="1"/>
          <p:nvPr/>
        </p:nvSpPr>
        <p:spPr>
          <a:xfrm>
            <a:off x="435815" y="2255171"/>
            <a:ext cx="4328429" cy="369332"/>
          </a:xfrm>
          <a:prstGeom prst="rect">
            <a:avLst/>
          </a:prstGeom>
          <a:noFill/>
        </p:spPr>
        <p:txBody>
          <a:bodyPr wrap="none" rtlCol="0">
            <a:spAutoFit/>
          </a:bodyPr>
          <a:lstStyle/>
          <a:p>
            <a:r>
              <a:rPr lang="en-US" dirty="0" smtClean="0">
                <a:solidFill>
                  <a:srgbClr val="000000"/>
                </a:solidFill>
                <a:latin typeface="Comic Sans MS" panose="030F0702030302020204" pitchFamily="66" charset="0"/>
              </a:rPr>
              <a:t>4.  </a:t>
            </a:r>
            <a:r>
              <a:rPr lang="en-US" sz="1600" dirty="0" smtClean="0">
                <a:solidFill>
                  <a:srgbClr val="000000"/>
                </a:solidFill>
                <a:latin typeface="Comic Sans MS" panose="030F0702030302020204" pitchFamily="66" charset="0"/>
              </a:rPr>
              <a:t>Current </a:t>
            </a:r>
            <a:r>
              <a:rPr lang="en-US" sz="1600" dirty="0">
                <a:solidFill>
                  <a:srgbClr val="000000"/>
                </a:solidFill>
                <a:latin typeface="Comic Sans MS" panose="030F0702030302020204" pitchFamily="66" charset="0"/>
              </a:rPr>
              <a:t>Deed(s</a:t>
            </a:r>
            <a:r>
              <a:rPr lang="en-US" sz="1600" dirty="0" smtClean="0">
                <a:solidFill>
                  <a:srgbClr val="000000"/>
                </a:solidFill>
                <a:latin typeface="Comic Sans MS" panose="030F0702030302020204" pitchFamily="66" charset="0"/>
              </a:rPr>
              <a:t>) In Chronological Order</a:t>
            </a:r>
            <a:endParaRPr lang="en-US" sz="1600" dirty="0">
              <a:solidFill>
                <a:srgbClr val="000000"/>
              </a:solidFill>
              <a:latin typeface="Comic Sans MS" panose="030F0702030302020204" pitchFamily="66" charset="0"/>
            </a:endParaRPr>
          </a:p>
        </p:txBody>
      </p:sp>
      <p:sp>
        <p:nvSpPr>
          <p:cNvPr id="9" name="TextBox 8"/>
          <p:cNvSpPr txBox="1"/>
          <p:nvPr/>
        </p:nvSpPr>
        <p:spPr>
          <a:xfrm>
            <a:off x="447739" y="2627618"/>
            <a:ext cx="8712642" cy="369332"/>
          </a:xfrm>
          <a:prstGeom prst="rect">
            <a:avLst/>
          </a:prstGeom>
          <a:noFill/>
        </p:spPr>
        <p:txBody>
          <a:bodyPr wrap="none" rtlCol="0">
            <a:spAutoFit/>
          </a:bodyPr>
          <a:lstStyle/>
          <a:p>
            <a:r>
              <a:rPr lang="en-US" dirty="0" smtClean="0">
                <a:solidFill>
                  <a:srgbClr val="000000"/>
                </a:solidFill>
                <a:latin typeface="Comic Sans MS" panose="030F0702030302020204" pitchFamily="66" charset="0"/>
              </a:rPr>
              <a:t>5.  </a:t>
            </a:r>
            <a:r>
              <a:rPr lang="en-US" sz="1600" dirty="0" smtClean="0">
                <a:solidFill>
                  <a:srgbClr val="000000"/>
                </a:solidFill>
                <a:latin typeface="Comic Sans MS" panose="030F0702030302020204" pitchFamily="66" charset="0"/>
              </a:rPr>
              <a:t>Root </a:t>
            </a:r>
            <a:r>
              <a:rPr lang="en-US" sz="1600" dirty="0">
                <a:solidFill>
                  <a:srgbClr val="000000"/>
                </a:solidFill>
                <a:latin typeface="Comic Sans MS" panose="030F0702030302020204" pitchFamily="66" charset="0"/>
              </a:rPr>
              <a:t>Deed(s) In Chronological Order</a:t>
            </a:r>
            <a:r>
              <a:rPr lang="en-US" sz="1600" dirty="0" smtClean="0">
                <a:solidFill>
                  <a:srgbClr val="000000"/>
                </a:solidFill>
                <a:latin typeface="Comic Sans MS" panose="030F0702030302020204" pitchFamily="66" charset="0"/>
              </a:rPr>
              <a:t>                                                                             </a:t>
            </a:r>
            <a:endParaRPr lang="en-US" sz="1600" dirty="0">
              <a:solidFill>
                <a:srgbClr val="000000"/>
              </a:solidFill>
              <a:latin typeface="Comic Sans MS" panose="030F0702030302020204" pitchFamily="66" charset="0"/>
            </a:endParaRPr>
          </a:p>
        </p:txBody>
      </p:sp>
      <p:sp>
        <p:nvSpPr>
          <p:cNvPr id="10" name="TextBox 9"/>
          <p:cNvSpPr txBox="1"/>
          <p:nvPr/>
        </p:nvSpPr>
        <p:spPr>
          <a:xfrm>
            <a:off x="460321" y="3025938"/>
            <a:ext cx="8519089" cy="584775"/>
          </a:xfrm>
          <a:prstGeom prst="rect">
            <a:avLst/>
          </a:prstGeom>
          <a:noFill/>
        </p:spPr>
        <p:txBody>
          <a:bodyPr wrap="square" rtlCol="0">
            <a:spAutoFit/>
          </a:bodyPr>
          <a:lstStyle/>
          <a:p>
            <a:pPr marL="342900" indent="-342900">
              <a:buFontTx/>
              <a:buAutoNum type="arabicPeriod" startAt="6"/>
            </a:pPr>
            <a:r>
              <a:rPr lang="en-US" sz="1600" dirty="0" smtClean="0">
                <a:solidFill>
                  <a:srgbClr val="000000"/>
                </a:solidFill>
                <a:latin typeface="Comic Sans MS" panose="030F0702030302020204" pitchFamily="66" charset="0"/>
              </a:rPr>
              <a:t>Other </a:t>
            </a:r>
            <a:r>
              <a:rPr lang="en-US" sz="1600" dirty="0">
                <a:solidFill>
                  <a:srgbClr val="000000"/>
                </a:solidFill>
                <a:latin typeface="Comic Sans MS" panose="030F0702030302020204" pitchFamily="66" charset="0"/>
              </a:rPr>
              <a:t>Pertinent Deed(s</a:t>
            </a:r>
            <a:r>
              <a:rPr lang="en-US" sz="1600" dirty="0" smtClean="0">
                <a:solidFill>
                  <a:srgbClr val="000000"/>
                </a:solidFill>
                <a:latin typeface="Comic Sans MS" panose="030F0702030302020204" pitchFamily="66" charset="0"/>
              </a:rPr>
              <a:t>)  </a:t>
            </a:r>
          </a:p>
          <a:p>
            <a:r>
              <a:rPr lang="en-US" sz="1600" i="1" dirty="0" smtClean="0">
                <a:solidFill>
                  <a:srgbClr val="000000"/>
                </a:solidFill>
                <a:latin typeface="Comic Sans MS" panose="030F0702030302020204" pitchFamily="66" charset="0"/>
              </a:rPr>
              <a:t>    (</a:t>
            </a:r>
            <a:r>
              <a:rPr lang="en-US" sz="1400" i="1" dirty="0" smtClean="0">
                <a:solidFill>
                  <a:srgbClr val="000000"/>
                </a:solidFill>
                <a:latin typeface="Comic Sans MS" panose="030F0702030302020204" pitchFamily="66" charset="0"/>
              </a:rPr>
              <a:t>Example: Deed Containing a </a:t>
            </a:r>
            <a:r>
              <a:rPr lang="en-US" sz="1400" i="1" dirty="0" err="1" smtClean="0">
                <a:solidFill>
                  <a:srgbClr val="000000"/>
                </a:solidFill>
                <a:latin typeface="Comic Sans MS" panose="030F0702030302020204" pitchFamily="66" charset="0"/>
              </a:rPr>
              <a:t>reverter</a:t>
            </a:r>
            <a:r>
              <a:rPr lang="en-US" sz="1400" i="1" dirty="0" smtClean="0">
                <a:solidFill>
                  <a:srgbClr val="000000"/>
                </a:solidFill>
                <a:latin typeface="Comic Sans MS" panose="030F0702030302020204" pitchFamily="66" charset="0"/>
              </a:rPr>
              <a:t> clause, restrictive </a:t>
            </a:r>
            <a:r>
              <a:rPr lang="en-US" sz="1400" i="1" dirty="0" err="1" smtClean="0">
                <a:solidFill>
                  <a:srgbClr val="000000"/>
                </a:solidFill>
                <a:latin typeface="Comic Sans MS" panose="030F0702030302020204" pitchFamily="66" charset="0"/>
              </a:rPr>
              <a:t>covenvent</a:t>
            </a:r>
            <a:r>
              <a:rPr lang="en-US" sz="1400" i="1" dirty="0" smtClean="0">
                <a:solidFill>
                  <a:srgbClr val="000000"/>
                </a:solidFill>
                <a:latin typeface="Comic Sans MS" panose="030F0702030302020204" pitchFamily="66" charset="0"/>
              </a:rPr>
              <a:t> and/or exceptions.) </a:t>
            </a:r>
            <a:r>
              <a:rPr lang="en-US" sz="1400" dirty="0" smtClean="0">
                <a:solidFill>
                  <a:srgbClr val="000000"/>
                </a:solidFill>
                <a:latin typeface="Comic Sans MS" panose="030F0702030302020204" pitchFamily="66" charset="0"/>
              </a:rPr>
              <a:t>                                                                                         </a:t>
            </a:r>
            <a:endParaRPr lang="en-US" sz="1400" dirty="0">
              <a:solidFill>
                <a:srgbClr val="000000"/>
              </a:solidFill>
              <a:latin typeface="Comic Sans MS" panose="030F0702030302020204" pitchFamily="66" charset="0"/>
            </a:endParaRPr>
          </a:p>
        </p:txBody>
      </p:sp>
      <p:sp>
        <p:nvSpPr>
          <p:cNvPr id="11" name="TextBox 10"/>
          <p:cNvSpPr txBox="1"/>
          <p:nvPr/>
        </p:nvSpPr>
        <p:spPr>
          <a:xfrm>
            <a:off x="460321" y="3572304"/>
            <a:ext cx="6986208" cy="615553"/>
          </a:xfrm>
          <a:prstGeom prst="rect">
            <a:avLst/>
          </a:prstGeom>
          <a:noFill/>
        </p:spPr>
        <p:txBody>
          <a:bodyPr wrap="none" rtlCol="0">
            <a:spAutoFit/>
          </a:bodyPr>
          <a:lstStyle/>
          <a:p>
            <a:r>
              <a:rPr lang="en-US" sz="1600" dirty="0" smtClean="0">
                <a:solidFill>
                  <a:srgbClr val="000000"/>
                </a:solidFill>
                <a:latin typeface="Comic Sans MS" panose="030F0702030302020204" pitchFamily="66" charset="0"/>
              </a:rPr>
              <a:t>7</a:t>
            </a:r>
            <a:r>
              <a:rPr lang="en-US" dirty="0" smtClean="0">
                <a:solidFill>
                  <a:srgbClr val="000000"/>
                </a:solidFill>
                <a:latin typeface="Comic Sans MS" panose="030F0702030302020204" pitchFamily="66" charset="0"/>
              </a:rPr>
              <a:t>. </a:t>
            </a:r>
            <a:r>
              <a:rPr lang="en-US" sz="1600" dirty="0" smtClean="0">
                <a:solidFill>
                  <a:srgbClr val="000000"/>
                </a:solidFill>
                <a:latin typeface="Comic Sans MS" panose="030F0702030302020204" pitchFamily="66" charset="0"/>
              </a:rPr>
              <a:t>Any Mortgages</a:t>
            </a:r>
            <a:r>
              <a:rPr lang="en-US" sz="1600" dirty="0">
                <a:solidFill>
                  <a:srgbClr val="000000"/>
                </a:solidFill>
                <a:latin typeface="Comic Sans MS" panose="030F0702030302020204" pitchFamily="66" charset="0"/>
              </a:rPr>
              <a:t>, Liens and/or Encumbrances </a:t>
            </a:r>
            <a:r>
              <a:rPr lang="en-US" sz="1600" dirty="0" smtClean="0">
                <a:solidFill>
                  <a:srgbClr val="000000"/>
                </a:solidFill>
                <a:latin typeface="Comic Sans MS" panose="030F0702030302020204" pitchFamily="66" charset="0"/>
              </a:rPr>
              <a:t>(</a:t>
            </a:r>
            <a:r>
              <a:rPr lang="en-US" sz="1600" dirty="0">
                <a:solidFill>
                  <a:srgbClr val="000000"/>
                </a:solidFill>
                <a:latin typeface="Comic Sans MS" panose="030F0702030302020204" pitchFamily="66" charset="0"/>
              </a:rPr>
              <a:t>Including Assignments</a:t>
            </a:r>
            <a:r>
              <a:rPr lang="en-US" sz="1600" dirty="0" smtClean="0">
                <a:solidFill>
                  <a:srgbClr val="000000"/>
                </a:solidFill>
                <a:latin typeface="Comic Sans MS" panose="030F0702030302020204" pitchFamily="66" charset="0"/>
              </a:rPr>
              <a:t>)</a:t>
            </a:r>
          </a:p>
          <a:p>
            <a:r>
              <a:rPr lang="en-US" sz="1600" i="1" dirty="0" smtClean="0">
                <a:solidFill>
                  <a:srgbClr val="000000"/>
                </a:solidFill>
                <a:latin typeface="Comic Sans MS" panose="030F0702030302020204" pitchFamily="66" charset="0"/>
              </a:rPr>
              <a:t>   *In </a:t>
            </a:r>
            <a:r>
              <a:rPr lang="en-US" sz="1600" i="1" dirty="0">
                <a:solidFill>
                  <a:srgbClr val="000000"/>
                </a:solidFill>
                <a:latin typeface="Comic Sans MS" panose="030F0702030302020204" pitchFamily="66" charset="0"/>
              </a:rPr>
              <a:t>the order as listed in Section (3-A</a:t>
            </a:r>
            <a:r>
              <a:rPr lang="en-US" sz="1600" i="1" dirty="0" smtClean="0">
                <a:solidFill>
                  <a:srgbClr val="000000"/>
                </a:solidFill>
                <a:latin typeface="Comic Sans MS" panose="030F0702030302020204" pitchFamily="66" charset="0"/>
              </a:rPr>
              <a:t>)</a:t>
            </a:r>
            <a:endParaRPr lang="en-US" sz="1600" dirty="0">
              <a:solidFill>
                <a:srgbClr val="000000"/>
              </a:solidFill>
              <a:latin typeface="Comic Sans MS" panose="030F0702030302020204" pitchFamily="66" charset="0"/>
            </a:endParaRPr>
          </a:p>
        </p:txBody>
      </p:sp>
      <p:sp>
        <p:nvSpPr>
          <p:cNvPr id="12" name="TextBox 11"/>
          <p:cNvSpPr txBox="1"/>
          <p:nvPr/>
        </p:nvSpPr>
        <p:spPr>
          <a:xfrm>
            <a:off x="435815" y="4204868"/>
            <a:ext cx="4180953" cy="584775"/>
          </a:xfrm>
          <a:prstGeom prst="rect">
            <a:avLst/>
          </a:prstGeom>
          <a:noFill/>
        </p:spPr>
        <p:txBody>
          <a:bodyPr wrap="none" rtlCol="0">
            <a:spAutoFit/>
          </a:bodyPr>
          <a:lstStyle/>
          <a:p>
            <a:r>
              <a:rPr lang="en-US" sz="1600" dirty="0" smtClean="0">
                <a:solidFill>
                  <a:srgbClr val="000000"/>
                </a:solidFill>
                <a:latin typeface="Comic Sans MS" panose="030F0702030302020204" pitchFamily="66" charset="0"/>
              </a:rPr>
              <a:t>8.  Any </a:t>
            </a:r>
            <a:r>
              <a:rPr lang="en-US" sz="1600" dirty="0">
                <a:solidFill>
                  <a:srgbClr val="000000"/>
                </a:solidFill>
                <a:latin typeface="Comic Sans MS" panose="030F0702030302020204" pitchFamily="66" charset="0"/>
              </a:rPr>
              <a:t>Lease (Including Assignments)</a:t>
            </a:r>
          </a:p>
          <a:p>
            <a:r>
              <a:rPr lang="en-US" sz="1600" i="1" dirty="0" smtClean="0">
                <a:solidFill>
                  <a:srgbClr val="000000"/>
                </a:solidFill>
                <a:latin typeface="Comic Sans MS" panose="030F0702030302020204" pitchFamily="66" charset="0"/>
              </a:rPr>
              <a:t>    *In </a:t>
            </a:r>
            <a:r>
              <a:rPr lang="en-US" sz="1600" i="1" dirty="0">
                <a:solidFill>
                  <a:srgbClr val="000000"/>
                </a:solidFill>
                <a:latin typeface="Comic Sans MS" panose="030F0702030302020204" pitchFamily="66" charset="0"/>
              </a:rPr>
              <a:t>the order as listed in Section (3-B</a:t>
            </a:r>
            <a:r>
              <a:rPr lang="en-US" sz="1600" i="1" dirty="0" smtClean="0">
                <a:solidFill>
                  <a:srgbClr val="000000"/>
                </a:solidFill>
                <a:latin typeface="Comic Sans MS" panose="030F0702030302020204" pitchFamily="66" charset="0"/>
              </a:rPr>
              <a:t>)</a:t>
            </a:r>
            <a:endParaRPr lang="en-US" sz="1600" dirty="0">
              <a:solidFill>
                <a:srgbClr val="000000"/>
              </a:solidFill>
              <a:latin typeface="Comic Sans MS" panose="030F0702030302020204" pitchFamily="66" charset="0"/>
            </a:endParaRPr>
          </a:p>
        </p:txBody>
      </p:sp>
      <p:sp>
        <p:nvSpPr>
          <p:cNvPr id="13" name="TextBox 12"/>
          <p:cNvSpPr txBox="1"/>
          <p:nvPr/>
        </p:nvSpPr>
        <p:spPr>
          <a:xfrm>
            <a:off x="472511" y="4835937"/>
            <a:ext cx="4221027" cy="861774"/>
          </a:xfrm>
          <a:prstGeom prst="rect">
            <a:avLst/>
          </a:prstGeom>
          <a:noFill/>
        </p:spPr>
        <p:txBody>
          <a:bodyPr wrap="none" rtlCol="0">
            <a:spAutoFit/>
          </a:bodyPr>
          <a:lstStyle/>
          <a:p>
            <a:r>
              <a:rPr lang="en-US" sz="1600" dirty="0" smtClean="0">
                <a:solidFill>
                  <a:srgbClr val="000000"/>
                </a:solidFill>
                <a:latin typeface="Comic Sans MS" panose="030F0702030302020204" pitchFamily="66" charset="0"/>
              </a:rPr>
              <a:t>9. Any </a:t>
            </a:r>
            <a:r>
              <a:rPr lang="en-US" sz="1600" dirty="0">
                <a:solidFill>
                  <a:srgbClr val="000000"/>
                </a:solidFill>
                <a:latin typeface="Comic Sans MS" panose="030F0702030302020204" pitchFamily="66" charset="0"/>
              </a:rPr>
              <a:t>Easements (Including Assignments)</a:t>
            </a:r>
          </a:p>
          <a:p>
            <a:r>
              <a:rPr lang="en-US" sz="1600" i="1" dirty="0" smtClean="0">
                <a:solidFill>
                  <a:srgbClr val="000000"/>
                </a:solidFill>
                <a:latin typeface="Comic Sans MS" panose="030F0702030302020204" pitchFamily="66" charset="0"/>
              </a:rPr>
              <a:t>   *In </a:t>
            </a:r>
            <a:r>
              <a:rPr lang="en-US" sz="1600" i="1" dirty="0">
                <a:solidFill>
                  <a:srgbClr val="000000"/>
                </a:solidFill>
                <a:latin typeface="Comic Sans MS" panose="030F0702030302020204" pitchFamily="66" charset="0"/>
              </a:rPr>
              <a:t>the order as listed in Section (3-C)</a:t>
            </a:r>
            <a:endParaRPr lang="en-US" sz="1600" dirty="0">
              <a:solidFill>
                <a:srgbClr val="000000"/>
              </a:solidFill>
              <a:latin typeface="Comic Sans MS" panose="030F0702030302020204" pitchFamily="66" charset="0"/>
            </a:endParaRPr>
          </a:p>
          <a:p>
            <a:endParaRPr lang="en-US" dirty="0">
              <a:solidFill>
                <a:srgbClr val="000000"/>
              </a:solidFill>
            </a:endParaRPr>
          </a:p>
        </p:txBody>
      </p:sp>
      <p:sp>
        <p:nvSpPr>
          <p:cNvPr id="14" name="TextBox 13"/>
          <p:cNvSpPr txBox="1"/>
          <p:nvPr/>
        </p:nvSpPr>
        <p:spPr>
          <a:xfrm>
            <a:off x="447739" y="5439473"/>
            <a:ext cx="4176143" cy="584775"/>
          </a:xfrm>
          <a:prstGeom prst="rect">
            <a:avLst/>
          </a:prstGeom>
          <a:noFill/>
        </p:spPr>
        <p:txBody>
          <a:bodyPr wrap="none" rtlCol="0">
            <a:spAutoFit/>
          </a:bodyPr>
          <a:lstStyle/>
          <a:p>
            <a:r>
              <a:rPr lang="en-US" sz="1600" dirty="0" smtClean="0">
                <a:solidFill>
                  <a:srgbClr val="000000"/>
                </a:solidFill>
                <a:latin typeface="Comic Sans MS" panose="030F0702030302020204" pitchFamily="66" charset="0"/>
              </a:rPr>
              <a:t>10. Any </a:t>
            </a:r>
            <a:r>
              <a:rPr lang="en-US" sz="1600" dirty="0">
                <a:solidFill>
                  <a:srgbClr val="000000"/>
                </a:solidFill>
                <a:latin typeface="Comic Sans MS" panose="030F0702030302020204" pitchFamily="66" charset="0"/>
              </a:rPr>
              <a:t>documents listed in Section (4)</a:t>
            </a:r>
          </a:p>
          <a:p>
            <a:r>
              <a:rPr lang="en-US" sz="1600" i="1" dirty="0" smtClean="0">
                <a:solidFill>
                  <a:srgbClr val="000000"/>
                </a:solidFill>
                <a:latin typeface="Comic Sans MS" panose="030F0702030302020204" pitchFamily="66" charset="0"/>
              </a:rPr>
              <a:t>     *In </a:t>
            </a:r>
            <a:r>
              <a:rPr lang="en-US" sz="1600" i="1" dirty="0">
                <a:solidFill>
                  <a:srgbClr val="000000"/>
                </a:solidFill>
                <a:latin typeface="Comic Sans MS" panose="030F0702030302020204" pitchFamily="66" charset="0"/>
              </a:rPr>
              <a:t>the order </a:t>
            </a:r>
            <a:r>
              <a:rPr lang="en-US" sz="1600" i="1" dirty="0" smtClean="0">
                <a:solidFill>
                  <a:srgbClr val="000000"/>
                </a:solidFill>
                <a:latin typeface="Comic Sans MS" panose="030F0702030302020204" pitchFamily="66" charset="0"/>
              </a:rPr>
              <a:t>as listed in </a:t>
            </a:r>
            <a:r>
              <a:rPr lang="en-US" sz="1600" i="1" dirty="0">
                <a:solidFill>
                  <a:srgbClr val="000000"/>
                </a:solidFill>
                <a:latin typeface="Comic Sans MS" panose="030F0702030302020204" pitchFamily="66" charset="0"/>
              </a:rPr>
              <a:t>this section</a:t>
            </a:r>
            <a:endParaRPr lang="en-US" sz="160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403081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animEffect transition="in" filter="fade">
                                      <p:cBhvr>
                                        <p:cTn id="54" dur="1000"/>
                                        <p:tgtEl>
                                          <p:spTgt spid="10">
                                            <p:txEl>
                                              <p:pRg st="0" end="0"/>
                                            </p:txEl>
                                          </p:spTgt>
                                        </p:tgtEl>
                                      </p:cBhvr>
                                    </p:animEffect>
                                    <p:anim calcmode="lin" valueType="num">
                                      <p:cBhvr>
                                        <p:cTn id="5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0">
                                            <p:txEl>
                                              <p:pRg st="1" end="1"/>
                                            </p:txEl>
                                          </p:spTgt>
                                        </p:tgtEl>
                                        <p:attrNameLst>
                                          <p:attrName>style.visibility</p:attrName>
                                        </p:attrNameLst>
                                      </p:cBhvr>
                                      <p:to>
                                        <p:strVal val="visible"/>
                                      </p:to>
                                    </p:set>
                                    <p:animEffect transition="in" filter="fade">
                                      <p:cBhvr>
                                        <p:cTn id="61" dur="1000"/>
                                        <p:tgtEl>
                                          <p:spTgt spid="10">
                                            <p:txEl>
                                              <p:pRg st="1" end="1"/>
                                            </p:txEl>
                                          </p:spTgt>
                                        </p:tgtEl>
                                      </p:cBhvr>
                                    </p:animEffect>
                                    <p:anim calcmode="lin" valueType="num">
                                      <p:cBhvr>
                                        <p:cTn id="6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6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anim calcmode="lin" valueType="num">
                                      <p:cBhvr>
                                        <p:cTn id="76" dur="1000" fill="hold"/>
                                        <p:tgtEl>
                                          <p:spTgt spid="12"/>
                                        </p:tgtEl>
                                        <p:attrNameLst>
                                          <p:attrName>ppt_x</p:attrName>
                                        </p:attrNameLst>
                                      </p:cBhvr>
                                      <p:tavLst>
                                        <p:tav tm="0">
                                          <p:val>
                                            <p:strVal val="#ppt_x"/>
                                          </p:val>
                                        </p:tav>
                                        <p:tav tm="100000">
                                          <p:val>
                                            <p:strVal val="#ppt_x"/>
                                          </p:val>
                                        </p:tav>
                                      </p:tavLst>
                                    </p:anim>
                                    <p:anim calcmode="lin" valueType="num">
                                      <p:cBhvr>
                                        <p:cTn id="7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1000"/>
                                        <p:tgtEl>
                                          <p:spTgt spid="14"/>
                                        </p:tgtEl>
                                      </p:cBhvr>
                                    </p:animEffect>
                                    <p:anim calcmode="lin" valueType="num">
                                      <p:cBhvr>
                                        <p:cTn id="90" dur="1000" fill="hold"/>
                                        <p:tgtEl>
                                          <p:spTgt spid="14"/>
                                        </p:tgtEl>
                                        <p:attrNameLst>
                                          <p:attrName>ppt_x</p:attrName>
                                        </p:attrNameLst>
                                      </p:cBhvr>
                                      <p:tavLst>
                                        <p:tav tm="0">
                                          <p:val>
                                            <p:strVal val="#ppt_x"/>
                                          </p:val>
                                        </p:tav>
                                        <p:tav tm="100000">
                                          <p:val>
                                            <p:strVal val="#ppt_x"/>
                                          </p:val>
                                        </p:tav>
                                      </p:tavLst>
                                    </p:anim>
                                    <p:anim calcmode="lin" valueType="num">
                                      <p:cBhvr>
                                        <p:cTn id="9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1" grpId="0"/>
      <p:bldP spid="12" grpId="0"/>
      <p:bldP spid="13" grpId="0"/>
      <p:bldP spid="14"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81600" y="1600200"/>
            <a:ext cx="3207929"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Name(s) of Grantor(s)</a:t>
            </a:r>
            <a:endParaRPr lang="en-US" b="1" dirty="0">
              <a:solidFill>
                <a:srgbClr val="000000"/>
              </a:solidFill>
              <a:latin typeface="Comic Sans MS" panose="030F0702030302020204" pitchFamily="66" charset="0"/>
            </a:endParaRPr>
          </a:p>
        </p:txBody>
      </p:sp>
      <p:sp>
        <p:nvSpPr>
          <p:cNvPr id="8" name="TextBox 7"/>
          <p:cNvSpPr txBox="1"/>
          <p:nvPr/>
        </p:nvSpPr>
        <p:spPr>
          <a:xfrm>
            <a:off x="5181600" y="2085201"/>
            <a:ext cx="3235181" cy="646331"/>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a:t>
            </a:r>
            <a:r>
              <a:rPr lang="en-US" b="1" dirty="0">
                <a:solidFill>
                  <a:srgbClr val="000000"/>
                </a:solidFill>
                <a:latin typeface="Comic Sans MS" panose="030F0702030302020204" pitchFamily="66" charset="0"/>
              </a:rPr>
              <a:t>Name(s) of </a:t>
            </a:r>
            <a:r>
              <a:rPr lang="en-US" b="1" dirty="0" smtClean="0">
                <a:solidFill>
                  <a:srgbClr val="000000"/>
                </a:solidFill>
                <a:latin typeface="Comic Sans MS" panose="030F0702030302020204" pitchFamily="66" charset="0"/>
              </a:rPr>
              <a:t>Grantee(s)</a:t>
            </a:r>
            <a:endParaRPr lang="en-US" b="1" dirty="0">
              <a:solidFill>
                <a:srgbClr val="000000"/>
              </a:solidFill>
              <a:latin typeface="Comic Sans MS" panose="030F0702030302020204" pitchFamily="66" charset="0"/>
            </a:endParaRPr>
          </a:p>
          <a:p>
            <a:endParaRPr lang="en-US" dirty="0">
              <a:solidFill>
                <a:srgbClr val="000000"/>
              </a:solidFill>
            </a:endParaRPr>
          </a:p>
        </p:txBody>
      </p:sp>
      <p:sp>
        <p:nvSpPr>
          <p:cNvPr id="9" name="TextBox 8"/>
          <p:cNvSpPr txBox="1"/>
          <p:nvPr/>
        </p:nvSpPr>
        <p:spPr>
          <a:xfrm>
            <a:off x="5181600" y="2546866"/>
            <a:ext cx="2768707"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Type of Document</a:t>
            </a:r>
            <a:endParaRPr lang="en-US" b="1" dirty="0">
              <a:solidFill>
                <a:srgbClr val="000000"/>
              </a:solidFill>
              <a:latin typeface="Comic Sans MS" panose="030F0702030302020204" pitchFamily="66" charset="0"/>
            </a:endParaRPr>
          </a:p>
        </p:txBody>
      </p:sp>
      <p:sp>
        <p:nvSpPr>
          <p:cNvPr id="10" name="TextBox 9"/>
          <p:cNvSpPr txBox="1"/>
          <p:nvPr/>
        </p:nvSpPr>
        <p:spPr>
          <a:xfrm>
            <a:off x="5181600" y="1066800"/>
            <a:ext cx="2579552"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Volume and Page</a:t>
            </a:r>
            <a:endParaRPr lang="en-US" b="1" dirty="0">
              <a:solidFill>
                <a:srgbClr val="000000"/>
              </a:solidFill>
              <a:latin typeface="Comic Sans MS" panose="030F0702030302020204" pitchFamily="66" charset="0"/>
            </a:endParaRPr>
          </a:p>
        </p:txBody>
      </p:sp>
      <p:sp>
        <p:nvSpPr>
          <p:cNvPr id="12" name="TextBox 11"/>
          <p:cNvSpPr txBox="1"/>
          <p:nvPr/>
        </p:nvSpPr>
        <p:spPr>
          <a:xfrm>
            <a:off x="5181600" y="3080266"/>
            <a:ext cx="3299301"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Brief Legal Description</a:t>
            </a:r>
            <a:endParaRPr lang="en-US" b="1" dirty="0">
              <a:solidFill>
                <a:srgbClr val="000000"/>
              </a:solidFill>
              <a:latin typeface="Comic Sans MS" panose="030F0702030302020204" pitchFamily="66" charset="0"/>
            </a:endParaRPr>
          </a:p>
        </p:txBody>
      </p:sp>
      <p:sp>
        <p:nvSpPr>
          <p:cNvPr id="13" name="TextBox 12"/>
          <p:cNvSpPr txBox="1"/>
          <p:nvPr/>
        </p:nvSpPr>
        <p:spPr>
          <a:xfrm>
            <a:off x="5181600" y="3613666"/>
            <a:ext cx="2473754"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Conveyance Fee</a:t>
            </a:r>
            <a:endParaRPr lang="en-US" b="1" dirty="0">
              <a:solidFill>
                <a:srgbClr val="000000"/>
              </a:solidFill>
              <a:latin typeface="Comic Sans MS" panose="030F0702030302020204" pitchFamily="66" charset="0"/>
            </a:endParaRPr>
          </a:p>
        </p:txBody>
      </p:sp>
      <p:sp>
        <p:nvSpPr>
          <p:cNvPr id="14" name="TextBox 13"/>
          <p:cNvSpPr txBox="1"/>
          <p:nvPr/>
        </p:nvSpPr>
        <p:spPr>
          <a:xfrm>
            <a:off x="5181600" y="4147066"/>
            <a:ext cx="3692036"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Date Signed by Grantor(s)</a:t>
            </a:r>
            <a:endParaRPr lang="en-US" dirty="0">
              <a:solidFill>
                <a:srgbClr val="000000"/>
              </a:solidFill>
            </a:endParaRPr>
          </a:p>
        </p:txBody>
      </p:sp>
      <p:sp>
        <p:nvSpPr>
          <p:cNvPr id="17" name="TextBox 16"/>
          <p:cNvSpPr txBox="1"/>
          <p:nvPr/>
        </p:nvSpPr>
        <p:spPr>
          <a:xfrm>
            <a:off x="5181600" y="4756666"/>
            <a:ext cx="3504486" cy="369332"/>
          </a:xfrm>
          <a:prstGeom prst="rect">
            <a:avLst/>
          </a:prstGeom>
          <a:noFill/>
        </p:spPr>
        <p:txBody>
          <a:bodyPr wrap="none" rtlCol="0">
            <a:spAutoFit/>
          </a:bodyPr>
          <a:lstStyle/>
          <a:p>
            <a:r>
              <a:rPr lang="en-US" b="1" dirty="0" smtClean="0">
                <a:solidFill>
                  <a:srgbClr val="000000"/>
                </a:solidFill>
                <a:latin typeface="Comic Sans MS" panose="030F0702030302020204" pitchFamily="66" charset="0"/>
              </a:rPr>
              <a:t>   - Date and Time Recorded</a:t>
            </a:r>
            <a:endParaRPr lang="en-US" dirty="0">
              <a:solidFill>
                <a:srgbClr val="000000"/>
              </a:solidFill>
            </a:endParaRPr>
          </a:p>
        </p:txBody>
      </p:sp>
      <p:sp>
        <p:nvSpPr>
          <p:cNvPr id="22" name="TextBox 21"/>
          <p:cNvSpPr txBox="1"/>
          <p:nvPr/>
        </p:nvSpPr>
        <p:spPr>
          <a:xfrm>
            <a:off x="5257800" y="304800"/>
            <a:ext cx="3720890" cy="646331"/>
          </a:xfrm>
          <a:prstGeom prst="rect">
            <a:avLst/>
          </a:prstGeom>
          <a:noFill/>
        </p:spPr>
        <p:txBody>
          <a:bodyPr wrap="none" rtlCol="0">
            <a:spAutoFit/>
          </a:bodyPr>
          <a:lstStyle/>
          <a:p>
            <a:r>
              <a:rPr lang="en-US" b="1" dirty="0" smtClean="0">
                <a:solidFill>
                  <a:srgbClr val="FFFF00"/>
                </a:solidFill>
                <a:latin typeface="Comic Sans MS" panose="030F0702030302020204" pitchFamily="66" charset="0"/>
              </a:rPr>
              <a:t>TITLE CHAIN INFORMATION</a:t>
            </a:r>
          </a:p>
          <a:p>
            <a:pPr algn="ctr"/>
            <a:r>
              <a:rPr lang="en-US" b="1" dirty="0" smtClean="0">
                <a:solidFill>
                  <a:srgbClr val="FFFF00"/>
                </a:solidFill>
                <a:latin typeface="Comic Sans MS" panose="030F0702030302020204" pitchFamily="66" charset="0"/>
              </a:rPr>
              <a:t>FROM CURRENT DEED</a:t>
            </a:r>
            <a:endParaRPr lang="en-US" dirty="0">
              <a:solidFill>
                <a:srgbClr val="FFFF00"/>
              </a:solidFill>
            </a:endParaRPr>
          </a:p>
        </p:txBody>
      </p:sp>
      <p:pic>
        <p:nvPicPr>
          <p:cNvPr id="2" name="Picture 1" descr="20150918072013505.pdf - Adobe Acrobat Pro"/>
          <p:cNvPicPr>
            <a:picLocks noChangeAspect="1"/>
          </p:cNvPicPr>
          <p:nvPr/>
        </p:nvPicPr>
        <p:blipFill rotWithShape="1">
          <a:blip r:embed="rId2">
            <a:extLst>
              <a:ext uri="{28A0092B-C50C-407E-A947-70E740481C1C}">
                <a14:useLocalDpi xmlns:a14="http://schemas.microsoft.com/office/drawing/2010/main" val="0"/>
              </a:ext>
            </a:extLst>
          </a:blip>
          <a:srcRect l="35673" t="15745" r="34039" b="3740"/>
          <a:stretch/>
        </p:blipFill>
        <p:spPr>
          <a:xfrm>
            <a:off x="457200" y="152400"/>
            <a:ext cx="4800600" cy="5943600"/>
          </a:xfrm>
          <a:prstGeom prst="rect">
            <a:avLst/>
          </a:prstGeom>
        </p:spPr>
      </p:pic>
    </p:spTree>
    <p:extLst>
      <p:ext uri="{BB962C8B-B14F-4D97-AF65-F5344CB8AC3E}">
        <p14:creationId xmlns:p14="http://schemas.microsoft.com/office/powerpoint/2010/main" val="23632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P spid="14" grpId="0"/>
      <p:bldP spid="17" grpId="0"/>
      <p:bldP spid="22"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990600"/>
            <a:ext cx="8839200" cy="51054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dirty="0" smtClean="0">
              <a:solidFill>
                <a:srgbClr val="FFFFFF"/>
              </a:solidFill>
            </a:endParaRPr>
          </a:p>
          <a:p>
            <a:pPr marL="0" indent="0">
              <a:buFontTx/>
              <a:buNone/>
              <a:tabLst>
                <a:tab pos="461963" algn="l"/>
              </a:tabLst>
            </a:pPr>
            <a:endParaRPr lang="en-US" dirty="0">
              <a:solidFill>
                <a:srgbClr val="FFFFFF"/>
              </a:solidFill>
            </a:endParaRPr>
          </a:p>
          <a:p>
            <a:pPr marL="0" indent="0">
              <a:buFontTx/>
              <a:buNone/>
              <a:tabLst>
                <a:tab pos="461963" algn="l"/>
              </a:tabLst>
            </a:pPr>
            <a:endParaRPr lang="en-US" dirty="0" smtClean="0">
              <a:solidFill>
                <a:srgbClr val="FFFFFF"/>
              </a:solidFill>
            </a:endParaRPr>
          </a:p>
          <a:p>
            <a:pPr marL="0" indent="0" algn="ctr">
              <a:buFontTx/>
              <a:buNone/>
              <a:tabLst>
                <a:tab pos="461963" algn="l"/>
              </a:tabLst>
            </a:pPr>
            <a:r>
              <a:rPr lang="en-US" dirty="0">
                <a:solidFill>
                  <a:srgbClr val="FFFFFF"/>
                </a:solidFill>
              </a:rPr>
              <a:t>	</a:t>
            </a:r>
            <a:endParaRPr lang="en-US" dirty="0" smtClean="0">
              <a:solidFill>
                <a:srgbClr val="FFFFFF"/>
              </a:solidFill>
            </a:endParaRPr>
          </a:p>
        </p:txBody>
      </p:sp>
      <p:sp>
        <p:nvSpPr>
          <p:cNvPr id="6" name="Title 1"/>
          <p:cNvSpPr txBox="1">
            <a:spLocks/>
          </p:cNvSpPr>
          <p:nvPr/>
        </p:nvSpPr>
        <p:spPr bwMode="auto">
          <a:xfrm>
            <a:off x="685800" y="381000"/>
            <a:ext cx="7924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r>
              <a:rPr lang="en-US" sz="6000" dirty="0">
                <a:ln w="12700">
                  <a:solidFill>
                    <a:srgbClr val="7030A0"/>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CASE STUDY </a:t>
            </a:r>
            <a:r>
              <a:rPr lang="en-US" sz="6000" dirty="0" smtClean="0">
                <a:ln w="12700">
                  <a:solidFill>
                    <a:srgbClr val="7030A0"/>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#2</a:t>
            </a:r>
            <a:endParaRPr lang="en-US" sz="6000" dirty="0">
              <a:ln w="12700">
                <a:solidFill>
                  <a:srgbClr val="7030A0"/>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endParaRPr>
          </a:p>
        </p:txBody>
      </p:sp>
      <p:sp>
        <p:nvSpPr>
          <p:cNvPr id="2" name="TextBox 1"/>
          <p:cNvSpPr txBox="1"/>
          <p:nvPr/>
        </p:nvSpPr>
        <p:spPr>
          <a:xfrm>
            <a:off x="228600" y="1447800"/>
            <a:ext cx="8686799" cy="5724644"/>
          </a:xfrm>
          <a:prstGeom prst="rect">
            <a:avLst/>
          </a:prstGeom>
          <a:noFill/>
        </p:spPr>
        <p:txBody>
          <a:bodyPr wrap="square" rtlCol="0">
            <a:spAutoFit/>
          </a:bodyPr>
          <a:lstStyle/>
          <a:p>
            <a:pPr algn="ctr"/>
            <a:r>
              <a:rPr lang="en-US" sz="6000" b="1" dirty="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rPr>
              <a:t>DEVELOPMENT </a:t>
            </a:r>
          </a:p>
          <a:p>
            <a:pPr algn="ctr"/>
            <a:r>
              <a:rPr lang="en-US" sz="6000" b="1" dirty="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rPr>
              <a:t>AND REVIEW OF </a:t>
            </a:r>
            <a:endParaRPr lang="en-US" sz="6000" b="1" dirty="0" smtClean="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endParaRPr>
          </a:p>
          <a:p>
            <a:pPr algn="ctr"/>
            <a:r>
              <a:rPr lang="en-US" sz="6000" b="1" dirty="0" smtClean="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rPr>
              <a:t>A </a:t>
            </a:r>
            <a:r>
              <a:rPr lang="en-US" sz="6000" b="1" u="sng" dirty="0" smtClean="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rPr>
              <a:t>COMPLEX</a:t>
            </a:r>
            <a:r>
              <a:rPr lang="en-US" sz="6000" b="1" dirty="0" smtClean="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rPr>
              <a:t> </a:t>
            </a:r>
          </a:p>
          <a:p>
            <a:pPr algn="ctr"/>
            <a:r>
              <a:rPr lang="en-US" sz="6000" b="1" dirty="0" smtClean="0">
                <a:ln w="12700">
                  <a:solidFill>
                    <a:srgbClr val="7030A0"/>
                  </a:solidFill>
                  <a:prstDash val="solid"/>
                </a:ln>
                <a:solidFill>
                  <a:srgbClr val="FFFF00"/>
                </a:solidFill>
                <a:effectLst>
                  <a:outerShdw dist="38100" dir="2640000" algn="bl" rotWithShape="0">
                    <a:srgbClr val="000000">
                      <a:lumMod val="75000"/>
                    </a:srgbClr>
                  </a:outerShdw>
                </a:effectLst>
                <a:latin typeface="Comic Sans MS" panose="030F0702030302020204" pitchFamily="66" charset="0"/>
              </a:rPr>
              <a:t>42 YEAR                 TITLE REPORT</a:t>
            </a:r>
          </a:p>
          <a:p>
            <a:pPr algn="ctr"/>
            <a:r>
              <a:rPr lang="en-US" sz="4800" b="1" dirty="0" smtClean="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latin typeface="Comic Sans MS" panose="030F0702030302020204" pitchFamily="66" charset="0"/>
              </a:rPr>
              <a:t> </a:t>
            </a:r>
            <a:endParaRPr lang="en-US" sz="4800" b="1"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latin typeface="Comic Sans MS" panose="030F0702030302020204" pitchFamily="66" charset="0"/>
            </a:endParaRPr>
          </a:p>
          <a:p>
            <a:endParaRPr lang="en-US" dirty="0">
              <a:solidFill>
                <a:srgbClr val="000000"/>
              </a:solidFill>
            </a:endParaRPr>
          </a:p>
        </p:txBody>
      </p:sp>
    </p:spTree>
    <p:extLst>
      <p:ext uri="{BB962C8B-B14F-4D97-AF65-F5344CB8AC3E}">
        <p14:creationId xmlns:p14="http://schemas.microsoft.com/office/powerpoint/2010/main" val="278076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8930" y="152400"/>
            <a:ext cx="6373861" cy="2862322"/>
          </a:xfrm>
          <a:prstGeom prst="rect">
            <a:avLst/>
          </a:prstGeom>
          <a:noFill/>
        </p:spPr>
        <p:txBody>
          <a:bodyPr wrap="none" rtlCol="0">
            <a:spAutoFit/>
          </a:bodyPr>
          <a:lstStyle/>
          <a:p>
            <a:pPr algn="ctr"/>
            <a:r>
              <a:rPr lang="en-US" sz="6000" b="1" dirty="0">
                <a:solidFill>
                  <a:srgbClr val="FFFF00"/>
                </a:solidFill>
                <a:effectLst>
                  <a:outerShdw blurRad="38100" dist="38100" dir="2700000" algn="tl">
                    <a:srgbClr val="000000">
                      <a:alpha val="43137"/>
                    </a:srgbClr>
                  </a:outerShdw>
                </a:effectLst>
                <a:latin typeface="Comic Sans MS" panose="030F0702030302020204" pitchFamily="66" charset="0"/>
              </a:rPr>
              <a:t>WHAT IS A</a:t>
            </a:r>
          </a:p>
          <a:p>
            <a:pPr algn="ctr"/>
            <a:r>
              <a:rPr lang="en-US" sz="6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COMPLEX </a:t>
            </a:r>
            <a:endParaRPr lang="en-US" sz="6000" b="1" dirty="0">
              <a:solidFill>
                <a:srgbClr val="FFFF00"/>
              </a:solidFill>
              <a:effectLst>
                <a:outerShdw blurRad="38100" dist="38100" dir="2700000" algn="tl">
                  <a:srgbClr val="000000">
                    <a:alpha val="43137"/>
                  </a:srgbClr>
                </a:outerShdw>
              </a:effectLst>
              <a:latin typeface="Comic Sans MS" panose="030F0702030302020204" pitchFamily="66" charset="0"/>
            </a:endParaRPr>
          </a:p>
          <a:p>
            <a:pPr algn="ctr"/>
            <a:r>
              <a:rPr lang="en-US" sz="6000" b="1" dirty="0">
                <a:solidFill>
                  <a:srgbClr val="FFFF00"/>
                </a:solidFill>
                <a:effectLst>
                  <a:outerShdw blurRad="38100" dist="38100" dir="2700000" algn="tl">
                    <a:srgbClr val="000000">
                      <a:alpha val="43137"/>
                    </a:srgbClr>
                  </a:outerShdw>
                </a:effectLst>
                <a:latin typeface="Comic Sans MS" panose="030F0702030302020204" pitchFamily="66" charset="0"/>
              </a:rPr>
              <a:t>TITLE </a:t>
            </a:r>
            <a:r>
              <a:rPr lang="en-US" sz="6000" b="1" dirty="0" smtClean="0">
                <a:solidFill>
                  <a:srgbClr val="FFFF00"/>
                </a:solidFill>
                <a:effectLst>
                  <a:outerShdw blurRad="38100" dist="38100" dir="2700000" algn="tl">
                    <a:srgbClr val="000000">
                      <a:alpha val="43137"/>
                    </a:srgbClr>
                  </a:outerShdw>
                </a:effectLst>
                <a:latin typeface="Comic Sans MS" panose="030F0702030302020204" pitchFamily="66" charset="0"/>
              </a:rPr>
              <a:t>REPORT?</a:t>
            </a:r>
            <a:endParaRPr lang="en-US" sz="6000" dirty="0">
              <a:solidFill>
                <a:srgbClr val="000000"/>
              </a:solidFill>
            </a:endParaRPr>
          </a:p>
        </p:txBody>
      </p:sp>
      <p:sp>
        <p:nvSpPr>
          <p:cNvPr id="4" name="TextBox 3"/>
          <p:cNvSpPr txBox="1"/>
          <p:nvPr/>
        </p:nvSpPr>
        <p:spPr>
          <a:xfrm>
            <a:off x="604935" y="3048000"/>
            <a:ext cx="8534400" cy="2785378"/>
          </a:xfrm>
          <a:prstGeom prst="rect">
            <a:avLst/>
          </a:prstGeom>
          <a:noFill/>
        </p:spPr>
        <p:txBody>
          <a:bodyPr wrap="square" rtlCol="0">
            <a:spAutoFit/>
          </a:bodyPr>
          <a:lstStyle/>
          <a:p>
            <a:r>
              <a:rPr lang="en-US" sz="2500" dirty="0">
                <a:solidFill>
                  <a:srgbClr val="000000"/>
                </a:solidFill>
                <a:effectLst>
                  <a:outerShdw blurRad="38100" dist="38100" dir="2700000" algn="tl">
                    <a:srgbClr val="000000">
                      <a:alpha val="43137"/>
                    </a:srgbClr>
                  </a:outerShdw>
                </a:effectLst>
                <a:latin typeface="Comic Sans MS" panose="030F0702030302020204" pitchFamily="66" charset="0"/>
              </a:rPr>
              <a:t>A </a:t>
            </a:r>
            <a:r>
              <a:rPr lang="en-US" sz="2500" dirty="0" smtClean="0">
                <a:solidFill>
                  <a:srgbClr val="000000"/>
                </a:solidFill>
                <a:effectLst>
                  <a:outerShdw blurRad="38100" dist="38100" dir="2700000" algn="tl">
                    <a:srgbClr val="000000">
                      <a:alpha val="43137"/>
                    </a:srgbClr>
                  </a:outerShdw>
                </a:effectLst>
                <a:latin typeface="Comic Sans MS" panose="030F0702030302020204" pitchFamily="66" charset="0"/>
              </a:rPr>
              <a:t>Complex </a:t>
            </a:r>
            <a:r>
              <a:rPr lang="en-US" sz="2500" dirty="0">
                <a:solidFill>
                  <a:srgbClr val="000000"/>
                </a:solidFill>
                <a:effectLst>
                  <a:outerShdw blurRad="38100" dist="38100" dir="2700000" algn="tl">
                    <a:srgbClr val="000000">
                      <a:alpha val="43137"/>
                    </a:srgbClr>
                  </a:outerShdw>
                </a:effectLst>
                <a:latin typeface="Comic Sans MS" panose="030F0702030302020204" pitchFamily="66" charset="0"/>
              </a:rPr>
              <a:t>Title Report is one that </a:t>
            </a:r>
            <a:r>
              <a:rPr lang="en-US" sz="2500" dirty="0" smtClean="0">
                <a:solidFill>
                  <a:srgbClr val="000000"/>
                </a:solidFill>
                <a:effectLst>
                  <a:outerShdw blurRad="38100" dist="38100" dir="2700000" algn="tl">
                    <a:srgbClr val="000000">
                      <a:alpha val="43137"/>
                    </a:srgbClr>
                  </a:outerShdw>
                </a:effectLst>
                <a:latin typeface="Comic Sans MS" panose="030F0702030302020204" pitchFamily="66" charset="0"/>
              </a:rPr>
              <a:t>may require </a:t>
            </a:r>
            <a:r>
              <a:rPr lang="en-US" sz="2500" dirty="0">
                <a:solidFill>
                  <a:srgbClr val="000000"/>
                </a:solidFill>
                <a:effectLst>
                  <a:outerShdw blurRad="38100" dist="38100" dir="2700000" algn="tl">
                    <a:srgbClr val="000000">
                      <a:alpha val="43137"/>
                    </a:srgbClr>
                  </a:outerShdw>
                </a:effectLst>
                <a:latin typeface="Comic Sans MS" panose="030F0702030302020204" pitchFamily="66" charset="0"/>
              </a:rPr>
              <a:t>extra ordinary effort while compiling </a:t>
            </a:r>
            <a:r>
              <a:rPr lang="en-US" sz="2500" dirty="0" smtClean="0">
                <a:solidFill>
                  <a:srgbClr val="000000"/>
                </a:solidFill>
                <a:effectLst>
                  <a:outerShdw blurRad="38100" dist="38100" dir="2700000" algn="tl">
                    <a:srgbClr val="000000">
                      <a:alpha val="43137"/>
                    </a:srgbClr>
                  </a:outerShdw>
                </a:effectLst>
                <a:latin typeface="Comic Sans MS" panose="030F0702030302020204" pitchFamily="66" charset="0"/>
              </a:rPr>
              <a:t>and </a:t>
            </a:r>
            <a:r>
              <a:rPr lang="en-US" sz="2500" dirty="0">
                <a:solidFill>
                  <a:srgbClr val="000000"/>
                </a:solidFill>
                <a:effectLst>
                  <a:outerShdw blurRad="38100" dist="38100" dir="2700000" algn="tl">
                    <a:srgbClr val="000000">
                      <a:alpha val="43137"/>
                    </a:srgbClr>
                  </a:outerShdw>
                </a:effectLst>
                <a:latin typeface="Comic Sans MS" panose="030F0702030302020204" pitchFamily="66" charset="0"/>
              </a:rPr>
              <a:t>reporting the information necessary to meet </a:t>
            </a:r>
            <a:r>
              <a:rPr lang="en-US" sz="2500" dirty="0" smtClean="0">
                <a:solidFill>
                  <a:srgbClr val="000000"/>
                </a:solidFill>
                <a:effectLst>
                  <a:outerShdw blurRad="38100" dist="38100" dir="2700000" algn="tl">
                    <a:srgbClr val="000000">
                      <a:alpha val="43137"/>
                    </a:srgbClr>
                  </a:outerShdw>
                </a:effectLst>
                <a:latin typeface="Comic Sans MS" panose="030F0702030302020204" pitchFamily="66" charset="0"/>
              </a:rPr>
              <a:t>ODOT’s </a:t>
            </a:r>
            <a:r>
              <a:rPr lang="en-US" sz="2500" dirty="0">
                <a:solidFill>
                  <a:srgbClr val="000000"/>
                </a:solidFill>
                <a:effectLst>
                  <a:outerShdw blurRad="38100" dist="38100" dir="2700000" algn="tl">
                    <a:srgbClr val="000000">
                      <a:alpha val="43137"/>
                    </a:srgbClr>
                  </a:outerShdw>
                </a:effectLst>
                <a:latin typeface="Comic Sans MS" panose="030F0702030302020204" pitchFamily="66" charset="0"/>
              </a:rPr>
              <a:t>current title procedures as defined in </a:t>
            </a:r>
            <a:r>
              <a:rPr lang="en-US" sz="2500" dirty="0" smtClean="0">
                <a:solidFill>
                  <a:srgbClr val="000000"/>
                </a:solidFill>
                <a:effectLst>
                  <a:outerShdw blurRad="38100" dist="38100" dir="2700000" algn="tl">
                    <a:srgbClr val="000000">
                      <a:alpha val="43137"/>
                    </a:srgbClr>
                  </a:outerShdw>
                </a:effectLst>
                <a:latin typeface="Comic Sans MS" panose="030F0702030302020204" pitchFamily="66" charset="0"/>
              </a:rPr>
              <a:t>Section </a:t>
            </a:r>
            <a:r>
              <a:rPr lang="en-US" sz="2500" dirty="0">
                <a:solidFill>
                  <a:srgbClr val="000000"/>
                </a:solidFill>
                <a:effectLst>
                  <a:outerShdw blurRad="38100" dist="38100" dir="2700000" algn="tl">
                    <a:srgbClr val="000000">
                      <a:alpha val="43137"/>
                    </a:srgbClr>
                  </a:outerShdw>
                </a:effectLst>
                <a:latin typeface="Comic Sans MS" panose="030F0702030302020204" pitchFamily="66" charset="0"/>
              </a:rPr>
              <a:t>5100 of ODOT’s current Real Estate </a:t>
            </a:r>
            <a:r>
              <a:rPr lang="en-US" sz="2500" dirty="0" smtClean="0">
                <a:solidFill>
                  <a:srgbClr val="000000"/>
                </a:solidFill>
                <a:effectLst>
                  <a:outerShdw blurRad="38100" dist="38100" dir="2700000" algn="tl">
                    <a:srgbClr val="000000">
                      <a:alpha val="43137"/>
                    </a:srgbClr>
                  </a:outerShdw>
                </a:effectLst>
                <a:latin typeface="Comic Sans MS" panose="030F0702030302020204" pitchFamily="66" charset="0"/>
              </a:rPr>
              <a:t>Manual and/or may </a:t>
            </a:r>
            <a:r>
              <a:rPr lang="en-US" sz="2500" dirty="0">
                <a:solidFill>
                  <a:srgbClr val="000000"/>
                </a:solidFill>
                <a:effectLst>
                  <a:outerShdw blurRad="38100" dist="38100" dir="2700000" algn="tl">
                    <a:srgbClr val="000000">
                      <a:alpha val="43137"/>
                    </a:srgbClr>
                  </a:outerShdw>
                </a:effectLst>
                <a:latin typeface="Comic Sans MS" panose="030F0702030302020204" pitchFamily="66" charset="0"/>
              </a:rPr>
              <a:t>contain either or both </a:t>
            </a:r>
            <a:r>
              <a:rPr lang="en-US" sz="2500" dirty="0" smtClean="0">
                <a:solidFill>
                  <a:srgbClr val="000000"/>
                </a:solidFill>
                <a:effectLst>
                  <a:outerShdw blurRad="38100" dist="38100" dir="2700000" algn="tl">
                    <a:srgbClr val="000000">
                      <a:alpha val="43137"/>
                    </a:srgbClr>
                  </a:outerShdw>
                </a:effectLst>
                <a:latin typeface="Comic Sans MS" panose="030F0702030302020204" pitchFamily="66" charset="0"/>
              </a:rPr>
              <a:t>irregularities and </a:t>
            </a:r>
            <a:r>
              <a:rPr lang="en-US" sz="2500" dirty="0">
                <a:solidFill>
                  <a:srgbClr val="000000"/>
                </a:solidFill>
                <a:effectLst>
                  <a:outerShdw blurRad="38100" dist="38100" dir="2700000" algn="tl">
                    <a:srgbClr val="000000">
                      <a:alpha val="43137"/>
                    </a:srgbClr>
                  </a:outerShdw>
                </a:effectLst>
                <a:latin typeface="Comic Sans MS" panose="030F0702030302020204" pitchFamily="66" charset="0"/>
              </a:rPr>
              <a:t>defects </a:t>
            </a:r>
            <a:r>
              <a:rPr lang="en-US" sz="2500" dirty="0" smtClean="0">
                <a:solidFill>
                  <a:srgbClr val="000000"/>
                </a:solidFill>
                <a:effectLst>
                  <a:outerShdw blurRad="38100" dist="38100" dir="2700000" algn="tl">
                    <a:srgbClr val="000000">
                      <a:alpha val="43137"/>
                    </a:srgbClr>
                  </a:outerShdw>
                </a:effectLst>
                <a:latin typeface="Comic Sans MS" panose="030F0702030302020204" pitchFamily="66" charset="0"/>
              </a:rPr>
              <a:t>that prohibit the execution of a clear title report.</a:t>
            </a:r>
            <a:endParaRPr lang="en-US" sz="2500"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46038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2400"/>
            <a:ext cx="7923964" cy="1446550"/>
          </a:xfrm>
          <a:prstGeom prst="rect">
            <a:avLst/>
          </a:prstGeom>
          <a:noFill/>
        </p:spPr>
        <p:txBody>
          <a:bodyPr wrap="none" rtlCol="0">
            <a:spAutoFit/>
          </a:bodyPr>
          <a:lstStyle/>
          <a:p>
            <a:pPr algn="ctr"/>
            <a:r>
              <a:rPr lang="en-US" sz="4400" b="1" dirty="0">
                <a:solidFill>
                  <a:srgbClr val="FFFF00"/>
                </a:solidFill>
                <a:effectLst>
                  <a:outerShdw blurRad="38100" dist="38100" dir="2700000" algn="tl">
                    <a:srgbClr val="000000">
                      <a:alpha val="43137"/>
                    </a:srgbClr>
                  </a:outerShdw>
                </a:effectLst>
                <a:latin typeface="Comic Sans MS" panose="030F0702030302020204" pitchFamily="66" charset="0"/>
              </a:rPr>
              <a:t>Some Contributing Factors </a:t>
            </a:r>
          </a:p>
          <a:p>
            <a:pPr algn="ctr"/>
            <a:r>
              <a:rPr lang="en-US" sz="4400" b="1" dirty="0">
                <a:solidFill>
                  <a:srgbClr val="FFFF00"/>
                </a:solidFill>
                <a:effectLst>
                  <a:outerShdw blurRad="38100" dist="38100" dir="2700000" algn="tl">
                    <a:srgbClr val="000000">
                      <a:alpha val="43137"/>
                    </a:srgbClr>
                  </a:outerShdw>
                </a:effectLst>
                <a:latin typeface="Comic Sans MS" panose="030F0702030302020204" pitchFamily="66" charset="0"/>
              </a:rPr>
              <a:t>Of A </a:t>
            </a:r>
            <a:r>
              <a:rPr lang="en-US" sz="4400" b="1" dirty="0" smtClean="0">
                <a:solidFill>
                  <a:srgbClr val="FFFF00"/>
                </a:solidFill>
                <a:effectLst>
                  <a:outerShdw blurRad="38100" dist="38100" dir="2700000" algn="tl">
                    <a:srgbClr val="000000">
                      <a:alpha val="43137"/>
                    </a:srgbClr>
                  </a:outerShdw>
                </a:effectLst>
                <a:latin typeface="Comic Sans MS" panose="030F0702030302020204" pitchFamily="66" charset="0"/>
              </a:rPr>
              <a:t>Complex Title </a:t>
            </a:r>
            <a:r>
              <a:rPr lang="en-US" sz="4400" b="1" dirty="0">
                <a:solidFill>
                  <a:srgbClr val="FFFF00"/>
                </a:solidFill>
                <a:effectLst>
                  <a:outerShdw blurRad="38100" dist="38100" dir="2700000" algn="tl">
                    <a:srgbClr val="000000">
                      <a:alpha val="43137"/>
                    </a:srgbClr>
                  </a:outerShdw>
                </a:effectLst>
                <a:latin typeface="Comic Sans MS" panose="030F0702030302020204" pitchFamily="66" charset="0"/>
              </a:rPr>
              <a:t>Report</a:t>
            </a:r>
            <a:r>
              <a:rPr lang="en-US" sz="4400" b="1" dirty="0" smtClean="0">
                <a:solidFill>
                  <a:srgbClr val="FFFF00"/>
                </a:solidFill>
                <a:effectLst>
                  <a:outerShdw blurRad="38100" dist="38100" dir="2700000" algn="tl">
                    <a:srgbClr val="000000">
                      <a:alpha val="43137"/>
                    </a:srgbClr>
                  </a:outerShdw>
                </a:effectLst>
                <a:latin typeface="Comic Sans MS" panose="030F0702030302020204" pitchFamily="66" charset="0"/>
              </a:rPr>
              <a:t>…</a:t>
            </a:r>
            <a:endParaRPr lang="en-US" sz="4400"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3" name="TextBox 2"/>
          <p:cNvSpPr txBox="1"/>
          <p:nvPr/>
        </p:nvSpPr>
        <p:spPr>
          <a:xfrm>
            <a:off x="152400" y="1600200"/>
            <a:ext cx="8763000" cy="646331"/>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Multiple Amounts Of Divided, Undivided or Unaccounted for Interest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Current and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Prior Owners</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a:t>
            </a:r>
            <a:endParaRPr lang="en-US"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4" name="TextBox 3"/>
          <p:cNvSpPr txBox="1"/>
          <p:nvPr/>
        </p:nvSpPr>
        <p:spPr>
          <a:xfrm>
            <a:off x="152400" y="2286000"/>
            <a:ext cx="8893781" cy="369332"/>
          </a:xfrm>
          <a:prstGeom prst="rect">
            <a:avLst/>
          </a:prstGeom>
          <a:noFill/>
        </p:spPr>
        <p:txBody>
          <a:bodyPr wrap="none" rtlCol="0">
            <a:spAutoFit/>
          </a:bodyPr>
          <a:lstStyle/>
          <a:p>
            <a:pPr marL="285750" indent="-285750">
              <a:buFont typeface="Wingdings" panose="05000000000000000000" pitchFamily="2" charset="2"/>
              <a:buChar char="Ø"/>
            </a:pP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Multiple Amounts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Of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Parcels/Tracts Of Land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Being Researched (Title Chains</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a:t>
            </a:r>
            <a:endParaRPr lang="en-US"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5" name="TextBox 4"/>
          <p:cNvSpPr txBox="1"/>
          <p:nvPr/>
        </p:nvSpPr>
        <p:spPr>
          <a:xfrm>
            <a:off x="152400" y="3126643"/>
            <a:ext cx="8401659" cy="646331"/>
          </a:xfrm>
          <a:prstGeom prst="rect">
            <a:avLst/>
          </a:prstGeom>
          <a:noFill/>
        </p:spPr>
        <p:txBody>
          <a:bodyPr wrap="none" rtlCol="0">
            <a:spAutoFit/>
          </a:bodyPr>
          <a:lstStyle/>
          <a:p>
            <a:pPr marL="285750" indent="-285750">
              <a:buFont typeface="Wingdings" panose="05000000000000000000" pitchFamily="2" charset="2"/>
              <a:buChar char="Ø"/>
            </a:pP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Multiple </a:t>
            </a:r>
            <a:r>
              <a:rPr lang="en-US" u="sng" dirty="0" smtClean="0">
                <a:solidFill>
                  <a:srgbClr val="000000"/>
                </a:solidFill>
                <a:effectLst>
                  <a:outerShdw blurRad="38100" dist="38100" dir="2700000" algn="tl">
                    <a:srgbClr val="000000">
                      <a:alpha val="43137"/>
                    </a:srgbClr>
                  </a:outerShdw>
                </a:effectLst>
                <a:latin typeface="Comic Sans MS" panose="030F0702030302020204" pitchFamily="66" charset="0"/>
              </a:rPr>
              <a:t>Voluntary </a:t>
            </a:r>
            <a:r>
              <a:rPr lang="en-US" u="sng" dirty="0">
                <a:solidFill>
                  <a:srgbClr val="000000"/>
                </a:solidFill>
                <a:effectLst>
                  <a:outerShdw blurRad="38100" dist="38100" dir="2700000" algn="tl">
                    <a:srgbClr val="000000">
                      <a:alpha val="43137"/>
                    </a:srgbClr>
                  </a:outerShdw>
                </a:effectLst>
                <a:latin typeface="Comic Sans MS" panose="030F0702030302020204" pitchFamily="66" charset="0"/>
              </a:rPr>
              <a:t>Liens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Such As Mortgages, UCC (Financing Statement), </a:t>
            </a:r>
            <a:endPar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endParaRPr>
          </a:p>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    Bail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Bonds Collateral, etc</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a:t>
            </a:r>
            <a:endParaRPr lang="en-US"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6" name="TextBox 5"/>
          <p:cNvSpPr txBox="1"/>
          <p:nvPr/>
        </p:nvSpPr>
        <p:spPr>
          <a:xfrm>
            <a:off x="152400" y="4345843"/>
            <a:ext cx="8763000"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Multiple </a:t>
            </a:r>
            <a:r>
              <a:rPr lang="en-US" u="sng" dirty="0" smtClean="0">
                <a:solidFill>
                  <a:srgbClr val="000000"/>
                </a:solidFill>
                <a:effectLst>
                  <a:outerShdw blurRad="38100" dist="38100" dir="2700000" algn="tl">
                    <a:srgbClr val="000000">
                      <a:alpha val="43137"/>
                    </a:srgbClr>
                  </a:outerShdw>
                </a:effectLst>
                <a:latin typeface="Comic Sans MS" panose="030F0702030302020204" pitchFamily="66" charset="0"/>
              </a:rPr>
              <a:t>Involuntary </a:t>
            </a:r>
            <a:r>
              <a:rPr lang="en-US" u="sng" dirty="0">
                <a:solidFill>
                  <a:srgbClr val="000000"/>
                </a:solidFill>
                <a:effectLst>
                  <a:outerShdw blurRad="38100" dist="38100" dir="2700000" algn="tl">
                    <a:srgbClr val="000000">
                      <a:alpha val="43137"/>
                    </a:srgbClr>
                  </a:outerShdw>
                </a:effectLst>
                <a:latin typeface="Comic Sans MS" panose="030F0702030302020204" pitchFamily="66" charset="0"/>
              </a:rPr>
              <a:t>Liens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Such As Judgement Liens, Federal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Tax Liens,</a:t>
            </a:r>
          </a:p>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    Personal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Tax Liens, Mechanics Liens, Child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Support Liens Or Other Type</a:t>
            </a:r>
          </a:p>
          <a:p>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    Of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Lien Attached To The Subject Property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Not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Acquired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Voluntarily By </a:t>
            </a:r>
          </a:p>
          <a:p>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   The Current or Prior Owners</a:t>
            </a:r>
            <a:endParaRPr lang="en-US"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7" name="TextBox 6"/>
          <p:cNvSpPr txBox="1"/>
          <p:nvPr/>
        </p:nvSpPr>
        <p:spPr>
          <a:xfrm>
            <a:off x="152400" y="5641243"/>
            <a:ext cx="6409127" cy="369332"/>
          </a:xfrm>
          <a:prstGeom prst="rect">
            <a:avLst/>
          </a:prstGeom>
          <a:noFill/>
        </p:spPr>
        <p:txBody>
          <a:bodyPr wrap="none" rtlCol="0">
            <a:spAutoFit/>
          </a:bodyPr>
          <a:lstStyle/>
          <a:p>
            <a:pPr marL="285750" indent="-285750">
              <a:buFont typeface="Wingdings" panose="05000000000000000000" pitchFamily="2" charset="2"/>
              <a:buChar char="Ø"/>
            </a:pP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Matters </a:t>
            </a: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On Or Off Record Clouding The Finished </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Title</a:t>
            </a:r>
            <a:endParaRPr lang="en-US"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8" name="Rectangle 7"/>
          <p:cNvSpPr/>
          <p:nvPr/>
        </p:nvSpPr>
        <p:spPr>
          <a:xfrm>
            <a:off x="152400" y="3888643"/>
            <a:ext cx="9448800" cy="369332"/>
          </a:xfrm>
          <a:prstGeom prst="rect">
            <a:avLst/>
          </a:prstGeom>
        </p:spPr>
        <p:txBody>
          <a:bodyPr wrap="square">
            <a:spAutoFit/>
          </a:bodyPr>
          <a:lstStyle/>
          <a:p>
            <a:pPr marL="285750" indent="-285750">
              <a:buFont typeface="Wingdings" panose="05000000000000000000" pitchFamily="2" charset="2"/>
              <a:buChar char="Ø"/>
            </a:pPr>
            <a:r>
              <a:rPr lang="en-US" dirty="0">
                <a:solidFill>
                  <a:srgbClr val="000000"/>
                </a:solidFill>
                <a:effectLst>
                  <a:outerShdw blurRad="38100" dist="38100" dir="2700000" algn="tl">
                    <a:srgbClr val="000000">
                      <a:alpha val="43137"/>
                    </a:srgbClr>
                  </a:outerShdw>
                </a:effectLst>
                <a:latin typeface="Comic Sans MS" panose="030F0702030302020204" pitchFamily="66" charset="0"/>
              </a:rPr>
              <a:t>Multiple </a:t>
            </a:r>
            <a:r>
              <a:rPr lang="en-US" u="sng" dirty="0" smtClean="0">
                <a:solidFill>
                  <a:srgbClr val="000000"/>
                </a:solidFill>
                <a:effectLst>
                  <a:outerShdw blurRad="38100" dist="38100" dir="2700000" algn="tl">
                    <a:srgbClr val="000000">
                      <a:alpha val="43137"/>
                    </a:srgbClr>
                  </a:outerShdw>
                </a:effectLst>
                <a:latin typeface="Comic Sans MS" panose="030F0702030302020204" pitchFamily="66" charset="0"/>
              </a:rPr>
              <a:t>Assignments</a:t>
            </a: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 of </a:t>
            </a:r>
            <a:r>
              <a:rPr lang="en-US" u="sng" dirty="0" smtClean="0">
                <a:solidFill>
                  <a:srgbClr val="000000"/>
                </a:solidFill>
                <a:effectLst>
                  <a:outerShdw blurRad="38100" dist="38100" dir="2700000" algn="tl">
                    <a:srgbClr val="000000">
                      <a:alpha val="43137"/>
                    </a:srgbClr>
                  </a:outerShdw>
                </a:effectLst>
                <a:latin typeface="Comic Sans MS" panose="030F0702030302020204" pitchFamily="66" charset="0"/>
              </a:rPr>
              <a:t>Voluntary Liens</a:t>
            </a:r>
            <a:endParaRPr lang="en-US"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
        <p:nvSpPr>
          <p:cNvPr id="9" name="TextBox 8"/>
          <p:cNvSpPr txBox="1"/>
          <p:nvPr/>
        </p:nvSpPr>
        <p:spPr>
          <a:xfrm>
            <a:off x="152400" y="2669443"/>
            <a:ext cx="3857146" cy="369332"/>
          </a:xfrm>
          <a:prstGeom prst="rect">
            <a:avLst/>
          </a:prstGeom>
          <a:noFill/>
        </p:spPr>
        <p:txBody>
          <a:bodyPr wrap="none" rtlCol="0">
            <a:spAutoFit/>
          </a:bodyPr>
          <a:lstStyle/>
          <a:p>
            <a:pPr marL="285750" indent="-285750">
              <a:buFont typeface="Wingdings" panose="05000000000000000000" pitchFamily="2" charset="2"/>
              <a:buChar char="Ø"/>
            </a:pPr>
            <a:r>
              <a:rPr lang="en-US" dirty="0" smtClean="0">
                <a:solidFill>
                  <a:srgbClr val="000000"/>
                </a:solidFill>
                <a:effectLst>
                  <a:outerShdw blurRad="38100" dist="38100" dir="2700000" algn="tl">
                    <a:srgbClr val="000000">
                      <a:alpha val="43137"/>
                    </a:srgbClr>
                  </a:outerShdw>
                </a:effectLst>
                <a:latin typeface="Comic Sans MS" panose="030F0702030302020204" pitchFamily="66" charset="0"/>
              </a:rPr>
              <a:t>Current Owner(s) are deceased</a:t>
            </a:r>
            <a:endParaRPr lang="en-US" dirty="0">
              <a:solidFill>
                <a:srgbClr val="00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47134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7 RE 46 Title Report.doc [Compatibility Mode] - Word"/>
          <p:cNvPicPr>
            <a:picLocks noChangeAspect="1"/>
          </p:cNvPicPr>
          <p:nvPr/>
        </p:nvPicPr>
        <p:blipFill rotWithShape="1">
          <a:blip r:embed="rId2">
            <a:extLst>
              <a:ext uri="{28A0092B-C50C-407E-A947-70E740481C1C}">
                <a14:useLocalDpi xmlns:a14="http://schemas.microsoft.com/office/drawing/2010/main" val="0"/>
              </a:ext>
            </a:extLst>
          </a:blip>
          <a:srcRect l="30673" t="22628" r="30000" b="3740"/>
          <a:stretch/>
        </p:blipFill>
        <p:spPr>
          <a:xfrm>
            <a:off x="304800" y="609600"/>
            <a:ext cx="4343400" cy="5486400"/>
          </a:xfrm>
          <a:prstGeom prst="rect">
            <a:avLst/>
          </a:prstGeom>
        </p:spPr>
      </p:pic>
      <p:pic>
        <p:nvPicPr>
          <p:cNvPr id="4" name="Picture 3" descr="027 RE 46 Title Report.doc [Compatibility Mode] - Word"/>
          <p:cNvPicPr>
            <a:picLocks noChangeAspect="1"/>
          </p:cNvPicPr>
          <p:nvPr/>
        </p:nvPicPr>
        <p:blipFill rotWithShape="1">
          <a:blip r:embed="rId3">
            <a:extLst>
              <a:ext uri="{28A0092B-C50C-407E-A947-70E740481C1C}">
                <a14:useLocalDpi xmlns:a14="http://schemas.microsoft.com/office/drawing/2010/main" val="0"/>
              </a:ext>
            </a:extLst>
          </a:blip>
          <a:srcRect l="32308" t="23909" r="31827" b="5981"/>
          <a:stretch/>
        </p:blipFill>
        <p:spPr>
          <a:xfrm>
            <a:off x="4800600" y="609600"/>
            <a:ext cx="4038600" cy="5486400"/>
          </a:xfrm>
          <a:prstGeom prst="rect">
            <a:avLst/>
          </a:prstGeom>
        </p:spPr>
      </p:pic>
      <p:sp>
        <p:nvSpPr>
          <p:cNvPr id="6" name="Rectangle 5"/>
          <p:cNvSpPr/>
          <p:nvPr/>
        </p:nvSpPr>
        <p:spPr>
          <a:xfrm>
            <a:off x="990600" y="152400"/>
            <a:ext cx="7696200" cy="400110"/>
          </a:xfrm>
          <a:prstGeom prst="rect">
            <a:avLst/>
          </a:prstGeom>
        </p:spPr>
        <p:txBody>
          <a:bodyPr wrap="square">
            <a:spAutoFit/>
          </a:bodyPr>
          <a:lstStyle/>
          <a:p>
            <a:r>
              <a:rPr lang="en-US" sz="2000" dirty="0">
                <a:solidFill>
                  <a:srgbClr val="FFFF00"/>
                </a:solidFill>
                <a:latin typeface="Comic Sans MS" panose="030F0702030302020204" pitchFamily="66" charset="0"/>
              </a:rPr>
              <a:t>THE RE 46 TITLE REPORT </a:t>
            </a:r>
            <a:r>
              <a:rPr lang="en-US" sz="2000" dirty="0" smtClean="0">
                <a:solidFill>
                  <a:srgbClr val="FFFF00"/>
                </a:solidFill>
                <a:latin typeface="Comic Sans MS" panose="030F0702030302020204" pitchFamily="66" charset="0"/>
              </a:rPr>
              <a:t>(Complex Example With Flaws)</a:t>
            </a:r>
            <a:endParaRPr lang="en-US" sz="2000"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196956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7 RE 46 Title Report.doc [Compatibility Mode] - Word"/>
          <p:cNvPicPr>
            <a:picLocks noChangeAspect="1"/>
          </p:cNvPicPr>
          <p:nvPr/>
        </p:nvPicPr>
        <p:blipFill rotWithShape="1">
          <a:blip r:embed="rId2">
            <a:extLst>
              <a:ext uri="{28A0092B-C50C-407E-A947-70E740481C1C}">
                <a14:useLocalDpi xmlns:a14="http://schemas.microsoft.com/office/drawing/2010/main" val="0"/>
              </a:ext>
            </a:extLst>
          </a:blip>
          <a:srcRect l="33886" t="24709" r="33365" b="4861"/>
          <a:stretch/>
        </p:blipFill>
        <p:spPr>
          <a:xfrm>
            <a:off x="2133600" y="609600"/>
            <a:ext cx="4838700" cy="5562600"/>
          </a:xfrm>
          <a:prstGeom prst="rect">
            <a:avLst/>
          </a:prstGeom>
        </p:spPr>
      </p:pic>
      <p:sp>
        <p:nvSpPr>
          <p:cNvPr id="4" name="Rectangle 3"/>
          <p:cNvSpPr/>
          <p:nvPr/>
        </p:nvSpPr>
        <p:spPr>
          <a:xfrm>
            <a:off x="381000" y="152400"/>
            <a:ext cx="8610600" cy="400110"/>
          </a:xfrm>
          <a:prstGeom prst="rect">
            <a:avLst/>
          </a:prstGeom>
        </p:spPr>
        <p:txBody>
          <a:bodyPr wrap="square">
            <a:spAutoFit/>
          </a:bodyPr>
          <a:lstStyle/>
          <a:p>
            <a:r>
              <a:rPr lang="en-US" sz="2000" dirty="0">
                <a:solidFill>
                  <a:srgbClr val="FFFF00"/>
                </a:solidFill>
                <a:latin typeface="Comic Sans MS" panose="030F0702030302020204" pitchFamily="66" charset="0"/>
              </a:rPr>
              <a:t>THE RE 46 TITLE REPORT (Complex </a:t>
            </a:r>
            <a:r>
              <a:rPr lang="en-US" sz="2000" dirty="0" smtClean="0">
                <a:solidFill>
                  <a:srgbClr val="FFFF00"/>
                </a:solidFill>
                <a:latin typeface="Comic Sans MS" panose="030F0702030302020204" pitchFamily="66" charset="0"/>
              </a:rPr>
              <a:t>Example With Flaws Continued)</a:t>
            </a:r>
            <a:endParaRPr lang="en-US" sz="2000"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267444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76200"/>
            <a:ext cx="6477000" cy="400110"/>
          </a:xfrm>
          <a:prstGeom prst="rect">
            <a:avLst/>
          </a:prstGeom>
        </p:spPr>
        <p:txBody>
          <a:bodyPr wrap="square">
            <a:spAutoFit/>
          </a:bodyPr>
          <a:lstStyle/>
          <a:p>
            <a:r>
              <a:rPr lang="en-US" sz="2000" dirty="0">
                <a:solidFill>
                  <a:srgbClr val="FFFF00"/>
                </a:solidFill>
                <a:latin typeface="Comic Sans MS" panose="030F0702030302020204" pitchFamily="66" charset="0"/>
              </a:rPr>
              <a:t>THE RE 46-1 TITLE CHAIN </a:t>
            </a:r>
            <a:r>
              <a:rPr lang="en-US" sz="2000" dirty="0" smtClean="0">
                <a:solidFill>
                  <a:srgbClr val="FFFF00"/>
                </a:solidFill>
                <a:latin typeface="Comic Sans MS" panose="030F0702030302020204" pitchFamily="66" charset="0"/>
              </a:rPr>
              <a:t>(Complex </a:t>
            </a:r>
            <a:r>
              <a:rPr lang="en-US" sz="2000" dirty="0">
                <a:solidFill>
                  <a:srgbClr val="FFFF00"/>
                </a:solidFill>
                <a:latin typeface="Comic Sans MS" panose="030F0702030302020204" pitchFamily="66" charset="0"/>
              </a:rPr>
              <a:t>Example)</a:t>
            </a:r>
          </a:p>
        </p:txBody>
      </p:sp>
      <p:pic>
        <p:nvPicPr>
          <p:cNvPr id="5" name="Picture 4" descr="Par.27- Title Chain Pg.1.doc [Compatibility Mode] - Word"/>
          <p:cNvPicPr>
            <a:picLocks noChangeAspect="1"/>
          </p:cNvPicPr>
          <p:nvPr/>
        </p:nvPicPr>
        <p:blipFill rotWithShape="1">
          <a:blip r:embed="rId2">
            <a:extLst>
              <a:ext uri="{28A0092B-C50C-407E-A947-70E740481C1C}">
                <a14:useLocalDpi xmlns:a14="http://schemas.microsoft.com/office/drawing/2010/main" val="0"/>
              </a:ext>
            </a:extLst>
          </a:blip>
          <a:srcRect l="26827" t="29672" r="26346" b="10143"/>
          <a:stretch/>
        </p:blipFill>
        <p:spPr>
          <a:xfrm>
            <a:off x="381000" y="609600"/>
            <a:ext cx="8458200" cy="5410200"/>
          </a:xfrm>
          <a:prstGeom prst="rect">
            <a:avLst/>
          </a:prstGeom>
        </p:spPr>
      </p:pic>
      <p:sp>
        <p:nvSpPr>
          <p:cNvPr id="2" name="Right Arrow 1"/>
          <p:cNvSpPr/>
          <p:nvPr/>
        </p:nvSpPr>
        <p:spPr>
          <a:xfrm>
            <a:off x="6019800" y="457200"/>
            <a:ext cx="1600200" cy="762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solidFill>
                  <a:srgbClr val="FFFFFF"/>
                </a:solidFill>
              </a:rPr>
              <a:t>Notice There Are </a:t>
            </a:r>
          </a:p>
          <a:p>
            <a:pPr algn="ctr"/>
            <a:r>
              <a:rPr lang="en-US" sz="1200" dirty="0" smtClean="0">
                <a:solidFill>
                  <a:srgbClr val="FFFFFF"/>
                </a:solidFill>
              </a:rPr>
              <a:t>27 More Pages</a:t>
            </a:r>
            <a:endParaRPr lang="en-US" sz="1200" dirty="0">
              <a:solidFill>
                <a:srgbClr val="FFFFFF"/>
              </a:solidFill>
            </a:endParaRPr>
          </a:p>
        </p:txBody>
      </p:sp>
    </p:spTree>
    <p:extLst>
      <p:ext uri="{BB962C8B-B14F-4D97-AF65-F5344CB8AC3E}">
        <p14:creationId xmlns:p14="http://schemas.microsoft.com/office/powerpoint/2010/main" val="271412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3"/>
          <p:cNvPicPr/>
          <p:nvPr/>
        </p:nvPicPr>
        <p:blipFill>
          <a:blip r:embed="rId4"/>
          <a:stretch>
            <a:fillRect/>
          </a:stretch>
        </p:blipFill>
        <p:spPr>
          <a:xfrm>
            <a:off x="152400" y="102478"/>
            <a:ext cx="8839200" cy="5953125"/>
          </a:xfrm>
          <a:prstGeom prst="rect">
            <a:avLst/>
          </a:prstGeom>
        </p:spPr>
      </p:pic>
      <p:sp>
        <p:nvSpPr>
          <p:cNvPr id="2" name="Rectangle 1"/>
          <p:cNvSpPr/>
          <p:nvPr/>
        </p:nvSpPr>
        <p:spPr>
          <a:xfrm>
            <a:off x="152400" y="4343400"/>
            <a:ext cx="8534400" cy="838200"/>
          </a:xfrm>
          <a:prstGeom prst="rect">
            <a:avLst/>
          </a:prstGeom>
          <a:solidFill>
            <a:srgbClr val="BBE0E3">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Box 2"/>
          <p:cNvSpPr txBox="1"/>
          <p:nvPr/>
        </p:nvSpPr>
        <p:spPr>
          <a:xfrm>
            <a:off x="3135494" y="903111"/>
            <a:ext cx="2438400" cy="338554"/>
          </a:xfrm>
          <a:prstGeom prst="rect">
            <a:avLst/>
          </a:prstGeom>
          <a:solidFill>
            <a:schemeClr val="bg1"/>
          </a:solidFill>
          <a:ln>
            <a:solidFill>
              <a:schemeClr val="tx1"/>
            </a:solidFill>
          </a:ln>
        </p:spPr>
        <p:txBody>
          <a:bodyPr wrap="square" rtlCol="0">
            <a:spAutoFit/>
          </a:bodyPr>
          <a:lstStyle/>
          <a:p>
            <a:r>
              <a:rPr lang="en-US" sz="1600" b="1" dirty="0" smtClean="0">
                <a:solidFill>
                  <a:srgbClr val="000000"/>
                </a:solidFill>
              </a:rPr>
              <a:t>THE SUMMARY SHEET</a:t>
            </a:r>
            <a:endParaRPr lang="en-US" sz="1600" b="1" dirty="0">
              <a:solidFill>
                <a:srgbClr val="000000"/>
              </a:solidFill>
            </a:endParaRPr>
          </a:p>
        </p:txBody>
      </p:sp>
    </p:spTree>
    <p:extLst>
      <p:ext uri="{BB962C8B-B14F-4D97-AF65-F5344CB8AC3E}">
        <p14:creationId xmlns:p14="http://schemas.microsoft.com/office/powerpoint/2010/main" val="96771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3"/>
          <p:cNvPicPr/>
          <p:nvPr/>
        </p:nvPicPr>
        <p:blipFill>
          <a:blip r:embed="rId4"/>
          <a:stretch>
            <a:fillRect/>
          </a:stretch>
        </p:blipFill>
        <p:spPr>
          <a:xfrm>
            <a:off x="27200" y="1371600"/>
            <a:ext cx="9052560" cy="914400"/>
          </a:xfrm>
          <a:prstGeom prst="rect">
            <a:avLst/>
          </a:prstGeom>
        </p:spPr>
      </p:pic>
      <p:pic>
        <p:nvPicPr>
          <p:cNvPr id="7" name="Picture 6"/>
          <p:cNvPicPr/>
          <p:nvPr/>
        </p:nvPicPr>
        <p:blipFill>
          <a:blip r:embed="rId5"/>
          <a:stretch>
            <a:fillRect/>
          </a:stretch>
        </p:blipFill>
        <p:spPr>
          <a:xfrm>
            <a:off x="127563" y="2897505"/>
            <a:ext cx="8869680" cy="1280160"/>
          </a:xfrm>
          <a:prstGeom prst="rect">
            <a:avLst/>
          </a:prstGeom>
        </p:spPr>
      </p:pic>
      <p:sp>
        <p:nvSpPr>
          <p:cNvPr id="2" name="TextBox 1"/>
          <p:cNvSpPr txBox="1"/>
          <p:nvPr/>
        </p:nvSpPr>
        <p:spPr>
          <a:xfrm>
            <a:off x="2675466" y="381000"/>
            <a:ext cx="3810000" cy="369332"/>
          </a:xfrm>
          <a:prstGeom prst="rect">
            <a:avLst/>
          </a:prstGeom>
          <a:noFill/>
          <a:ln>
            <a:solidFill>
              <a:schemeClr val="tx1"/>
            </a:solidFill>
          </a:ln>
        </p:spPr>
        <p:txBody>
          <a:bodyPr wrap="square" rtlCol="0">
            <a:spAutoFit/>
          </a:bodyPr>
          <a:lstStyle/>
          <a:p>
            <a:pPr algn="ctr"/>
            <a:r>
              <a:rPr lang="en-US" b="1" dirty="0" smtClean="0">
                <a:solidFill>
                  <a:srgbClr val="000000"/>
                </a:solidFill>
              </a:rPr>
              <a:t>BLOW UP OF SUMMARY SHEET</a:t>
            </a:r>
            <a:endParaRPr lang="en-US" b="1" dirty="0">
              <a:solidFill>
                <a:srgbClr val="000000"/>
              </a:solidFill>
            </a:endParaRPr>
          </a:p>
        </p:txBody>
      </p:sp>
    </p:spTree>
    <p:extLst>
      <p:ext uri="{BB962C8B-B14F-4D97-AF65-F5344CB8AC3E}">
        <p14:creationId xmlns:p14="http://schemas.microsoft.com/office/powerpoint/2010/main" val="34653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3591324" y="33867"/>
            <a:ext cx="5486400" cy="6827964"/>
          </a:xfrm>
          <a:prstGeom prst="rect">
            <a:avLst/>
          </a:prstGeom>
          <a:ln w="28575">
            <a:solidFill>
              <a:schemeClr val="tx1"/>
            </a:solidFill>
          </a:ln>
        </p:spPr>
      </p:pic>
      <p:cxnSp>
        <p:nvCxnSpPr>
          <p:cNvPr id="8" name="Straight Connector 7"/>
          <p:cNvCxnSpPr/>
          <p:nvPr/>
        </p:nvCxnSpPr>
        <p:spPr>
          <a:xfrm>
            <a:off x="4572000" y="788052"/>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324600" y="1264356"/>
            <a:ext cx="990600" cy="16282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28600" y="2477869"/>
            <a:ext cx="2667000" cy="646331"/>
          </a:xfrm>
          <a:prstGeom prst="rect">
            <a:avLst/>
          </a:prstGeom>
          <a:solidFill>
            <a:schemeClr val="bg1"/>
          </a:solidFill>
        </p:spPr>
        <p:txBody>
          <a:bodyPr wrap="square" rtlCol="0">
            <a:spAutoFit/>
          </a:bodyPr>
          <a:lstStyle/>
          <a:p>
            <a:r>
              <a:rPr lang="en-US" b="1" dirty="0" smtClean="0"/>
              <a:t>Here’s a deed found in an ODOT Title Report</a:t>
            </a:r>
            <a:endParaRPr lang="en-US" b="1" dirty="0"/>
          </a:p>
        </p:txBody>
      </p:sp>
      <p:cxnSp>
        <p:nvCxnSpPr>
          <p:cNvPr id="10" name="Straight Connector 9"/>
          <p:cNvCxnSpPr/>
          <p:nvPr/>
        </p:nvCxnSpPr>
        <p:spPr>
          <a:xfrm flipV="1">
            <a:off x="4470402" y="2209800"/>
            <a:ext cx="3301998" cy="28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114800" y="2243667"/>
            <a:ext cx="4572000" cy="423333"/>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91200" y="2895600"/>
            <a:ext cx="2819400" cy="360381"/>
          </a:xfrm>
          <a:prstGeom prst="rect">
            <a:avLst/>
          </a:prstGeom>
          <a:solidFill>
            <a:srgbClr val="FFC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6" name="Straight Connector 15"/>
          <p:cNvCxnSpPr/>
          <p:nvPr/>
        </p:nvCxnSpPr>
        <p:spPr>
          <a:xfrm flipV="1">
            <a:off x="4622802" y="2743200"/>
            <a:ext cx="3987798" cy="1129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4800" y="2841978"/>
            <a:ext cx="1295400" cy="141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800600" y="2919589"/>
            <a:ext cx="457200" cy="3363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7334955" y="1410102"/>
            <a:ext cx="1447800" cy="38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69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1+#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lgn="ctr">
              <a:buNone/>
              <a:tabLst>
                <a:tab pos="461963" algn="l"/>
              </a:tabLst>
            </a:pPr>
            <a:endParaRPr lang="en-US" sz="4400" dirty="0" smtClean="0">
              <a:solidFill>
                <a:schemeClr val="tx1"/>
              </a:solidFill>
            </a:endParaRPr>
          </a:p>
          <a:p>
            <a:pPr marL="0" indent="0" algn="ctr">
              <a:buNone/>
              <a:tabLst>
                <a:tab pos="461963" algn="l"/>
              </a:tabLst>
            </a:pPr>
            <a:endParaRPr lang="en-US" sz="4400" dirty="0">
              <a:solidFill>
                <a:schemeClr val="tx1"/>
              </a:solidFill>
            </a:endParaRPr>
          </a:p>
          <a:p>
            <a:pPr marL="0" indent="0" algn="ctr">
              <a:buNone/>
              <a:tabLst>
                <a:tab pos="461963" algn="l"/>
              </a:tabLst>
            </a:pPr>
            <a:r>
              <a:rPr lang="en-US" sz="4400" dirty="0" smtClean="0">
                <a:solidFill>
                  <a:schemeClr val="tx1"/>
                </a:solidFill>
              </a:rPr>
              <a:t>PROCEDURES </a:t>
            </a:r>
          </a:p>
          <a:p>
            <a:pPr marL="0" indent="0" algn="ctr">
              <a:buNone/>
              <a:tabLst>
                <a:tab pos="461963" algn="l"/>
              </a:tabLst>
            </a:pPr>
            <a:r>
              <a:rPr lang="en-US" sz="4400" dirty="0" smtClean="0">
                <a:solidFill>
                  <a:schemeClr val="tx1"/>
                </a:solidFill>
              </a:rPr>
              <a:t>THAT ALWAYS APPLY</a:t>
            </a:r>
          </a:p>
          <a:p>
            <a:pPr marL="0" indent="0">
              <a:buNone/>
              <a:tabLst>
                <a:tab pos="461963" algn="l"/>
              </a:tabLst>
            </a:pPr>
            <a:r>
              <a:rPr lang="en-US" sz="2800" dirty="0" smtClean="0">
                <a:solidFill>
                  <a:schemeClr val="tx1"/>
                </a:solidFill>
              </a:rPr>
              <a:t>	</a:t>
            </a:r>
            <a:endParaRPr lang="en-US" sz="28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Tree>
    <p:extLst>
      <p:ext uri="{BB962C8B-B14F-4D97-AF65-F5344CB8AC3E}">
        <p14:creationId xmlns:p14="http://schemas.microsoft.com/office/powerpoint/2010/main" val="134159396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3"/>
          <p:cNvPicPr/>
          <p:nvPr/>
        </p:nvPicPr>
        <p:blipFill>
          <a:blip r:embed="rId4"/>
          <a:stretch>
            <a:fillRect/>
          </a:stretch>
        </p:blipFill>
        <p:spPr>
          <a:xfrm>
            <a:off x="1500187" y="147637"/>
            <a:ext cx="6143625" cy="6562725"/>
          </a:xfrm>
          <a:prstGeom prst="rect">
            <a:avLst/>
          </a:prstGeom>
        </p:spPr>
      </p:pic>
      <p:sp>
        <p:nvSpPr>
          <p:cNvPr id="2" name="Oval 1"/>
          <p:cNvSpPr/>
          <p:nvPr/>
        </p:nvSpPr>
        <p:spPr>
          <a:xfrm>
            <a:off x="3304821" y="2105376"/>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92068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3"/>
          <p:cNvPicPr/>
          <p:nvPr/>
        </p:nvPicPr>
        <p:blipFill>
          <a:blip r:embed="rId4"/>
          <a:stretch>
            <a:fillRect/>
          </a:stretch>
        </p:blipFill>
        <p:spPr>
          <a:xfrm>
            <a:off x="161925" y="78666"/>
            <a:ext cx="8820150" cy="6000750"/>
          </a:xfrm>
          <a:prstGeom prst="rect">
            <a:avLst/>
          </a:prstGeom>
        </p:spPr>
      </p:pic>
      <p:sp>
        <p:nvSpPr>
          <p:cNvPr id="2" name="Oval 1"/>
          <p:cNvSpPr/>
          <p:nvPr/>
        </p:nvSpPr>
        <p:spPr>
          <a:xfrm>
            <a:off x="3982161" y="1862671"/>
            <a:ext cx="228600" cy="22860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8686799" y="1981200"/>
            <a:ext cx="314325" cy="2362200"/>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0778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3"/>
          <p:cNvPicPr/>
          <p:nvPr/>
        </p:nvPicPr>
        <p:blipFill>
          <a:blip r:embed="rId4"/>
          <a:stretch>
            <a:fillRect/>
          </a:stretch>
        </p:blipFill>
        <p:spPr>
          <a:xfrm>
            <a:off x="44944" y="45156"/>
            <a:ext cx="9052560" cy="6766560"/>
          </a:xfrm>
          <a:prstGeom prst="rect">
            <a:avLst/>
          </a:prstGeom>
        </p:spPr>
      </p:pic>
      <p:cxnSp>
        <p:nvCxnSpPr>
          <p:cNvPr id="3" name="Straight Connector 2"/>
          <p:cNvCxnSpPr/>
          <p:nvPr/>
        </p:nvCxnSpPr>
        <p:spPr>
          <a:xfrm flipH="1">
            <a:off x="1600200" y="1676400"/>
            <a:ext cx="228600" cy="502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00200" y="6705600"/>
            <a:ext cx="1752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52800" y="6423378"/>
            <a:ext cx="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52800" y="6406446"/>
            <a:ext cx="1447800" cy="169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800600" y="4953000"/>
            <a:ext cx="0" cy="14703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648200" y="3581400"/>
            <a:ext cx="152400" cy="1447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419600" y="1905000"/>
            <a:ext cx="228600" cy="1676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06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27 ROW Plans.pdf - Adobe Acrobat Pro"/>
          <p:cNvPicPr>
            <a:picLocks noChangeAspect="1"/>
          </p:cNvPicPr>
          <p:nvPr/>
        </p:nvPicPr>
        <p:blipFill rotWithShape="1">
          <a:blip r:embed="rId2">
            <a:extLst>
              <a:ext uri="{28A0092B-C50C-407E-A947-70E740481C1C}">
                <a14:useLocalDpi xmlns:a14="http://schemas.microsoft.com/office/drawing/2010/main" val="0"/>
              </a:ext>
            </a:extLst>
          </a:blip>
          <a:srcRect l="20385" t="19268" r="15769" b="9022"/>
          <a:stretch/>
        </p:blipFill>
        <p:spPr>
          <a:xfrm>
            <a:off x="228600" y="457200"/>
            <a:ext cx="8686800" cy="5638800"/>
          </a:xfrm>
          <a:prstGeom prst="rect">
            <a:avLst/>
          </a:prstGeom>
        </p:spPr>
      </p:pic>
      <p:sp>
        <p:nvSpPr>
          <p:cNvPr id="8" name="Rectangle 7"/>
          <p:cNvSpPr/>
          <p:nvPr/>
        </p:nvSpPr>
        <p:spPr>
          <a:xfrm>
            <a:off x="1676400" y="76200"/>
            <a:ext cx="6011582" cy="400110"/>
          </a:xfrm>
          <a:prstGeom prst="rect">
            <a:avLst/>
          </a:prstGeom>
        </p:spPr>
        <p:txBody>
          <a:bodyPr wrap="none">
            <a:spAutoFit/>
          </a:bodyPr>
          <a:lstStyle/>
          <a:p>
            <a:r>
              <a:rPr lang="en-US" sz="2000" dirty="0" smtClean="0">
                <a:solidFill>
                  <a:srgbClr val="FFFF00"/>
                </a:solidFill>
                <a:latin typeface="Comic Sans MS" panose="030F0702030302020204" pitchFamily="66" charset="0"/>
              </a:rPr>
              <a:t>COMPLEX TITLE EXAMPLE BOUNDARY SHEET</a:t>
            </a:r>
            <a:endParaRPr lang="en-US" sz="2000" dirty="0">
              <a:solidFill>
                <a:srgbClr val="000000"/>
              </a:solidFill>
            </a:endParaRPr>
          </a:p>
        </p:txBody>
      </p:sp>
      <p:sp>
        <p:nvSpPr>
          <p:cNvPr id="2" name="Oval 1"/>
          <p:cNvSpPr/>
          <p:nvPr/>
        </p:nvSpPr>
        <p:spPr>
          <a:xfrm>
            <a:off x="3352800" y="16002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Oval 2"/>
          <p:cNvSpPr/>
          <p:nvPr/>
        </p:nvSpPr>
        <p:spPr>
          <a:xfrm>
            <a:off x="3962400" y="16764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Oval 3"/>
          <p:cNvSpPr/>
          <p:nvPr/>
        </p:nvSpPr>
        <p:spPr>
          <a:xfrm>
            <a:off x="4343400" y="1676400"/>
            <a:ext cx="304800" cy="2960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Oval 8"/>
          <p:cNvSpPr/>
          <p:nvPr/>
        </p:nvSpPr>
        <p:spPr>
          <a:xfrm>
            <a:off x="4953000" y="16764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p:cNvSpPr/>
          <p:nvPr/>
        </p:nvSpPr>
        <p:spPr>
          <a:xfrm>
            <a:off x="3657600" y="1981200"/>
            <a:ext cx="304800" cy="307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a:off x="3657600" y="24384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7010400" y="2288931"/>
            <a:ext cx="1143000" cy="369332"/>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00"/>
                </a:solidFill>
              </a:rPr>
              <a:t>WD</a:t>
            </a:r>
            <a:endParaRPr lang="en-US" b="1" dirty="0">
              <a:solidFill>
                <a:srgbClr val="000000"/>
              </a:solidFill>
            </a:endParaRPr>
          </a:p>
        </p:txBody>
      </p:sp>
      <p:sp>
        <p:nvSpPr>
          <p:cNvPr id="12" name="TextBox 11"/>
          <p:cNvSpPr txBox="1"/>
          <p:nvPr/>
        </p:nvSpPr>
        <p:spPr>
          <a:xfrm>
            <a:off x="6496757" y="1199549"/>
            <a:ext cx="1143000" cy="369332"/>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00"/>
                </a:solidFill>
              </a:rPr>
              <a:t>T-2</a:t>
            </a:r>
            <a:endParaRPr lang="en-US" b="1" dirty="0">
              <a:solidFill>
                <a:srgbClr val="000000"/>
              </a:solidFill>
            </a:endParaRPr>
          </a:p>
        </p:txBody>
      </p:sp>
      <p:sp>
        <p:nvSpPr>
          <p:cNvPr id="13" name="TextBox 12"/>
          <p:cNvSpPr txBox="1"/>
          <p:nvPr/>
        </p:nvSpPr>
        <p:spPr>
          <a:xfrm>
            <a:off x="4267200" y="5040868"/>
            <a:ext cx="1143000" cy="369332"/>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00"/>
                </a:solidFill>
              </a:rPr>
              <a:t>T-3</a:t>
            </a:r>
            <a:endParaRPr lang="en-US" b="1" dirty="0">
              <a:solidFill>
                <a:srgbClr val="000000"/>
              </a:solidFill>
            </a:endParaRPr>
          </a:p>
        </p:txBody>
      </p:sp>
      <p:sp>
        <p:nvSpPr>
          <p:cNvPr id="14" name="TextBox 13"/>
          <p:cNvSpPr txBox="1"/>
          <p:nvPr/>
        </p:nvSpPr>
        <p:spPr>
          <a:xfrm>
            <a:off x="6781800" y="3897868"/>
            <a:ext cx="1143000" cy="369332"/>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00"/>
                </a:solidFill>
              </a:rPr>
              <a:t>T-1</a:t>
            </a:r>
            <a:endParaRPr lang="en-US" b="1" dirty="0">
              <a:solidFill>
                <a:srgbClr val="000000"/>
              </a:solidFill>
            </a:endParaRPr>
          </a:p>
        </p:txBody>
      </p:sp>
      <p:cxnSp>
        <p:nvCxnSpPr>
          <p:cNvPr id="15" name="Straight Arrow Connector 14"/>
          <p:cNvCxnSpPr>
            <a:stCxn id="12" idx="1"/>
          </p:cNvCxnSpPr>
          <p:nvPr/>
        </p:nvCxnSpPr>
        <p:spPr>
          <a:xfrm flipH="1">
            <a:off x="6019800" y="1384215"/>
            <a:ext cx="476957" cy="2921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1"/>
          </p:cNvCxnSpPr>
          <p:nvPr/>
        </p:nvCxnSpPr>
        <p:spPr>
          <a:xfrm flipH="1">
            <a:off x="6019800" y="2473597"/>
            <a:ext cx="990600" cy="3458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1"/>
          </p:cNvCxnSpPr>
          <p:nvPr/>
        </p:nvCxnSpPr>
        <p:spPr>
          <a:xfrm flipH="1" flipV="1">
            <a:off x="5867400" y="3581400"/>
            <a:ext cx="914400" cy="5011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3" idx="0"/>
          </p:cNvCxnSpPr>
          <p:nvPr/>
        </p:nvCxnSpPr>
        <p:spPr>
          <a:xfrm flipH="1" flipV="1">
            <a:off x="4648200" y="4419600"/>
            <a:ext cx="190500" cy="621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8503356" y="2288930"/>
            <a:ext cx="304800" cy="2206869"/>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9853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inVertical)">
                                      <p:cBhvr>
                                        <p:cTn id="58" dur="5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barn(inVertical)">
                                      <p:cBhvr>
                                        <p:cTn id="63" dur="5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barn(inVertical)">
                                      <p:cBhvr>
                                        <p:cTn id="68" dur="5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barn(inVertical)">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barn(inVertical)">
                                      <p:cBhvr>
                                        <p:cTn id="7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P spid="10" grpId="0" animBg="1"/>
      <p:bldP spid="11" grpId="0" animBg="1"/>
      <p:bldP spid="5" grpId="0" animBg="1"/>
      <p:bldP spid="12" grpId="0" animBg="1"/>
      <p:bldP spid="13" grpId="0" animBg="1"/>
      <p:bldP spid="14" grpId="0" animBg="1"/>
      <p:bldP spid="32"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3" name="Picture 2"/>
          <p:cNvPicPr>
            <a:picLocks noChangeAspect="1"/>
          </p:cNvPicPr>
          <p:nvPr/>
        </p:nvPicPr>
        <p:blipFill>
          <a:blip r:embed="rId4"/>
          <a:stretch>
            <a:fillRect/>
          </a:stretch>
        </p:blipFill>
        <p:spPr>
          <a:xfrm>
            <a:off x="33863" y="592842"/>
            <a:ext cx="9052560" cy="6112498"/>
          </a:xfrm>
          <a:prstGeom prst="rect">
            <a:avLst/>
          </a:prstGeom>
        </p:spPr>
      </p:pic>
      <p:sp>
        <p:nvSpPr>
          <p:cNvPr id="4" name="TextBox 3"/>
          <p:cNvSpPr txBox="1"/>
          <p:nvPr/>
        </p:nvSpPr>
        <p:spPr>
          <a:xfrm>
            <a:off x="7162800" y="1447800"/>
            <a:ext cx="990600" cy="369332"/>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00"/>
                </a:solidFill>
              </a:rPr>
              <a:t>T-2</a:t>
            </a:r>
            <a:endParaRPr lang="en-US" b="1" dirty="0">
              <a:solidFill>
                <a:srgbClr val="000000"/>
              </a:solidFill>
            </a:endParaRPr>
          </a:p>
        </p:txBody>
      </p:sp>
      <p:sp>
        <p:nvSpPr>
          <p:cNvPr id="7" name="TextBox 6"/>
          <p:cNvSpPr txBox="1"/>
          <p:nvPr/>
        </p:nvSpPr>
        <p:spPr>
          <a:xfrm>
            <a:off x="3276600" y="5421868"/>
            <a:ext cx="990600" cy="369332"/>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00"/>
                </a:solidFill>
              </a:rPr>
              <a:t>T-3</a:t>
            </a:r>
            <a:endParaRPr lang="en-US" b="1" dirty="0">
              <a:solidFill>
                <a:srgbClr val="000000"/>
              </a:solidFill>
            </a:endParaRPr>
          </a:p>
        </p:txBody>
      </p:sp>
      <p:sp>
        <p:nvSpPr>
          <p:cNvPr id="8" name="TextBox 7"/>
          <p:cNvSpPr txBox="1"/>
          <p:nvPr/>
        </p:nvSpPr>
        <p:spPr>
          <a:xfrm>
            <a:off x="7620000" y="2602468"/>
            <a:ext cx="990600" cy="369332"/>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00"/>
                </a:solidFill>
              </a:rPr>
              <a:t>WD</a:t>
            </a:r>
            <a:endParaRPr lang="en-US" b="1" dirty="0">
              <a:solidFill>
                <a:srgbClr val="000000"/>
              </a:solidFill>
            </a:endParaRPr>
          </a:p>
        </p:txBody>
      </p:sp>
      <p:sp>
        <p:nvSpPr>
          <p:cNvPr id="9" name="TextBox 8"/>
          <p:cNvSpPr txBox="1"/>
          <p:nvPr/>
        </p:nvSpPr>
        <p:spPr>
          <a:xfrm>
            <a:off x="7315200" y="4355068"/>
            <a:ext cx="990600" cy="369332"/>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00"/>
                </a:solidFill>
              </a:rPr>
              <a:t>T-1</a:t>
            </a:r>
            <a:endParaRPr lang="en-US" b="1" dirty="0">
              <a:solidFill>
                <a:srgbClr val="000000"/>
              </a:solidFill>
            </a:endParaRPr>
          </a:p>
        </p:txBody>
      </p:sp>
      <p:cxnSp>
        <p:nvCxnSpPr>
          <p:cNvPr id="11" name="Straight Arrow Connector 10"/>
          <p:cNvCxnSpPr>
            <a:stCxn id="4" idx="1"/>
          </p:cNvCxnSpPr>
          <p:nvPr/>
        </p:nvCxnSpPr>
        <p:spPr>
          <a:xfrm flipH="1">
            <a:off x="6119283" y="1632466"/>
            <a:ext cx="1043517" cy="5450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8" idx="1"/>
          </p:cNvCxnSpPr>
          <p:nvPr/>
        </p:nvCxnSpPr>
        <p:spPr>
          <a:xfrm flipH="1">
            <a:off x="5943600" y="2787134"/>
            <a:ext cx="1676400" cy="4132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1"/>
          </p:cNvCxnSpPr>
          <p:nvPr/>
        </p:nvCxnSpPr>
        <p:spPr>
          <a:xfrm flipH="1" flipV="1">
            <a:off x="5943601" y="4104501"/>
            <a:ext cx="1371599" cy="4352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7" idx="0"/>
          </p:cNvCxnSpPr>
          <p:nvPr/>
        </p:nvCxnSpPr>
        <p:spPr>
          <a:xfrm flipV="1">
            <a:off x="3771900" y="4876800"/>
            <a:ext cx="876300" cy="5450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8763000" y="2514600"/>
            <a:ext cx="347137" cy="2438400"/>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2105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30"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FontTx/>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2472" y="170555"/>
            <a:ext cx="9144000" cy="6537868"/>
          </a:xfrm>
          <a:prstGeom prst="rect">
            <a:avLst/>
          </a:prstGeom>
        </p:spPr>
      </p:pic>
    </p:spTree>
    <p:extLst>
      <p:ext uri="{BB962C8B-B14F-4D97-AF65-F5344CB8AC3E}">
        <p14:creationId xmlns:p14="http://schemas.microsoft.com/office/powerpoint/2010/main" val="386876560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0924083518170.pdf - Adobe Acrobat Pro"/>
          <p:cNvPicPr>
            <a:picLocks noChangeAspect="1"/>
          </p:cNvPicPr>
          <p:nvPr/>
        </p:nvPicPr>
        <p:blipFill rotWithShape="1">
          <a:blip r:embed="rId2">
            <a:extLst>
              <a:ext uri="{28A0092B-C50C-407E-A947-70E740481C1C}">
                <a14:useLocalDpi xmlns:a14="http://schemas.microsoft.com/office/drawing/2010/main" val="0"/>
              </a:ext>
            </a:extLst>
          </a:blip>
          <a:srcRect l="31154" t="17026" r="37789" b="1019"/>
          <a:stretch/>
        </p:blipFill>
        <p:spPr>
          <a:xfrm>
            <a:off x="304800" y="685800"/>
            <a:ext cx="4267200" cy="5410200"/>
          </a:xfrm>
          <a:prstGeom prst="rect">
            <a:avLst/>
          </a:prstGeom>
        </p:spPr>
      </p:pic>
      <p:pic>
        <p:nvPicPr>
          <p:cNvPr id="4" name="Picture 3" descr="20150924083518170.pdf - Adobe Acrobat Pro"/>
          <p:cNvPicPr>
            <a:picLocks noChangeAspect="1"/>
          </p:cNvPicPr>
          <p:nvPr/>
        </p:nvPicPr>
        <p:blipFill rotWithShape="1">
          <a:blip r:embed="rId3">
            <a:extLst>
              <a:ext uri="{28A0092B-C50C-407E-A947-70E740481C1C}">
                <a14:useLocalDpi xmlns:a14="http://schemas.microsoft.com/office/drawing/2010/main" val="0"/>
              </a:ext>
            </a:extLst>
          </a:blip>
          <a:srcRect l="33077" t="17186" r="38846" b="5342"/>
          <a:stretch/>
        </p:blipFill>
        <p:spPr>
          <a:xfrm>
            <a:off x="4724400" y="685800"/>
            <a:ext cx="4114800" cy="5410200"/>
          </a:xfrm>
          <a:prstGeom prst="rect">
            <a:avLst/>
          </a:prstGeom>
        </p:spPr>
      </p:pic>
      <p:sp>
        <p:nvSpPr>
          <p:cNvPr id="5" name="Rectangle 4"/>
          <p:cNvSpPr/>
          <p:nvPr/>
        </p:nvSpPr>
        <p:spPr>
          <a:xfrm>
            <a:off x="1752600" y="228600"/>
            <a:ext cx="5604419" cy="400110"/>
          </a:xfrm>
          <a:prstGeom prst="rect">
            <a:avLst/>
          </a:prstGeom>
        </p:spPr>
        <p:txBody>
          <a:bodyPr wrap="none">
            <a:spAutoFit/>
          </a:bodyPr>
          <a:lstStyle/>
          <a:p>
            <a:r>
              <a:rPr lang="en-US" sz="2000" dirty="0" smtClean="0">
                <a:solidFill>
                  <a:srgbClr val="FFFF00"/>
                </a:solidFill>
                <a:latin typeface="Comic Sans MS" panose="030F0702030302020204" pitchFamily="66" charset="0"/>
              </a:rPr>
              <a:t>CURRENT DEED COMPLEX </a:t>
            </a:r>
            <a:r>
              <a:rPr lang="en-US" sz="2000" dirty="0">
                <a:solidFill>
                  <a:srgbClr val="FFFF00"/>
                </a:solidFill>
                <a:latin typeface="Comic Sans MS" panose="030F0702030302020204" pitchFamily="66" charset="0"/>
              </a:rPr>
              <a:t>TITLE EXAM</a:t>
            </a:r>
            <a:r>
              <a:rPr lang="en-US" dirty="0">
                <a:solidFill>
                  <a:srgbClr val="FFFF00"/>
                </a:solidFill>
                <a:latin typeface="Comic Sans MS" panose="030F0702030302020204" pitchFamily="66" charset="0"/>
              </a:rPr>
              <a:t>PLE </a:t>
            </a:r>
            <a:endParaRPr lang="en-US" dirty="0">
              <a:solidFill>
                <a:srgbClr val="000000"/>
              </a:solidFill>
            </a:endParaRPr>
          </a:p>
        </p:txBody>
      </p:sp>
    </p:spTree>
    <p:extLst>
      <p:ext uri="{BB962C8B-B14F-4D97-AF65-F5344CB8AC3E}">
        <p14:creationId xmlns:p14="http://schemas.microsoft.com/office/powerpoint/2010/main" val="159941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0924083518170.pdf - Adobe Acrobat Pro"/>
          <p:cNvPicPr>
            <a:picLocks noChangeAspect="1"/>
          </p:cNvPicPr>
          <p:nvPr/>
        </p:nvPicPr>
        <p:blipFill rotWithShape="1">
          <a:blip r:embed="rId2">
            <a:extLst>
              <a:ext uri="{28A0092B-C50C-407E-A947-70E740481C1C}">
                <a14:useLocalDpi xmlns:a14="http://schemas.microsoft.com/office/drawing/2010/main" val="0"/>
              </a:ext>
            </a:extLst>
          </a:blip>
          <a:srcRect l="31249" t="17505" r="38847" b="1020"/>
          <a:stretch/>
        </p:blipFill>
        <p:spPr>
          <a:xfrm>
            <a:off x="381000" y="685800"/>
            <a:ext cx="4114800" cy="5389684"/>
          </a:xfrm>
          <a:prstGeom prst="rect">
            <a:avLst/>
          </a:prstGeom>
        </p:spPr>
      </p:pic>
      <p:pic>
        <p:nvPicPr>
          <p:cNvPr id="4" name="Picture 3" descr="20150924083518170.pdf - Adobe Acrobat Pro"/>
          <p:cNvPicPr>
            <a:picLocks noChangeAspect="1"/>
          </p:cNvPicPr>
          <p:nvPr/>
        </p:nvPicPr>
        <p:blipFill rotWithShape="1">
          <a:blip r:embed="rId3">
            <a:extLst>
              <a:ext uri="{28A0092B-C50C-407E-A947-70E740481C1C}">
                <a14:useLocalDpi xmlns:a14="http://schemas.microsoft.com/office/drawing/2010/main" val="0"/>
              </a:ext>
            </a:extLst>
          </a:blip>
          <a:srcRect l="34808" t="32232" r="40576" b="9823"/>
          <a:stretch/>
        </p:blipFill>
        <p:spPr>
          <a:xfrm>
            <a:off x="4648200" y="685800"/>
            <a:ext cx="4038600" cy="5334000"/>
          </a:xfrm>
          <a:prstGeom prst="rect">
            <a:avLst/>
          </a:prstGeom>
        </p:spPr>
      </p:pic>
      <p:sp>
        <p:nvSpPr>
          <p:cNvPr id="5" name="Rectangle 4"/>
          <p:cNvSpPr/>
          <p:nvPr/>
        </p:nvSpPr>
        <p:spPr>
          <a:xfrm>
            <a:off x="990600" y="152400"/>
            <a:ext cx="7315200" cy="400110"/>
          </a:xfrm>
          <a:prstGeom prst="rect">
            <a:avLst/>
          </a:prstGeom>
        </p:spPr>
        <p:txBody>
          <a:bodyPr wrap="square">
            <a:spAutoFit/>
          </a:bodyPr>
          <a:lstStyle/>
          <a:p>
            <a:r>
              <a:rPr lang="en-US" sz="2000" dirty="0">
                <a:solidFill>
                  <a:srgbClr val="FFFF00"/>
                </a:solidFill>
                <a:latin typeface="Comic Sans MS" panose="030F0702030302020204" pitchFamily="66" charset="0"/>
              </a:rPr>
              <a:t>CURRENT DEED COMPLEX TITLE EXAMPLE </a:t>
            </a:r>
            <a:r>
              <a:rPr lang="en-US" sz="2000" dirty="0" smtClean="0">
                <a:solidFill>
                  <a:srgbClr val="FFFF00"/>
                </a:solidFill>
                <a:latin typeface="Comic Sans MS" panose="030F0702030302020204" pitchFamily="66" charset="0"/>
              </a:rPr>
              <a:t>CONTINUED</a:t>
            </a:r>
            <a:endParaRPr lang="en-US" sz="2000" dirty="0">
              <a:solidFill>
                <a:srgbClr val="000000"/>
              </a:solidFill>
            </a:endParaRPr>
          </a:p>
        </p:txBody>
      </p:sp>
    </p:spTree>
    <p:extLst>
      <p:ext uri="{BB962C8B-B14F-4D97-AF65-F5344CB8AC3E}">
        <p14:creationId xmlns:p14="http://schemas.microsoft.com/office/powerpoint/2010/main" val="253046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0924083518170.pdf - Adobe Acrobat Pro"/>
          <p:cNvPicPr>
            <a:picLocks noChangeAspect="1"/>
          </p:cNvPicPr>
          <p:nvPr/>
        </p:nvPicPr>
        <p:blipFill rotWithShape="1">
          <a:blip r:embed="rId2">
            <a:extLst>
              <a:ext uri="{28A0092B-C50C-407E-A947-70E740481C1C}">
                <a14:useLocalDpi xmlns:a14="http://schemas.microsoft.com/office/drawing/2010/main" val="0"/>
              </a:ext>
            </a:extLst>
          </a:blip>
          <a:srcRect l="32825" t="33994" r="37596" b="8172"/>
          <a:stretch/>
        </p:blipFill>
        <p:spPr>
          <a:xfrm>
            <a:off x="1981200" y="762000"/>
            <a:ext cx="4953000" cy="5334000"/>
          </a:xfrm>
          <a:prstGeom prst="rect">
            <a:avLst/>
          </a:prstGeom>
        </p:spPr>
      </p:pic>
      <p:sp>
        <p:nvSpPr>
          <p:cNvPr id="4" name="Rectangle 3"/>
          <p:cNvSpPr/>
          <p:nvPr/>
        </p:nvSpPr>
        <p:spPr>
          <a:xfrm>
            <a:off x="762000" y="228600"/>
            <a:ext cx="7772400" cy="400110"/>
          </a:xfrm>
          <a:prstGeom prst="rect">
            <a:avLst/>
          </a:prstGeom>
        </p:spPr>
        <p:txBody>
          <a:bodyPr wrap="square">
            <a:spAutoFit/>
          </a:bodyPr>
          <a:lstStyle/>
          <a:p>
            <a:r>
              <a:rPr lang="en-US" sz="2000" dirty="0">
                <a:solidFill>
                  <a:srgbClr val="FFFF00"/>
                </a:solidFill>
                <a:latin typeface="Comic Sans MS" panose="030F0702030302020204" pitchFamily="66" charset="0"/>
              </a:rPr>
              <a:t>CURRENT DEED COMPLEX TITLE EXAMPLE CONTINUED</a:t>
            </a:r>
            <a:endParaRPr lang="en-US" sz="2000" dirty="0">
              <a:solidFill>
                <a:srgbClr val="000000"/>
              </a:solidFill>
            </a:endParaRPr>
          </a:p>
        </p:txBody>
      </p:sp>
    </p:spTree>
    <p:extLst>
      <p:ext uri="{BB962C8B-B14F-4D97-AF65-F5344CB8AC3E}">
        <p14:creationId xmlns:p14="http://schemas.microsoft.com/office/powerpoint/2010/main" val="124079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ww2.sos.state.oh.us/reports/rwservlet?imgc&amp;Din=201434201712 - Google Chrome"/>
          <p:cNvPicPr>
            <a:picLocks noChangeAspect="1"/>
          </p:cNvPicPr>
          <p:nvPr/>
        </p:nvPicPr>
        <p:blipFill rotWithShape="1">
          <a:blip r:embed="rId2">
            <a:extLst>
              <a:ext uri="{28A0092B-C50C-407E-A947-70E740481C1C}">
                <a14:useLocalDpi xmlns:a14="http://schemas.microsoft.com/office/drawing/2010/main" val="0"/>
              </a:ext>
            </a:extLst>
          </a:blip>
          <a:srcRect l="25961" t="9251" r="37116" b="2857"/>
          <a:stretch/>
        </p:blipFill>
        <p:spPr>
          <a:xfrm>
            <a:off x="381000" y="609600"/>
            <a:ext cx="4191000" cy="5486400"/>
          </a:xfrm>
          <a:prstGeom prst="rect">
            <a:avLst/>
          </a:prstGeom>
        </p:spPr>
      </p:pic>
      <p:pic>
        <p:nvPicPr>
          <p:cNvPr id="4" name="Picture 3" descr="www2.sos.state.oh.us/reports/rwservlet?imgc&amp;Din=201434201712 - Google Chrome"/>
          <p:cNvPicPr>
            <a:picLocks noChangeAspect="1"/>
          </p:cNvPicPr>
          <p:nvPr/>
        </p:nvPicPr>
        <p:blipFill rotWithShape="1">
          <a:blip r:embed="rId3">
            <a:extLst>
              <a:ext uri="{28A0092B-C50C-407E-A947-70E740481C1C}">
                <a14:useLocalDpi xmlns:a14="http://schemas.microsoft.com/office/drawing/2010/main" val="0"/>
              </a:ext>
            </a:extLst>
          </a:blip>
          <a:srcRect l="26058" t="10464" r="37403" b="1979"/>
          <a:stretch/>
        </p:blipFill>
        <p:spPr>
          <a:xfrm>
            <a:off x="4724400" y="609600"/>
            <a:ext cx="4026878" cy="5486400"/>
          </a:xfrm>
          <a:prstGeom prst="rect">
            <a:avLst/>
          </a:prstGeom>
        </p:spPr>
      </p:pic>
      <p:sp>
        <p:nvSpPr>
          <p:cNvPr id="5" name="Rectangle 4"/>
          <p:cNvSpPr/>
          <p:nvPr/>
        </p:nvSpPr>
        <p:spPr>
          <a:xfrm>
            <a:off x="1447800" y="152400"/>
            <a:ext cx="6348213" cy="461665"/>
          </a:xfrm>
          <a:prstGeom prst="rect">
            <a:avLst/>
          </a:prstGeom>
        </p:spPr>
        <p:txBody>
          <a:bodyPr wrap="none">
            <a:spAutoFit/>
          </a:bodyPr>
          <a:lstStyle/>
          <a:p>
            <a:r>
              <a:rPr lang="en-US" sz="2400" dirty="0" smtClean="0">
                <a:solidFill>
                  <a:srgbClr val="FFFF00"/>
                </a:solidFill>
                <a:latin typeface="Comic Sans MS" panose="030F0702030302020204" pitchFamily="66" charset="0"/>
              </a:rPr>
              <a:t>COMPLEX TITLE SECTION (4) EXAMPLE </a:t>
            </a:r>
            <a:endParaRPr lang="en-US" sz="2400" dirty="0">
              <a:solidFill>
                <a:srgbClr val="000000"/>
              </a:solidFill>
            </a:endParaRPr>
          </a:p>
        </p:txBody>
      </p:sp>
    </p:spTree>
    <p:extLst>
      <p:ext uri="{BB962C8B-B14F-4D97-AF65-F5344CB8AC3E}">
        <p14:creationId xmlns:p14="http://schemas.microsoft.com/office/powerpoint/2010/main" val="165743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a:buAutoNum type="arabicPeriod"/>
              <a:tabLst>
                <a:tab pos="461963" algn="l"/>
              </a:tabLst>
            </a:pPr>
            <a:r>
              <a:rPr lang="en-US" sz="2800" dirty="0" smtClean="0">
                <a:solidFill>
                  <a:schemeClr val="tx1"/>
                </a:solidFill>
              </a:rPr>
              <a:t>Every acquisition parcel file has a title report.</a:t>
            </a:r>
          </a:p>
          <a:p>
            <a:pPr marL="0" indent="0">
              <a:buNone/>
              <a:tabLst>
                <a:tab pos="461963" algn="l"/>
              </a:tabLst>
            </a:pPr>
            <a:endParaRPr lang="en-US" sz="2800" dirty="0" smtClean="0"/>
          </a:p>
          <a:p>
            <a:pPr>
              <a:buAutoNum type="arabicPeriod" startAt="2"/>
              <a:tabLst>
                <a:tab pos="461963" algn="l"/>
              </a:tabLst>
            </a:pPr>
            <a:r>
              <a:rPr lang="en-US" sz="2800" dirty="0" smtClean="0">
                <a:solidFill>
                  <a:schemeClr val="tx1"/>
                </a:solidFill>
              </a:rPr>
              <a:t>All title reports must comply with Section 5100 of the Real Estate Manual.</a:t>
            </a:r>
          </a:p>
          <a:p>
            <a:pPr marL="0" indent="0">
              <a:buNone/>
              <a:tabLst>
                <a:tab pos="461963" algn="l"/>
              </a:tabLst>
            </a:pPr>
            <a:endParaRPr lang="en-US" sz="2800" dirty="0" smtClean="0">
              <a:solidFill>
                <a:schemeClr val="tx1"/>
              </a:solidFill>
            </a:endParaRPr>
          </a:p>
          <a:p>
            <a:pPr marL="514350" indent="-514350">
              <a:buAutoNum type="arabicPeriod" startAt="3"/>
              <a:tabLst>
                <a:tab pos="461963" algn="l"/>
              </a:tabLst>
            </a:pPr>
            <a:r>
              <a:rPr lang="en-US" sz="2800" dirty="0" smtClean="0">
                <a:solidFill>
                  <a:schemeClr val="tx1"/>
                </a:solidFill>
              </a:rPr>
              <a:t>The title agent shall use the most recent versions of the RE 46 and the RE 46-1.</a:t>
            </a:r>
          </a:p>
          <a:p>
            <a:pPr marL="0" indent="0">
              <a:buNone/>
              <a:tabLst>
                <a:tab pos="461963" algn="l"/>
              </a:tabLst>
            </a:pPr>
            <a:endParaRPr lang="en-US" sz="2800" dirty="0" smtClean="0">
              <a:solidFill>
                <a:schemeClr val="tx1"/>
              </a:solidFill>
            </a:endParaRPr>
          </a:p>
          <a:p>
            <a:pPr marL="0" indent="0">
              <a:buNone/>
              <a:tabLst>
                <a:tab pos="461963" algn="l"/>
              </a:tabLst>
            </a:pPr>
            <a:r>
              <a:rPr lang="en-US" sz="2800" dirty="0" smtClean="0">
                <a:solidFill>
                  <a:schemeClr val="tx1"/>
                </a:solidFill>
              </a:rPr>
              <a:t>4.	All interests in the property to be acquired are 	to be identified in the Title Report.</a:t>
            </a:r>
          </a:p>
          <a:p>
            <a:pPr marL="0" indent="0">
              <a:buNone/>
              <a:tabLst>
                <a:tab pos="461963" algn="l"/>
              </a:tabLst>
            </a:pPr>
            <a:r>
              <a:rPr lang="en-US" sz="2800" dirty="0" smtClean="0">
                <a:solidFill>
                  <a:schemeClr val="tx1"/>
                </a:solidFill>
              </a:rPr>
              <a:t>	</a:t>
            </a:r>
            <a:endParaRPr lang="en-US" sz="28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extBox 1"/>
          <p:cNvSpPr txBox="1"/>
          <p:nvPr/>
        </p:nvSpPr>
        <p:spPr>
          <a:xfrm>
            <a:off x="2667000" y="6248400"/>
            <a:ext cx="3657600" cy="369332"/>
          </a:xfrm>
          <a:prstGeom prst="rect">
            <a:avLst/>
          </a:prstGeom>
          <a:noFill/>
        </p:spPr>
        <p:txBody>
          <a:bodyPr wrap="square" rtlCol="0">
            <a:spAutoFit/>
          </a:bodyPr>
          <a:lstStyle/>
          <a:p>
            <a:r>
              <a:rPr lang="en-US" b="1" dirty="0" smtClean="0"/>
              <a:t>Procedures</a:t>
            </a:r>
            <a:r>
              <a:rPr lang="en-US" sz="1600" b="1" dirty="0" smtClean="0"/>
              <a:t> That Always Apply</a:t>
            </a:r>
            <a:endParaRPr lang="en-US" sz="1600" b="1" dirty="0"/>
          </a:p>
        </p:txBody>
      </p:sp>
    </p:spTree>
    <p:extLst>
      <p:ext uri="{BB962C8B-B14F-4D97-AF65-F5344CB8AC3E}">
        <p14:creationId xmlns:p14="http://schemas.microsoft.com/office/powerpoint/2010/main" val="272328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ww2.sos.state.oh.us/reports/rwservlet?imgc&amp;Din=201434201712 - Google Chrome"/>
          <p:cNvPicPr>
            <a:picLocks noChangeAspect="1"/>
          </p:cNvPicPr>
          <p:nvPr/>
        </p:nvPicPr>
        <p:blipFill rotWithShape="1">
          <a:blip r:embed="rId2">
            <a:extLst>
              <a:ext uri="{28A0092B-C50C-407E-A947-70E740481C1C}">
                <a14:useLocalDpi xmlns:a14="http://schemas.microsoft.com/office/drawing/2010/main" val="0"/>
              </a:ext>
            </a:extLst>
          </a:blip>
          <a:srcRect l="25961" t="17667" r="37116"/>
          <a:stretch/>
        </p:blipFill>
        <p:spPr>
          <a:xfrm>
            <a:off x="381000" y="609600"/>
            <a:ext cx="4114800" cy="5513077"/>
          </a:xfrm>
          <a:prstGeom prst="rect">
            <a:avLst/>
          </a:prstGeom>
        </p:spPr>
      </p:pic>
      <p:pic>
        <p:nvPicPr>
          <p:cNvPr id="4" name="Picture 3" descr="www2.sos.state.oh.us/reports/rwservlet?imgc&amp;Din=201434201712 - Google Chrome"/>
          <p:cNvPicPr>
            <a:picLocks noChangeAspect="1"/>
          </p:cNvPicPr>
          <p:nvPr/>
        </p:nvPicPr>
        <p:blipFill rotWithShape="1">
          <a:blip r:embed="rId3">
            <a:extLst>
              <a:ext uri="{28A0092B-C50C-407E-A947-70E740481C1C}">
                <a14:useLocalDpi xmlns:a14="http://schemas.microsoft.com/office/drawing/2010/main" val="0"/>
              </a:ext>
            </a:extLst>
          </a:blip>
          <a:srcRect l="26346" t="9023" r="37212" b="11424"/>
          <a:stretch/>
        </p:blipFill>
        <p:spPr>
          <a:xfrm>
            <a:off x="4648200" y="609600"/>
            <a:ext cx="4170485" cy="5486400"/>
          </a:xfrm>
          <a:prstGeom prst="rect">
            <a:avLst/>
          </a:prstGeom>
        </p:spPr>
      </p:pic>
      <p:sp>
        <p:nvSpPr>
          <p:cNvPr id="5" name="Rectangle 4"/>
          <p:cNvSpPr/>
          <p:nvPr/>
        </p:nvSpPr>
        <p:spPr>
          <a:xfrm>
            <a:off x="381000" y="152400"/>
            <a:ext cx="8382000" cy="461665"/>
          </a:xfrm>
          <a:prstGeom prst="rect">
            <a:avLst/>
          </a:prstGeom>
        </p:spPr>
        <p:txBody>
          <a:bodyPr wrap="square">
            <a:spAutoFit/>
          </a:bodyPr>
          <a:lstStyle/>
          <a:p>
            <a:r>
              <a:rPr lang="en-US" sz="2400" dirty="0">
                <a:solidFill>
                  <a:srgbClr val="FFFF00"/>
                </a:solidFill>
                <a:latin typeface="Comic Sans MS" panose="030F0702030302020204" pitchFamily="66" charset="0"/>
              </a:rPr>
              <a:t>COMPLEX TITLE SECTION (4) EXAMPLE </a:t>
            </a:r>
            <a:r>
              <a:rPr lang="en-US" sz="2400" dirty="0" smtClean="0">
                <a:solidFill>
                  <a:srgbClr val="FFFF00"/>
                </a:solidFill>
                <a:latin typeface="Comic Sans MS" panose="030F0702030302020204" pitchFamily="66" charset="0"/>
              </a:rPr>
              <a:t>CONTINUED</a:t>
            </a:r>
            <a:endParaRPr lang="en-US" sz="2400" dirty="0">
              <a:solidFill>
                <a:srgbClr val="000000"/>
              </a:solidFill>
            </a:endParaRPr>
          </a:p>
        </p:txBody>
      </p:sp>
    </p:spTree>
    <p:extLst>
      <p:ext uri="{BB962C8B-B14F-4D97-AF65-F5344CB8AC3E}">
        <p14:creationId xmlns:p14="http://schemas.microsoft.com/office/powerpoint/2010/main" val="122925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229600" cy="1143000"/>
          </a:xfrm>
        </p:spPr>
        <p:txBody>
          <a:bodyPr/>
          <a:lstStyle/>
          <a:p>
            <a:r>
              <a:rPr lang="en-US" dirty="0" smtClean="0">
                <a:solidFill>
                  <a:srgbClr val="FFFF00"/>
                </a:solidFill>
                <a:latin typeface="Comic Sans MS" panose="030F0702030302020204" pitchFamily="66" charset="0"/>
              </a:rPr>
              <a:t>Mineral Rights &amp; Title Reports</a:t>
            </a:r>
            <a:endParaRPr lang="en-US" dirty="0">
              <a:solidFill>
                <a:srgbClr val="FFFF00"/>
              </a:solidFill>
              <a:latin typeface="Comic Sans MS" panose="030F0702030302020204" pitchFamily="66" charset="0"/>
            </a:endParaRPr>
          </a:p>
        </p:txBody>
      </p:sp>
      <p:pic>
        <p:nvPicPr>
          <p:cNvPr id="5" name="_X-gt58hbO8"/>
          <p:cNvPicPr>
            <a:picLocks noGrp="1" noRot="1" noChangeAspect="1"/>
          </p:cNvPicPr>
          <p:nvPr>
            <p:ph idx="1"/>
            <a:videoFile r:link="rId1"/>
          </p:nvPr>
        </p:nvPicPr>
        <p:blipFill>
          <a:blip r:embed="rId3"/>
          <a:stretch>
            <a:fillRect/>
          </a:stretch>
        </p:blipFill>
        <p:spPr>
          <a:xfrm>
            <a:off x="381000" y="1143000"/>
            <a:ext cx="8458200" cy="4953000"/>
          </a:xfrm>
          <a:prstGeom prst="rect">
            <a:avLst/>
          </a:prstGeom>
        </p:spPr>
      </p:pic>
    </p:spTree>
    <p:extLst>
      <p:ext uri="{BB962C8B-B14F-4D97-AF65-F5344CB8AC3E}">
        <p14:creationId xmlns:p14="http://schemas.microsoft.com/office/powerpoint/2010/main" val="251312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458200" cy="1222802"/>
          </a:xfrm>
          <a:prstGeom prst="rect">
            <a:avLst/>
          </a:prstGeom>
        </p:spPr>
        <p:txBody>
          <a:bodyPr wrap="square">
            <a:prstTxWarp prst="textChevron">
              <a:avLst/>
            </a:prstTxWarp>
            <a:spAutoFit/>
          </a:bodyPr>
          <a:lstStyle/>
          <a:p>
            <a:r>
              <a:rPr lang="en-US" b="1" dirty="0" smtClean="0">
                <a:solidFill>
                  <a:srgbClr val="FFFF00"/>
                </a:solidFill>
                <a:effectLst>
                  <a:outerShdw blurRad="38100" dist="38100" dir="2700000" algn="tl">
                    <a:srgbClr val="000000">
                      <a:alpha val="43137"/>
                    </a:srgbClr>
                  </a:outerShdw>
                </a:effectLst>
                <a:latin typeface="Comic Sans MS" panose="030F0702030302020204" pitchFamily="66" charset="0"/>
              </a:rPr>
              <a:t>FREQUENTLY ASK QUESTION</a:t>
            </a:r>
            <a:endParaRPr lang="en-US" dirty="0">
              <a:solidFill>
                <a:srgbClr val="000000"/>
              </a:solidFill>
            </a:endParaRPr>
          </a:p>
        </p:txBody>
      </p:sp>
      <p:sp>
        <p:nvSpPr>
          <p:cNvPr id="5" name="TextBox 4"/>
          <p:cNvSpPr txBox="1"/>
          <p:nvPr/>
        </p:nvSpPr>
        <p:spPr>
          <a:xfrm>
            <a:off x="495670" y="1527602"/>
            <a:ext cx="2742739" cy="307777"/>
          </a:xfrm>
          <a:prstGeom prst="rect">
            <a:avLst/>
          </a:prstGeom>
          <a:noFill/>
        </p:spPr>
        <p:txBody>
          <a:bodyPr wrap="none" rtlCol="0">
            <a:spAutoFit/>
          </a:bodyPr>
          <a:lstStyle/>
          <a:p>
            <a:r>
              <a:rPr lang="en-US" sz="1400" dirty="0" smtClean="0">
                <a:solidFill>
                  <a:srgbClr val="000000"/>
                </a:solidFill>
              </a:rPr>
              <a:t>Question: What is a Title Cloud?</a:t>
            </a:r>
            <a:endParaRPr lang="en-US" sz="1400" dirty="0">
              <a:solidFill>
                <a:srgbClr val="000000"/>
              </a:solidFill>
            </a:endParaRPr>
          </a:p>
        </p:txBody>
      </p:sp>
      <p:sp>
        <p:nvSpPr>
          <p:cNvPr id="6" name="TextBox 5"/>
          <p:cNvSpPr txBox="1"/>
          <p:nvPr/>
        </p:nvSpPr>
        <p:spPr>
          <a:xfrm>
            <a:off x="495670" y="1872748"/>
            <a:ext cx="7962530" cy="954107"/>
          </a:xfrm>
          <a:prstGeom prst="rect">
            <a:avLst/>
          </a:prstGeom>
          <a:noFill/>
        </p:spPr>
        <p:txBody>
          <a:bodyPr wrap="square" rtlCol="0">
            <a:spAutoFit/>
          </a:bodyPr>
          <a:lstStyle/>
          <a:p>
            <a:r>
              <a:rPr lang="en-US" sz="1400" dirty="0" smtClean="0">
                <a:solidFill>
                  <a:srgbClr val="FFFF00"/>
                </a:solidFill>
              </a:rPr>
              <a:t>Answer: A title </a:t>
            </a:r>
            <a:r>
              <a:rPr lang="en-US" sz="1400" dirty="0">
                <a:solidFill>
                  <a:srgbClr val="FFFF00"/>
                </a:solidFill>
              </a:rPr>
              <a:t>c</a:t>
            </a:r>
            <a:r>
              <a:rPr lang="en-US" sz="1400" dirty="0" smtClean="0">
                <a:solidFill>
                  <a:srgbClr val="FFFF00"/>
                </a:solidFill>
              </a:rPr>
              <a:t>loud is anything in the property’s ownership history that raises questions about</a:t>
            </a:r>
          </a:p>
          <a:p>
            <a:r>
              <a:rPr lang="en-US" sz="1400" dirty="0">
                <a:solidFill>
                  <a:srgbClr val="FFFF00"/>
                </a:solidFill>
              </a:rPr>
              <a:t> </a:t>
            </a:r>
            <a:r>
              <a:rPr lang="en-US" sz="1400" dirty="0" smtClean="0">
                <a:solidFill>
                  <a:srgbClr val="FFFF00"/>
                </a:solidFill>
              </a:rPr>
              <a:t>             an owner’s legal claim to the property. Examples include Old Mortgages not released, a </a:t>
            </a:r>
          </a:p>
          <a:p>
            <a:r>
              <a:rPr lang="en-US" sz="1400" dirty="0">
                <a:solidFill>
                  <a:srgbClr val="FFFF00"/>
                </a:solidFill>
              </a:rPr>
              <a:t> </a:t>
            </a:r>
            <a:r>
              <a:rPr lang="en-US" sz="1400" dirty="0" smtClean="0">
                <a:solidFill>
                  <a:srgbClr val="FFFF00"/>
                </a:solidFill>
              </a:rPr>
              <a:t>             failure to properly transfer all interest in the real property such as mineral rights to a former</a:t>
            </a:r>
          </a:p>
          <a:p>
            <a:r>
              <a:rPr lang="en-US" sz="1400" dirty="0" smtClean="0">
                <a:solidFill>
                  <a:srgbClr val="FFFF00"/>
                </a:solidFill>
              </a:rPr>
              <a:t>              owner or an unresolved legal debt or levy by a creditor or a taxing </a:t>
            </a:r>
            <a:r>
              <a:rPr lang="en-US" sz="1400" dirty="0">
                <a:solidFill>
                  <a:srgbClr val="FFFF00"/>
                </a:solidFill>
              </a:rPr>
              <a:t>a</a:t>
            </a:r>
            <a:r>
              <a:rPr lang="en-US" sz="1400" dirty="0" smtClean="0">
                <a:solidFill>
                  <a:srgbClr val="FFFF00"/>
                </a:solidFill>
              </a:rPr>
              <a:t>uthority. </a:t>
            </a:r>
          </a:p>
        </p:txBody>
      </p:sp>
      <p:sp>
        <p:nvSpPr>
          <p:cNvPr id="7" name="TextBox 6"/>
          <p:cNvSpPr txBox="1"/>
          <p:nvPr/>
        </p:nvSpPr>
        <p:spPr>
          <a:xfrm>
            <a:off x="495670" y="2826855"/>
            <a:ext cx="7541437" cy="523220"/>
          </a:xfrm>
          <a:prstGeom prst="rect">
            <a:avLst/>
          </a:prstGeom>
          <a:noFill/>
        </p:spPr>
        <p:txBody>
          <a:bodyPr wrap="square" rtlCol="0">
            <a:spAutoFit/>
          </a:bodyPr>
          <a:lstStyle/>
          <a:p>
            <a:r>
              <a:rPr lang="en-US" sz="1400" dirty="0" smtClean="0">
                <a:solidFill>
                  <a:srgbClr val="000000"/>
                </a:solidFill>
              </a:rPr>
              <a:t>Question: I can get copies of what I need off the recorders web site, but each page has a </a:t>
            </a:r>
          </a:p>
          <a:p>
            <a:r>
              <a:rPr lang="en-US" sz="1400" dirty="0">
                <a:solidFill>
                  <a:srgbClr val="000000"/>
                </a:solidFill>
              </a:rPr>
              <a:t> </a:t>
            </a:r>
            <a:r>
              <a:rPr lang="en-US" sz="1400" dirty="0" smtClean="0">
                <a:solidFill>
                  <a:srgbClr val="000000"/>
                </a:solidFill>
              </a:rPr>
              <a:t>               watermark on it. Can I still use it in my title report? </a:t>
            </a:r>
          </a:p>
        </p:txBody>
      </p:sp>
      <p:sp>
        <p:nvSpPr>
          <p:cNvPr id="8" name="TextBox 7"/>
          <p:cNvSpPr txBox="1"/>
          <p:nvPr/>
        </p:nvSpPr>
        <p:spPr>
          <a:xfrm>
            <a:off x="485996" y="3327141"/>
            <a:ext cx="8172430" cy="1169551"/>
          </a:xfrm>
          <a:prstGeom prst="rect">
            <a:avLst/>
          </a:prstGeom>
          <a:noFill/>
        </p:spPr>
        <p:txBody>
          <a:bodyPr wrap="none" rtlCol="0">
            <a:spAutoFit/>
          </a:bodyPr>
          <a:lstStyle/>
          <a:p>
            <a:r>
              <a:rPr lang="en-US" sz="1400" dirty="0" smtClean="0">
                <a:solidFill>
                  <a:srgbClr val="FFFF00"/>
                </a:solidFill>
              </a:rPr>
              <a:t>Answer: For title reports solely used to negotiate a parcel that ends in a competed acquisition without</a:t>
            </a:r>
          </a:p>
          <a:p>
            <a:r>
              <a:rPr lang="en-US" sz="1400" dirty="0">
                <a:solidFill>
                  <a:srgbClr val="FFFF00"/>
                </a:solidFill>
              </a:rPr>
              <a:t> </a:t>
            </a:r>
            <a:r>
              <a:rPr lang="en-US" sz="1400" dirty="0" smtClean="0">
                <a:solidFill>
                  <a:srgbClr val="FFFF00"/>
                </a:solidFill>
              </a:rPr>
              <a:t>             the parcel being appropriated, there is no problem using watermarked copies.  If the parcel </a:t>
            </a:r>
          </a:p>
          <a:p>
            <a:r>
              <a:rPr lang="en-US" sz="1400" dirty="0">
                <a:solidFill>
                  <a:srgbClr val="FFFF00"/>
                </a:solidFill>
              </a:rPr>
              <a:t> </a:t>
            </a:r>
            <a:r>
              <a:rPr lang="en-US" sz="1400" dirty="0" smtClean="0">
                <a:solidFill>
                  <a:srgbClr val="FFFF00"/>
                </a:solidFill>
              </a:rPr>
              <a:t>             does go to the Attorney Generals Office for appropriations, you will want to consult with the </a:t>
            </a:r>
          </a:p>
          <a:p>
            <a:r>
              <a:rPr lang="en-US" sz="1400" dirty="0">
                <a:solidFill>
                  <a:srgbClr val="FFFF00"/>
                </a:solidFill>
              </a:rPr>
              <a:t> </a:t>
            </a:r>
            <a:r>
              <a:rPr lang="en-US" sz="1400" dirty="0" smtClean="0">
                <a:solidFill>
                  <a:srgbClr val="FFFF00"/>
                </a:solidFill>
              </a:rPr>
              <a:t>             Attorney Generals represented that is handling the case to see if he or she wants copies</a:t>
            </a:r>
          </a:p>
          <a:p>
            <a:r>
              <a:rPr lang="en-US" sz="1400" dirty="0">
                <a:solidFill>
                  <a:srgbClr val="FFFF00"/>
                </a:solidFill>
              </a:rPr>
              <a:t> </a:t>
            </a:r>
            <a:r>
              <a:rPr lang="en-US" sz="1400" dirty="0" smtClean="0">
                <a:solidFill>
                  <a:srgbClr val="FFFF00"/>
                </a:solidFill>
              </a:rPr>
              <a:t>             that are not watermarked</a:t>
            </a:r>
            <a:r>
              <a:rPr lang="en-US" sz="1400" dirty="0">
                <a:solidFill>
                  <a:srgbClr val="FFFF00"/>
                </a:solidFill>
              </a:rPr>
              <a:t>.</a:t>
            </a:r>
            <a:endParaRPr lang="en-US" sz="1400" dirty="0" smtClean="0">
              <a:solidFill>
                <a:srgbClr val="FFFF00"/>
              </a:solidFill>
            </a:endParaRPr>
          </a:p>
        </p:txBody>
      </p:sp>
      <p:sp>
        <p:nvSpPr>
          <p:cNvPr id="9" name="TextBox 8"/>
          <p:cNvSpPr txBox="1"/>
          <p:nvPr/>
        </p:nvSpPr>
        <p:spPr>
          <a:xfrm>
            <a:off x="608973" y="4496692"/>
            <a:ext cx="8154027" cy="523220"/>
          </a:xfrm>
          <a:prstGeom prst="rect">
            <a:avLst/>
          </a:prstGeom>
          <a:noFill/>
        </p:spPr>
        <p:txBody>
          <a:bodyPr wrap="none" rtlCol="0">
            <a:spAutoFit/>
          </a:bodyPr>
          <a:lstStyle/>
          <a:p>
            <a:r>
              <a:rPr lang="en-US" sz="1400" dirty="0">
                <a:solidFill>
                  <a:srgbClr val="000000"/>
                </a:solidFill>
              </a:rPr>
              <a:t>Question</a:t>
            </a:r>
            <a:r>
              <a:rPr lang="en-US" sz="1400" dirty="0" smtClean="0">
                <a:solidFill>
                  <a:srgbClr val="000000"/>
                </a:solidFill>
              </a:rPr>
              <a:t>: The parcel is for a small Temporary Easement for Grading and Seeding. Do I need to even</a:t>
            </a:r>
          </a:p>
          <a:p>
            <a:r>
              <a:rPr lang="en-US" sz="1400" dirty="0">
                <a:solidFill>
                  <a:srgbClr val="000000"/>
                </a:solidFill>
              </a:rPr>
              <a:t> </a:t>
            </a:r>
            <a:r>
              <a:rPr lang="en-US" sz="1400" dirty="0" smtClean="0">
                <a:solidFill>
                  <a:srgbClr val="000000"/>
                </a:solidFill>
              </a:rPr>
              <a:t>                do a Title Report?</a:t>
            </a:r>
            <a:endParaRPr lang="en-US" sz="1400" dirty="0">
              <a:solidFill>
                <a:srgbClr val="000000"/>
              </a:solidFill>
            </a:endParaRPr>
          </a:p>
        </p:txBody>
      </p:sp>
      <p:sp>
        <p:nvSpPr>
          <p:cNvPr id="10" name="TextBox 9"/>
          <p:cNvSpPr txBox="1"/>
          <p:nvPr/>
        </p:nvSpPr>
        <p:spPr>
          <a:xfrm>
            <a:off x="603055" y="5019912"/>
            <a:ext cx="8250400" cy="738664"/>
          </a:xfrm>
          <a:prstGeom prst="rect">
            <a:avLst/>
          </a:prstGeom>
          <a:noFill/>
        </p:spPr>
        <p:txBody>
          <a:bodyPr wrap="none" rtlCol="0">
            <a:spAutoFit/>
          </a:bodyPr>
          <a:lstStyle/>
          <a:p>
            <a:r>
              <a:rPr lang="en-US" sz="1400" dirty="0">
                <a:solidFill>
                  <a:srgbClr val="FFFF00"/>
                </a:solidFill>
              </a:rPr>
              <a:t>Answer: </a:t>
            </a:r>
            <a:r>
              <a:rPr lang="en-US" sz="1400" dirty="0" smtClean="0">
                <a:solidFill>
                  <a:srgbClr val="FFFF00"/>
                </a:solidFill>
              </a:rPr>
              <a:t>Yes. Section 5101.01 (A) states that “For every acquisition, there must be a title report.” </a:t>
            </a:r>
          </a:p>
          <a:p>
            <a:r>
              <a:rPr lang="en-US" sz="1400" dirty="0">
                <a:solidFill>
                  <a:srgbClr val="FFFF00"/>
                </a:solidFill>
              </a:rPr>
              <a:t> </a:t>
            </a:r>
            <a:r>
              <a:rPr lang="en-US" sz="1400" dirty="0" smtClean="0">
                <a:solidFill>
                  <a:srgbClr val="FFFF00"/>
                </a:solidFill>
              </a:rPr>
              <a:t>             However,  Section 5103.01 does give the District Office the option to execute an Abbreviated </a:t>
            </a:r>
          </a:p>
          <a:p>
            <a:r>
              <a:rPr lang="en-US" sz="1400" dirty="0">
                <a:solidFill>
                  <a:srgbClr val="FFFF00"/>
                </a:solidFill>
              </a:rPr>
              <a:t> </a:t>
            </a:r>
            <a:r>
              <a:rPr lang="en-US" sz="1400" dirty="0" smtClean="0">
                <a:solidFill>
                  <a:srgbClr val="FFFF00"/>
                </a:solidFill>
              </a:rPr>
              <a:t>             Title Report when the FMVE offered to an owner will be based on the waiver of appraisal.</a:t>
            </a:r>
          </a:p>
        </p:txBody>
      </p:sp>
    </p:spTree>
    <p:extLst>
      <p:ext uri="{BB962C8B-B14F-4D97-AF65-F5344CB8AC3E}">
        <p14:creationId xmlns:p14="http://schemas.microsoft.com/office/powerpoint/2010/main" val="40162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304800"/>
            <a:ext cx="8382000" cy="1222802"/>
          </a:xfrm>
          <a:prstGeom prst="rect">
            <a:avLst/>
          </a:prstGeom>
        </p:spPr>
        <p:txBody>
          <a:bodyPr wrap="square">
            <a:prstTxWarp prst="textChevron">
              <a:avLst/>
            </a:prstTxWarp>
            <a:spAutoFit/>
          </a:bodyPr>
          <a:lstStyle/>
          <a:p>
            <a:r>
              <a:rPr lang="en-US" b="1" dirty="0" smtClean="0">
                <a:solidFill>
                  <a:srgbClr val="FFFF00"/>
                </a:solidFill>
                <a:effectLst>
                  <a:outerShdw blurRad="38100" dist="38100" dir="2700000" algn="tl">
                    <a:srgbClr val="000000">
                      <a:alpha val="43137"/>
                    </a:srgbClr>
                  </a:outerShdw>
                </a:effectLst>
                <a:latin typeface="Comic Sans MS" panose="030F0702030302020204" pitchFamily="66" charset="0"/>
              </a:rPr>
              <a:t>FREQUENTLY ASK QUESTION CONTINUED</a:t>
            </a:r>
            <a:endParaRPr lang="en-US" dirty="0">
              <a:solidFill>
                <a:srgbClr val="000000"/>
              </a:solidFill>
            </a:endParaRPr>
          </a:p>
        </p:txBody>
      </p:sp>
      <p:sp>
        <p:nvSpPr>
          <p:cNvPr id="9" name="TextBox 8"/>
          <p:cNvSpPr txBox="1"/>
          <p:nvPr/>
        </p:nvSpPr>
        <p:spPr>
          <a:xfrm>
            <a:off x="304800" y="1524313"/>
            <a:ext cx="7364195" cy="307777"/>
          </a:xfrm>
          <a:prstGeom prst="rect">
            <a:avLst/>
          </a:prstGeom>
          <a:noFill/>
        </p:spPr>
        <p:txBody>
          <a:bodyPr wrap="none" rtlCol="0">
            <a:spAutoFit/>
          </a:bodyPr>
          <a:lstStyle/>
          <a:p>
            <a:r>
              <a:rPr lang="en-US" sz="1400" dirty="0" smtClean="0">
                <a:solidFill>
                  <a:srgbClr val="000000"/>
                </a:solidFill>
              </a:rPr>
              <a:t>Question: What do I need to do for a Title Update when the parcel goes to appropriations?</a:t>
            </a:r>
            <a:endParaRPr lang="en-US" sz="1400" dirty="0">
              <a:solidFill>
                <a:srgbClr val="000000"/>
              </a:solidFill>
            </a:endParaRPr>
          </a:p>
        </p:txBody>
      </p:sp>
      <p:sp>
        <p:nvSpPr>
          <p:cNvPr id="10" name="TextBox 9"/>
          <p:cNvSpPr txBox="1"/>
          <p:nvPr/>
        </p:nvSpPr>
        <p:spPr>
          <a:xfrm>
            <a:off x="304800" y="1832090"/>
            <a:ext cx="8064708" cy="523220"/>
          </a:xfrm>
          <a:prstGeom prst="rect">
            <a:avLst/>
          </a:prstGeom>
          <a:noFill/>
        </p:spPr>
        <p:txBody>
          <a:bodyPr wrap="none" rtlCol="0">
            <a:spAutoFit/>
          </a:bodyPr>
          <a:lstStyle/>
          <a:p>
            <a:r>
              <a:rPr lang="en-US" sz="1400" dirty="0">
                <a:solidFill>
                  <a:srgbClr val="FFFF00"/>
                </a:solidFill>
              </a:rPr>
              <a:t>Answer</a:t>
            </a:r>
            <a:r>
              <a:rPr lang="en-US" sz="1400" dirty="0" smtClean="0">
                <a:solidFill>
                  <a:srgbClr val="FFFF00"/>
                </a:solidFill>
              </a:rPr>
              <a:t>: Section 5105.02 of the manual shows exactly what is needed when preparing the final Title</a:t>
            </a:r>
          </a:p>
          <a:p>
            <a:r>
              <a:rPr lang="en-US" sz="1400" dirty="0">
                <a:solidFill>
                  <a:srgbClr val="FFFF00"/>
                </a:solidFill>
              </a:rPr>
              <a:t> </a:t>
            </a:r>
            <a:r>
              <a:rPr lang="en-US" sz="1400" dirty="0" smtClean="0">
                <a:solidFill>
                  <a:srgbClr val="FFFF00"/>
                </a:solidFill>
              </a:rPr>
              <a:t>             Report or Title Update. </a:t>
            </a:r>
            <a:endParaRPr lang="en-US" sz="1400" dirty="0">
              <a:solidFill>
                <a:srgbClr val="000000"/>
              </a:solidFill>
            </a:endParaRPr>
          </a:p>
        </p:txBody>
      </p:sp>
      <p:sp>
        <p:nvSpPr>
          <p:cNvPr id="11" name="TextBox 10"/>
          <p:cNvSpPr txBox="1"/>
          <p:nvPr/>
        </p:nvSpPr>
        <p:spPr>
          <a:xfrm>
            <a:off x="304800" y="2355310"/>
            <a:ext cx="8596841" cy="523220"/>
          </a:xfrm>
          <a:prstGeom prst="rect">
            <a:avLst/>
          </a:prstGeom>
          <a:noFill/>
        </p:spPr>
        <p:txBody>
          <a:bodyPr wrap="none" rtlCol="0">
            <a:spAutoFit/>
          </a:bodyPr>
          <a:lstStyle/>
          <a:p>
            <a:r>
              <a:rPr lang="en-US" sz="1400" dirty="0">
                <a:solidFill>
                  <a:srgbClr val="000000"/>
                </a:solidFill>
              </a:rPr>
              <a:t>Question: </a:t>
            </a:r>
            <a:r>
              <a:rPr lang="en-US" sz="1400" dirty="0" smtClean="0">
                <a:solidFill>
                  <a:srgbClr val="000000"/>
                </a:solidFill>
              </a:rPr>
              <a:t>I have a Title with 3 different chains for the parcel being researched. Each of the chains end with</a:t>
            </a:r>
          </a:p>
          <a:p>
            <a:r>
              <a:rPr lang="en-US" sz="1400" dirty="0">
                <a:solidFill>
                  <a:srgbClr val="000000"/>
                </a:solidFill>
              </a:rPr>
              <a:t> </a:t>
            </a:r>
            <a:r>
              <a:rPr lang="en-US" sz="1400" dirty="0" smtClean="0">
                <a:solidFill>
                  <a:srgbClr val="000000"/>
                </a:solidFill>
              </a:rPr>
              <a:t>               the same root deed. Can I put them all on the same chain?</a:t>
            </a:r>
            <a:endParaRPr lang="en-US" sz="1400" dirty="0">
              <a:solidFill>
                <a:srgbClr val="000000"/>
              </a:solidFill>
            </a:endParaRPr>
          </a:p>
        </p:txBody>
      </p:sp>
      <p:sp>
        <p:nvSpPr>
          <p:cNvPr id="12" name="TextBox 11"/>
          <p:cNvSpPr txBox="1"/>
          <p:nvPr/>
        </p:nvSpPr>
        <p:spPr>
          <a:xfrm>
            <a:off x="304800" y="2871952"/>
            <a:ext cx="8215391" cy="738664"/>
          </a:xfrm>
          <a:prstGeom prst="rect">
            <a:avLst/>
          </a:prstGeom>
          <a:noFill/>
        </p:spPr>
        <p:txBody>
          <a:bodyPr wrap="none" rtlCol="0">
            <a:spAutoFit/>
          </a:bodyPr>
          <a:lstStyle/>
          <a:p>
            <a:r>
              <a:rPr lang="en-US" sz="1400" dirty="0" smtClean="0">
                <a:solidFill>
                  <a:srgbClr val="FFFF00"/>
                </a:solidFill>
              </a:rPr>
              <a:t>Answer: No. Combining all 3 Title </a:t>
            </a:r>
            <a:r>
              <a:rPr lang="en-US" sz="1400" dirty="0">
                <a:solidFill>
                  <a:srgbClr val="FFFF00"/>
                </a:solidFill>
              </a:rPr>
              <a:t>C</a:t>
            </a:r>
            <a:r>
              <a:rPr lang="en-US" sz="1400" dirty="0" smtClean="0">
                <a:solidFill>
                  <a:srgbClr val="FFFF00"/>
                </a:solidFill>
              </a:rPr>
              <a:t>hains will confuse anyone needing to read this report.  Each chain</a:t>
            </a:r>
          </a:p>
          <a:p>
            <a:r>
              <a:rPr lang="en-US" sz="1400" dirty="0">
                <a:solidFill>
                  <a:srgbClr val="FFFF00"/>
                </a:solidFill>
              </a:rPr>
              <a:t> </a:t>
            </a:r>
            <a:r>
              <a:rPr lang="en-US" sz="1400" dirty="0" smtClean="0">
                <a:solidFill>
                  <a:srgbClr val="FFFF00"/>
                </a:solidFill>
              </a:rPr>
              <a:t>             will have its own separate Title Chain and will identify what Auditor Parcels Number is being</a:t>
            </a:r>
          </a:p>
          <a:p>
            <a:r>
              <a:rPr lang="en-US" sz="1400" dirty="0" smtClean="0">
                <a:solidFill>
                  <a:srgbClr val="FFFF00"/>
                </a:solidFill>
              </a:rPr>
              <a:t>              researched in the heading. </a:t>
            </a:r>
            <a:endParaRPr lang="en-US" sz="1400" dirty="0">
              <a:solidFill>
                <a:srgbClr val="FFFF00"/>
              </a:solidFill>
            </a:endParaRPr>
          </a:p>
        </p:txBody>
      </p:sp>
      <p:sp>
        <p:nvSpPr>
          <p:cNvPr id="13" name="TextBox 12"/>
          <p:cNvSpPr txBox="1"/>
          <p:nvPr/>
        </p:nvSpPr>
        <p:spPr>
          <a:xfrm>
            <a:off x="304800" y="3610616"/>
            <a:ext cx="7952818" cy="307777"/>
          </a:xfrm>
          <a:prstGeom prst="rect">
            <a:avLst/>
          </a:prstGeom>
          <a:noFill/>
        </p:spPr>
        <p:txBody>
          <a:bodyPr wrap="none" rtlCol="0">
            <a:spAutoFit/>
          </a:bodyPr>
          <a:lstStyle/>
          <a:p>
            <a:r>
              <a:rPr lang="en-US" sz="1400" dirty="0">
                <a:solidFill>
                  <a:srgbClr val="000000"/>
                </a:solidFill>
              </a:rPr>
              <a:t>Question: </a:t>
            </a:r>
            <a:r>
              <a:rPr lang="en-US" sz="1400" dirty="0" smtClean="0">
                <a:solidFill>
                  <a:srgbClr val="000000"/>
                </a:solidFill>
              </a:rPr>
              <a:t>I have discovered the current owner is deceased. What do I show from the estate case?</a:t>
            </a:r>
            <a:endParaRPr lang="en-US" sz="1400" dirty="0">
              <a:solidFill>
                <a:srgbClr val="000000"/>
              </a:solidFill>
            </a:endParaRPr>
          </a:p>
        </p:txBody>
      </p:sp>
      <p:sp>
        <p:nvSpPr>
          <p:cNvPr id="14" name="TextBox 13"/>
          <p:cNvSpPr txBox="1"/>
          <p:nvPr/>
        </p:nvSpPr>
        <p:spPr>
          <a:xfrm>
            <a:off x="304800" y="3918393"/>
            <a:ext cx="8880957" cy="738664"/>
          </a:xfrm>
          <a:prstGeom prst="rect">
            <a:avLst/>
          </a:prstGeom>
          <a:noFill/>
        </p:spPr>
        <p:txBody>
          <a:bodyPr wrap="none" rtlCol="0">
            <a:spAutoFit/>
          </a:bodyPr>
          <a:lstStyle/>
          <a:p>
            <a:r>
              <a:rPr lang="en-US" sz="1400" dirty="0">
                <a:solidFill>
                  <a:srgbClr val="FFFF00"/>
                </a:solidFill>
              </a:rPr>
              <a:t>Answer</a:t>
            </a:r>
            <a:r>
              <a:rPr lang="en-US" sz="1400" dirty="0" smtClean="0">
                <a:solidFill>
                  <a:srgbClr val="FFFF00"/>
                </a:solidFill>
              </a:rPr>
              <a:t>: Letters of Authority, and any documents providing the names of the surviving spouse, children and/or</a:t>
            </a:r>
          </a:p>
          <a:p>
            <a:r>
              <a:rPr lang="en-US" sz="1400" dirty="0">
                <a:solidFill>
                  <a:srgbClr val="FFFF00"/>
                </a:solidFill>
              </a:rPr>
              <a:t> </a:t>
            </a:r>
            <a:r>
              <a:rPr lang="en-US" sz="1400" dirty="0" smtClean="0">
                <a:solidFill>
                  <a:srgbClr val="FFFF00"/>
                </a:solidFill>
              </a:rPr>
              <a:t>             next of kin. If possible also include the deceased final will along with any other significant information </a:t>
            </a:r>
          </a:p>
          <a:p>
            <a:r>
              <a:rPr lang="en-US" sz="1400" dirty="0">
                <a:solidFill>
                  <a:srgbClr val="FFFF00"/>
                </a:solidFill>
              </a:rPr>
              <a:t> </a:t>
            </a:r>
            <a:r>
              <a:rPr lang="en-US" sz="1400" dirty="0" smtClean="0">
                <a:solidFill>
                  <a:srgbClr val="FFFF00"/>
                </a:solidFill>
              </a:rPr>
              <a:t>             found in the probate case file. See Section 5107.03 of the manual for specifics. </a:t>
            </a:r>
          </a:p>
        </p:txBody>
      </p:sp>
      <p:sp>
        <p:nvSpPr>
          <p:cNvPr id="15" name="TextBox 14"/>
          <p:cNvSpPr txBox="1"/>
          <p:nvPr/>
        </p:nvSpPr>
        <p:spPr>
          <a:xfrm>
            <a:off x="304800" y="4657057"/>
            <a:ext cx="8165953" cy="523220"/>
          </a:xfrm>
          <a:prstGeom prst="rect">
            <a:avLst/>
          </a:prstGeom>
          <a:noFill/>
        </p:spPr>
        <p:txBody>
          <a:bodyPr wrap="none" rtlCol="0">
            <a:spAutoFit/>
          </a:bodyPr>
          <a:lstStyle/>
          <a:p>
            <a:r>
              <a:rPr lang="en-US" sz="1400" dirty="0" smtClean="0">
                <a:solidFill>
                  <a:srgbClr val="000000"/>
                </a:solidFill>
              </a:rPr>
              <a:t>Question: I am doing the third update for a parcel. It’s not an appropriation case, can use the last date</a:t>
            </a:r>
          </a:p>
          <a:p>
            <a:r>
              <a:rPr lang="en-US" sz="1400" dirty="0">
                <a:solidFill>
                  <a:srgbClr val="000000"/>
                </a:solidFill>
              </a:rPr>
              <a:t> </a:t>
            </a:r>
            <a:r>
              <a:rPr lang="en-US" sz="1400" dirty="0" smtClean="0">
                <a:solidFill>
                  <a:srgbClr val="000000"/>
                </a:solidFill>
              </a:rPr>
              <a:t>                it was updated as my start date?</a:t>
            </a:r>
            <a:endParaRPr lang="en-US" sz="1400" dirty="0">
              <a:solidFill>
                <a:srgbClr val="000000"/>
              </a:solidFill>
            </a:endParaRPr>
          </a:p>
        </p:txBody>
      </p:sp>
      <p:sp>
        <p:nvSpPr>
          <p:cNvPr id="16" name="TextBox 15"/>
          <p:cNvSpPr txBox="1"/>
          <p:nvPr/>
        </p:nvSpPr>
        <p:spPr>
          <a:xfrm>
            <a:off x="304800" y="5180277"/>
            <a:ext cx="8428589" cy="738664"/>
          </a:xfrm>
          <a:prstGeom prst="rect">
            <a:avLst/>
          </a:prstGeom>
          <a:noFill/>
        </p:spPr>
        <p:txBody>
          <a:bodyPr wrap="none" rtlCol="0">
            <a:spAutoFit/>
          </a:bodyPr>
          <a:lstStyle/>
          <a:p>
            <a:r>
              <a:rPr lang="en-US" sz="1400" dirty="0">
                <a:solidFill>
                  <a:srgbClr val="FFFF00"/>
                </a:solidFill>
              </a:rPr>
              <a:t>Answer</a:t>
            </a:r>
            <a:r>
              <a:rPr lang="en-US" sz="1400" dirty="0" smtClean="0">
                <a:solidFill>
                  <a:srgbClr val="FFFF00"/>
                </a:solidFill>
              </a:rPr>
              <a:t>: No. When completing a Title Update the agent must research the records from the current date </a:t>
            </a:r>
          </a:p>
          <a:p>
            <a:r>
              <a:rPr lang="en-US" sz="1400" dirty="0">
                <a:solidFill>
                  <a:srgbClr val="FFFF00"/>
                </a:solidFill>
              </a:rPr>
              <a:t> </a:t>
            </a:r>
            <a:r>
              <a:rPr lang="en-US" sz="1400" dirty="0" smtClean="0">
                <a:solidFill>
                  <a:srgbClr val="FFFF00"/>
                </a:solidFill>
              </a:rPr>
              <a:t>             back to the date of the original Title Report, no matter how many previous updates have been</a:t>
            </a:r>
          </a:p>
          <a:p>
            <a:r>
              <a:rPr lang="en-US" sz="1400" dirty="0">
                <a:solidFill>
                  <a:srgbClr val="FFFF00"/>
                </a:solidFill>
              </a:rPr>
              <a:t> </a:t>
            </a:r>
            <a:r>
              <a:rPr lang="en-US" sz="1400" dirty="0" smtClean="0">
                <a:solidFill>
                  <a:srgbClr val="FFFF00"/>
                </a:solidFill>
              </a:rPr>
              <a:t>             completed.  See Section 5104.02 (C) of the manual for more specifics.</a:t>
            </a:r>
            <a:endParaRPr lang="en-US" sz="1400" dirty="0">
              <a:solidFill>
                <a:srgbClr val="000000"/>
              </a:solidFill>
            </a:endParaRPr>
          </a:p>
        </p:txBody>
      </p:sp>
    </p:spTree>
    <p:extLst>
      <p:ext uri="{BB962C8B-B14F-4D97-AF65-F5344CB8AC3E}">
        <p14:creationId xmlns:p14="http://schemas.microsoft.com/office/powerpoint/2010/main" val="128399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382000" cy="978932"/>
          </a:xfrm>
          <a:prstGeom prst="rect">
            <a:avLst/>
          </a:prstGeom>
          <a:noFill/>
        </p:spPr>
        <p:txBody>
          <a:bodyPr wrap="none" rtlCol="0">
            <a:prstTxWarp prst="textWave1">
              <a:avLst>
                <a:gd name="adj1" fmla="val 12500"/>
                <a:gd name="adj2" fmla="val 228"/>
              </a:avLst>
            </a:prstTxWarp>
            <a:spAutoFit/>
          </a:bodyPr>
          <a:lstStyle/>
          <a:p>
            <a:r>
              <a:rPr lang="en-US" b="1" dirty="0" smtClean="0">
                <a:solidFill>
                  <a:srgbClr val="FFFF00"/>
                </a:solidFill>
                <a:effectLst>
                  <a:outerShdw blurRad="38100" dist="38100" dir="2700000" algn="tl">
                    <a:srgbClr val="000000">
                      <a:alpha val="43137"/>
                    </a:srgbClr>
                  </a:outerShdw>
                </a:effectLst>
                <a:latin typeface="Comic Sans MS" panose="030F0702030302020204" pitchFamily="66" charset="0"/>
              </a:rPr>
              <a:t>HELPFUL HINTS</a:t>
            </a:r>
            <a:endParaRPr lang="en-U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8" name="TextBox 7"/>
          <p:cNvSpPr txBox="1"/>
          <p:nvPr/>
        </p:nvSpPr>
        <p:spPr>
          <a:xfrm>
            <a:off x="228600" y="1447800"/>
            <a:ext cx="8458200" cy="523220"/>
          </a:xfrm>
          <a:prstGeom prst="rect">
            <a:avLst/>
          </a:prstGeom>
          <a:noFill/>
        </p:spPr>
        <p:txBody>
          <a:bodyPr wrap="square" rtlCol="0">
            <a:spAutoFit/>
          </a:bodyPr>
          <a:lstStyle/>
          <a:p>
            <a:pPr marL="285750" indent="-285750">
              <a:buFontTx/>
              <a:buChar char="-"/>
            </a:pPr>
            <a:r>
              <a:rPr lang="en-US" sz="1400" b="1" dirty="0" smtClean="0">
                <a:solidFill>
                  <a:srgbClr val="000000"/>
                </a:solidFill>
                <a:latin typeface="Comic Sans MS" panose="030F0702030302020204" pitchFamily="66" charset="0"/>
              </a:rPr>
              <a:t>Always Familiarize Yourself With The Project, Plans and Subject. Knowing Your Area Of Take Could Save You Unnecessary Search Time.     </a:t>
            </a:r>
            <a:r>
              <a:rPr lang="en-US" sz="1400" dirty="0" smtClean="0">
                <a:solidFill>
                  <a:srgbClr val="000000"/>
                </a:solidFill>
              </a:rPr>
              <a:t> </a:t>
            </a:r>
            <a:endParaRPr lang="en-US" sz="1400" dirty="0">
              <a:solidFill>
                <a:srgbClr val="000000"/>
              </a:solidFill>
            </a:endParaRPr>
          </a:p>
        </p:txBody>
      </p:sp>
      <p:sp>
        <p:nvSpPr>
          <p:cNvPr id="10" name="Rectangle 9"/>
          <p:cNvSpPr/>
          <p:nvPr/>
        </p:nvSpPr>
        <p:spPr>
          <a:xfrm>
            <a:off x="228600" y="1999242"/>
            <a:ext cx="8610600" cy="954107"/>
          </a:xfrm>
          <a:prstGeom prst="rect">
            <a:avLst/>
          </a:prstGeom>
        </p:spPr>
        <p:txBody>
          <a:bodyPr wrap="square">
            <a:spAutoFit/>
          </a:bodyPr>
          <a:lstStyle/>
          <a:p>
            <a:pPr marL="285750" indent="-285750">
              <a:buFontTx/>
              <a:buChar char="-"/>
            </a:pPr>
            <a:r>
              <a:rPr lang="en-US" sz="1400" b="1" dirty="0" smtClean="0">
                <a:solidFill>
                  <a:srgbClr val="000000"/>
                </a:solidFill>
                <a:latin typeface="Comic Sans MS" panose="030F0702030302020204" pitchFamily="66" charset="0"/>
              </a:rPr>
              <a:t>If You Are Not Sure If Something You Discover During Your Research Is Relevant To The Subject Property Or It’s Owner(s), Lean Toward The Side Of Caution And Include It In Your Final Report. It Is Easier To Remove Something Out Of A Finished Title Report Or Title Chain Than It Is To Add It.</a:t>
            </a:r>
            <a:endParaRPr lang="en-US" sz="1400" dirty="0">
              <a:solidFill>
                <a:srgbClr val="000000"/>
              </a:solidFill>
            </a:endParaRPr>
          </a:p>
        </p:txBody>
      </p:sp>
      <p:sp>
        <p:nvSpPr>
          <p:cNvPr id="11" name="Rectangle 10"/>
          <p:cNvSpPr/>
          <p:nvPr/>
        </p:nvSpPr>
        <p:spPr>
          <a:xfrm>
            <a:off x="228600" y="3066042"/>
            <a:ext cx="8839200" cy="954107"/>
          </a:xfrm>
          <a:prstGeom prst="rect">
            <a:avLst/>
          </a:prstGeom>
        </p:spPr>
        <p:txBody>
          <a:bodyPr wrap="square">
            <a:spAutoFit/>
          </a:bodyPr>
          <a:lstStyle/>
          <a:p>
            <a:pPr marL="285750" indent="-285750">
              <a:buFontTx/>
              <a:buChar char="-"/>
            </a:pPr>
            <a:r>
              <a:rPr lang="en-US" sz="1400" b="1" dirty="0" smtClean="0">
                <a:solidFill>
                  <a:srgbClr val="000000"/>
                </a:solidFill>
                <a:latin typeface="Comic Sans MS" panose="030F0702030302020204" pitchFamily="66" charset="0"/>
              </a:rPr>
              <a:t>Don’t Add “Fluff” To Your Final Report. Adding Things Such As Released/Cancelled Mortgages, Expired Leases, Released Judgement Liens, Etc.. Only Complicates Things For Anyone Needing To Use And/Or Review Your Report. It Could Also Reflect A Negative Image On Your Qualifications As A Title Agent.</a:t>
            </a:r>
            <a:endParaRPr lang="en-US" sz="1400" dirty="0">
              <a:solidFill>
                <a:srgbClr val="000000"/>
              </a:solidFill>
            </a:endParaRPr>
          </a:p>
        </p:txBody>
      </p:sp>
      <p:sp>
        <p:nvSpPr>
          <p:cNvPr id="12" name="TextBox 11"/>
          <p:cNvSpPr txBox="1"/>
          <p:nvPr/>
        </p:nvSpPr>
        <p:spPr>
          <a:xfrm>
            <a:off x="76200" y="4132842"/>
            <a:ext cx="8991600" cy="1015663"/>
          </a:xfrm>
          <a:prstGeom prst="rect">
            <a:avLst/>
          </a:prstGeom>
          <a:noFill/>
        </p:spPr>
        <p:txBody>
          <a:bodyPr wrap="square" rtlCol="0">
            <a:spAutoFit/>
          </a:bodyPr>
          <a:lstStyle/>
          <a:p>
            <a:r>
              <a:rPr lang="en-US" b="1" dirty="0" smtClean="0">
                <a:solidFill>
                  <a:srgbClr val="000000"/>
                </a:solidFill>
                <a:latin typeface="Comic Sans MS" panose="030F0702030302020204" pitchFamily="66" charset="0"/>
              </a:rPr>
              <a:t> </a:t>
            </a:r>
            <a:r>
              <a:rPr lang="en-US" sz="1400" b="1" dirty="0" smtClean="0">
                <a:solidFill>
                  <a:srgbClr val="000000"/>
                </a:solidFill>
                <a:latin typeface="Comic Sans MS" panose="030F0702030302020204" pitchFamily="66" charset="0"/>
              </a:rPr>
              <a:t>-   Your Best Friend At An Unfamiliar County Is The Person Behind The Counter. They Work </a:t>
            </a:r>
          </a:p>
          <a:p>
            <a:r>
              <a:rPr lang="en-US" sz="1400" b="1" dirty="0" smtClean="0">
                <a:solidFill>
                  <a:srgbClr val="000000"/>
                </a:solidFill>
                <a:latin typeface="Comic Sans MS" panose="030F0702030302020204" pitchFamily="66" charset="0"/>
              </a:rPr>
              <a:t>      There, They Know Where Everything Is, And If They Don’t They Can Find Out Where It Is.  </a:t>
            </a:r>
          </a:p>
          <a:p>
            <a:r>
              <a:rPr lang="en-US" sz="1400" b="1" dirty="0" smtClean="0">
                <a:solidFill>
                  <a:srgbClr val="000000"/>
                </a:solidFill>
                <a:latin typeface="Comic Sans MS" panose="030F0702030302020204" pitchFamily="66" charset="0"/>
              </a:rPr>
              <a:t>      88 Counties Equals 88 Different Ways Of Indexing Things And To Complete An Accurate Title </a:t>
            </a:r>
          </a:p>
          <a:p>
            <a:r>
              <a:rPr lang="en-US" sz="1400" b="1" dirty="0">
                <a:solidFill>
                  <a:srgbClr val="000000"/>
                </a:solidFill>
                <a:latin typeface="Comic Sans MS" panose="030F0702030302020204" pitchFamily="66" charset="0"/>
              </a:rPr>
              <a:t> </a:t>
            </a:r>
            <a:r>
              <a:rPr lang="en-US" sz="1400" b="1" dirty="0" smtClean="0">
                <a:solidFill>
                  <a:srgbClr val="000000"/>
                </a:solidFill>
                <a:latin typeface="Comic Sans MS" panose="030F0702030302020204" pitchFamily="66" charset="0"/>
              </a:rPr>
              <a:t>     Report You Need To Know Where They Are.</a:t>
            </a:r>
            <a:endParaRPr lang="en-US" sz="1400" dirty="0">
              <a:solidFill>
                <a:srgbClr val="000000"/>
              </a:solidFill>
            </a:endParaRPr>
          </a:p>
        </p:txBody>
      </p:sp>
      <p:sp>
        <p:nvSpPr>
          <p:cNvPr id="3" name="Rectangle 2"/>
          <p:cNvSpPr/>
          <p:nvPr/>
        </p:nvSpPr>
        <p:spPr>
          <a:xfrm>
            <a:off x="228600" y="5352042"/>
            <a:ext cx="8654933" cy="738664"/>
          </a:xfrm>
          <a:prstGeom prst="rect">
            <a:avLst/>
          </a:prstGeom>
        </p:spPr>
        <p:txBody>
          <a:bodyPr wrap="none">
            <a:spAutoFit/>
          </a:bodyPr>
          <a:lstStyle/>
          <a:p>
            <a:pPr marL="285750" indent="-285750">
              <a:buFontTx/>
              <a:buChar char="-"/>
            </a:pPr>
            <a:r>
              <a:rPr lang="en-US" sz="1400" b="1" dirty="0" smtClean="0">
                <a:solidFill>
                  <a:srgbClr val="000000"/>
                </a:solidFill>
                <a:latin typeface="Comic Sans MS" panose="030F0702030302020204" pitchFamily="66" charset="0"/>
              </a:rPr>
              <a:t>Don’t Expect Someone Else To Do The Work You Are Suppose To Do. If You Need A Copy, </a:t>
            </a:r>
          </a:p>
          <a:p>
            <a:r>
              <a:rPr lang="en-US" sz="1400" b="1" dirty="0" smtClean="0">
                <a:solidFill>
                  <a:srgbClr val="000000"/>
                </a:solidFill>
                <a:latin typeface="Comic Sans MS" panose="030F0702030302020204" pitchFamily="66" charset="0"/>
              </a:rPr>
              <a:t>    Go Get It. Your Title Is Not Complete Until All Necessary Copies Are Included. Don’t</a:t>
            </a:r>
          </a:p>
          <a:p>
            <a:r>
              <a:rPr lang="en-US" sz="1400" b="1" dirty="0">
                <a:solidFill>
                  <a:srgbClr val="000000"/>
                </a:solidFill>
                <a:latin typeface="Comic Sans MS" panose="030F0702030302020204" pitchFamily="66" charset="0"/>
              </a:rPr>
              <a:t> </a:t>
            </a:r>
            <a:r>
              <a:rPr lang="en-US" sz="1400" b="1" dirty="0" smtClean="0">
                <a:solidFill>
                  <a:srgbClr val="000000"/>
                </a:solidFill>
                <a:latin typeface="Comic Sans MS" panose="030F0702030302020204" pitchFamily="66" charset="0"/>
              </a:rPr>
              <a:t>  Turn It In Assuming The Negotiator Will Get It If They Need It. </a:t>
            </a:r>
            <a:endParaRPr lang="en-US" sz="1400" dirty="0">
              <a:solidFill>
                <a:srgbClr val="000000"/>
              </a:solidFill>
            </a:endParaRPr>
          </a:p>
        </p:txBody>
      </p:sp>
    </p:spTree>
    <p:extLst>
      <p:ext uri="{BB962C8B-B14F-4D97-AF65-F5344CB8AC3E}">
        <p14:creationId xmlns:p14="http://schemas.microsoft.com/office/powerpoint/2010/main" val="169877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3"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304800"/>
            <a:ext cx="8382000" cy="1371600"/>
          </a:xfrm>
          <a:prstGeom prst="rect">
            <a:avLst/>
          </a:prstGeom>
        </p:spPr>
        <p:txBody>
          <a:bodyPr wrap="square">
            <a:prstTxWarp prst="textChevron">
              <a:avLst/>
            </a:prstTxWarp>
            <a:spAutoFit/>
          </a:bodyPr>
          <a:lstStyle/>
          <a:p>
            <a:r>
              <a:rPr lang="en-US" b="1" dirty="0" smtClean="0">
                <a:solidFill>
                  <a:srgbClr val="FFFF00"/>
                </a:solidFill>
                <a:effectLst>
                  <a:outerShdw blurRad="38100" dist="38100" dir="2700000" algn="tl">
                    <a:srgbClr val="000000">
                      <a:alpha val="43137"/>
                    </a:srgbClr>
                  </a:outerShdw>
                </a:effectLst>
                <a:latin typeface="Comic Sans MS" panose="030F0702030302020204" pitchFamily="66" charset="0"/>
              </a:rPr>
              <a:t>MORE HELPFUL HINTS</a:t>
            </a:r>
            <a:endParaRPr lang="en-US" dirty="0">
              <a:solidFill>
                <a:srgbClr val="000000"/>
              </a:solidFill>
            </a:endParaRPr>
          </a:p>
        </p:txBody>
      </p:sp>
      <p:sp>
        <p:nvSpPr>
          <p:cNvPr id="4" name="Rectangle 3"/>
          <p:cNvSpPr/>
          <p:nvPr/>
        </p:nvSpPr>
        <p:spPr>
          <a:xfrm>
            <a:off x="152400" y="1676400"/>
            <a:ext cx="8686800" cy="1169551"/>
          </a:xfrm>
          <a:prstGeom prst="rect">
            <a:avLst/>
          </a:prstGeom>
        </p:spPr>
        <p:txBody>
          <a:bodyPr wrap="square">
            <a:spAutoFit/>
          </a:bodyPr>
          <a:lstStyle/>
          <a:p>
            <a:pPr marL="285750" indent="-285750">
              <a:buFontTx/>
              <a:buChar char="-"/>
            </a:pPr>
            <a:r>
              <a:rPr lang="en-US" sz="1400" b="1" dirty="0">
                <a:solidFill>
                  <a:srgbClr val="000000"/>
                </a:solidFill>
                <a:latin typeface="Comic Sans MS" panose="030F0702030302020204" pitchFamily="66" charset="0"/>
              </a:rPr>
              <a:t>Don’t Get Lazy When Inserting Information On the RE 46 and RE 46-1. Leaving Out    </a:t>
            </a:r>
          </a:p>
          <a:p>
            <a:r>
              <a:rPr lang="en-US" sz="1400" b="1" dirty="0">
                <a:solidFill>
                  <a:srgbClr val="000000"/>
                </a:solidFill>
                <a:latin typeface="Comic Sans MS" panose="030F0702030302020204" pitchFamily="66" charset="0"/>
              </a:rPr>
              <a:t>    </a:t>
            </a:r>
            <a:r>
              <a:rPr lang="en-US" sz="1400" b="1" dirty="0" smtClean="0">
                <a:solidFill>
                  <a:srgbClr val="000000"/>
                </a:solidFill>
                <a:latin typeface="Comic Sans MS" panose="030F0702030302020204" pitchFamily="66" charset="0"/>
              </a:rPr>
              <a:t>Information </a:t>
            </a:r>
            <a:r>
              <a:rPr lang="en-US" sz="1400" b="1" dirty="0">
                <a:solidFill>
                  <a:srgbClr val="000000"/>
                </a:solidFill>
                <a:latin typeface="Comic Sans MS" panose="030F0702030302020204" pitchFamily="66" charset="0"/>
              </a:rPr>
              <a:t>Such As Whether A Deed Came From An Official Record (O.R.) Or A Deed </a:t>
            </a:r>
          </a:p>
          <a:p>
            <a:r>
              <a:rPr lang="en-US" sz="1400" b="1" dirty="0">
                <a:solidFill>
                  <a:srgbClr val="000000"/>
                </a:solidFill>
                <a:latin typeface="Comic Sans MS" panose="030F0702030302020204" pitchFamily="66" charset="0"/>
              </a:rPr>
              <a:t>   </a:t>
            </a:r>
            <a:r>
              <a:rPr lang="en-US" sz="1400" b="1" dirty="0" smtClean="0">
                <a:solidFill>
                  <a:srgbClr val="000000"/>
                </a:solidFill>
                <a:latin typeface="Comic Sans MS" panose="030F0702030302020204" pitchFamily="66" charset="0"/>
              </a:rPr>
              <a:t> </a:t>
            </a:r>
            <a:r>
              <a:rPr lang="en-US" sz="1400" b="1" dirty="0">
                <a:solidFill>
                  <a:srgbClr val="000000"/>
                </a:solidFill>
                <a:latin typeface="Comic Sans MS" panose="030F0702030302020204" pitchFamily="66" charset="0"/>
              </a:rPr>
              <a:t>Volume Might Confuse The User, Especially In Appropriation Cases Sent To The Attorney </a:t>
            </a:r>
          </a:p>
          <a:p>
            <a:r>
              <a:rPr lang="en-US" sz="1400" b="1" dirty="0">
                <a:solidFill>
                  <a:srgbClr val="000000"/>
                </a:solidFill>
                <a:latin typeface="Comic Sans MS" panose="030F0702030302020204" pitchFamily="66" charset="0"/>
              </a:rPr>
              <a:t>    </a:t>
            </a:r>
            <a:r>
              <a:rPr lang="en-US" sz="1400" b="1" dirty="0" smtClean="0">
                <a:solidFill>
                  <a:srgbClr val="000000"/>
                </a:solidFill>
                <a:latin typeface="Comic Sans MS" panose="030F0702030302020204" pitchFamily="66" charset="0"/>
              </a:rPr>
              <a:t>General’s </a:t>
            </a:r>
            <a:r>
              <a:rPr lang="en-US" sz="1400" b="1" dirty="0">
                <a:solidFill>
                  <a:srgbClr val="000000"/>
                </a:solidFill>
                <a:latin typeface="Comic Sans MS" panose="030F0702030302020204" pitchFamily="66" charset="0"/>
              </a:rPr>
              <a:t>Office. A Couple Of Extra Key Strokes </a:t>
            </a:r>
            <a:r>
              <a:rPr lang="en-US" sz="1400" b="1" dirty="0" smtClean="0">
                <a:solidFill>
                  <a:srgbClr val="000000"/>
                </a:solidFill>
                <a:latin typeface="Comic Sans MS" panose="030F0702030302020204" pitchFamily="66" charset="0"/>
              </a:rPr>
              <a:t>Now, </a:t>
            </a:r>
            <a:r>
              <a:rPr lang="en-US" sz="1400" b="1" dirty="0">
                <a:solidFill>
                  <a:srgbClr val="000000"/>
                </a:solidFill>
                <a:latin typeface="Comic Sans MS" panose="030F0702030302020204" pitchFamily="66" charset="0"/>
              </a:rPr>
              <a:t>Could Save You Unnecessary Wasted </a:t>
            </a:r>
          </a:p>
          <a:p>
            <a:r>
              <a:rPr lang="en-US" sz="1400" b="1" dirty="0">
                <a:solidFill>
                  <a:srgbClr val="000000"/>
                </a:solidFill>
                <a:latin typeface="Comic Sans MS" panose="030F0702030302020204" pitchFamily="66" charset="0"/>
              </a:rPr>
              <a:t>    </a:t>
            </a:r>
            <a:r>
              <a:rPr lang="en-US" sz="1400" b="1" dirty="0" smtClean="0">
                <a:solidFill>
                  <a:srgbClr val="000000"/>
                </a:solidFill>
                <a:latin typeface="Comic Sans MS" panose="030F0702030302020204" pitchFamily="66" charset="0"/>
              </a:rPr>
              <a:t>Time </a:t>
            </a:r>
            <a:r>
              <a:rPr lang="en-US" sz="1400" b="1" dirty="0">
                <a:solidFill>
                  <a:srgbClr val="000000"/>
                </a:solidFill>
                <a:latin typeface="Comic Sans MS" panose="030F0702030302020204" pitchFamily="66" charset="0"/>
              </a:rPr>
              <a:t>Later</a:t>
            </a:r>
            <a:r>
              <a:rPr lang="en-US" sz="1400" b="1" dirty="0" smtClean="0">
                <a:solidFill>
                  <a:srgbClr val="000000"/>
                </a:solidFill>
                <a:latin typeface="Comic Sans MS" panose="030F0702030302020204" pitchFamily="66" charset="0"/>
              </a:rPr>
              <a:t>. </a:t>
            </a:r>
            <a:endParaRPr lang="en-US" sz="1400" dirty="0">
              <a:solidFill>
                <a:srgbClr val="000000"/>
              </a:solidFill>
            </a:endParaRPr>
          </a:p>
        </p:txBody>
      </p:sp>
      <p:sp>
        <p:nvSpPr>
          <p:cNvPr id="5" name="Rectangle 4"/>
          <p:cNvSpPr/>
          <p:nvPr/>
        </p:nvSpPr>
        <p:spPr>
          <a:xfrm>
            <a:off x="152400" y="2895600"/>
            <a:ext cx="8839200" cy="523220"/>
          </a:xfrm>
          <a:prstGeom prst="rect">
            <a:avLst/>
          </a:prstGeom>
        </p:spPr>
        <p:txBody>
          <a:bodyPr wrap="square">
            <a:spAutoFit/>
          </a:bodyPr>
          <a:lstStyle/>
          <a:p>
            <a:pPr marL="285750" indent="-285750">
              <a:buFontTx/>
              <a:buChar char="-"/>
            </a:pPr>
            <a:r>
              <a:rPr lang="en-US" sz="1400" b="1" dirty="0" smtClean="0">
                <a:solidFill>
                  <a:srgbClr val="000000"/>
                </a:solidFill>
                <a:latin typeface="Comic Sans MS" panose="030F0702030302020204" pitchFamily="66" charset="0"/>
              </a:rPr>
              <a:t>Always Read </a:t>
            </a:r>
            <a:r>
              <a:rPr lang="en-US" sz="1400" b="1" dirty="0">
                <a:solidFill>
                  <a:srgbClr val="000000"/>
                </a:solidFill>
                <a:latin typeface="Comic Sans MS" panose="030F0702030302020204" pitchFamily="66" charset="0"/>
              </a:rPr>
              <a:t>Documents Closely. </a:t>
            </a:r>
            <a:r>
              <a:rPr lang="en-US" sz="1400" b="1" dirty="0" smtClean="0">
                <a:solidFill>
                  <a:srgbClr val="000000"/>
                </a:solidFill>
                <a:latin typeface="Comic Sans MS" panose="030F0702030302020204" pitchFamily="66" charset="0"/>
              </a:rPr>
              <a:t>You </a:t>
            </a:r>
            <a:r>
              <a:rPr lang="en-US" sz="1400" b="1" dirty="0">
                <a:solidFill>
                  <a:srgbClr val="000000"/>
                </a:solidFill>
                <a:latin typeface="Comic Sans MS" panose="030F0702030302020204" pitchFamily="66" charset="0"/>
              </a:rPr>
              <a:t>Need To </a:t>
            </a:r>
            <a:r>
              <a:rPr lang="en-US" sz="1400" b="1" dirty="0" smtClean="0">
                <a:solidFill>
                  <a:srgbClr val="000000"/>
                </a:solidFill>
                <a:latin typeface="Comic Sans MS" panose="030F0702030302020204" pitchFamily="66" charset="0"/>
              </a:rPr>
              <a:t>Report Everything Found During Your Research</a:t>
            </a:r>
          </a:p>
          <a:p>
            <a:r>
              <a:rPr lang="en-US" sz="1400" b="1" dirty="0" smtClean="0">
                <a:solidFill>
                  <a:srgbClr val="000000"/>
                </a:solidFill>
                <a:latin typeface="Comic Sans MS" panose="030F0702030302020204" pitchFamily="66" charset="0"/>
              </a:rPr>
              <a:t>   </a:t>
            </a:r>
            <a:r>
              <a:rPr lang="en-US" sz="1400" b="1" dirty="0">
                <a:solidFill>
                  <a:srgbClr val="000000"/>
                </a:solidFill>
                <a:latin typeface="Comic Sans MS" panose="030F0702030302020204" pitchFamily="66" charset="0"/>
              </a:rPr>
              <a:t> </a:t>
            </a:r>
            <a:r>
              <a:rPr lang="en-US" sz="1400" b="1" dirty="0" smtClean="0">
                <a:solidFill>
                  <a:srgbClr val="000000"/>
                </a:solidFill>
                <a:latin typeface="Comic Sans MS" panose="030F0702030302020204" pitchFamily="66" charset="0"/>
              </a:rPr>
              <a:t>That Is Pertinent. By Not Reading The Documents Found, You Could Miss Important Facts.</a:t>
            </a:r>
            <a:endParaRPr lang="en-US" sz="1400" dirty="0">
              <a:solidFill>
                <a:srgbClr val="000000"/>
              </a:solidFill>
            </a:endParaRPr>
          </a:p>
        </p:txBody>
      </p:sp>
      <p:sp>
        <p:nvSpPr>
          <p:cNvPr id="6" name="Rectangle 5"/>
          <p:cNvSpPr/>
          <p:nvPr/>
        </p:nvSpPr>
        <p:spPr>
          <a:xfrm>
            <a:off x="152400" y="4343400"/>
            <a:ext cx="8534400" cy="954107"/>
          </a:xfrm>
          <a:prstGeom prst="rect">
            <a:avLst/>
          </a:prstGeom>
        </p:spPr>
        <p:txBody>
          <a:bodyPr wrap="square">
            <a:spAutoFit/>
          </a:bodyPr>
          <a:lstStyle/>
          <a:p>
            <a:pPr marL="285750" indent="-285750">
              <a:buFontTx/>
              <a:buChar char="-"/>
            </a:pPr>
            <a:r>
              <a:rPr lang="en-US" sz="1400" b="1" dirty="0" smtClean="0">
                <a:solidFill>
                  <a:srgbClr val="000000"/>
                </a:solidFill>
                <a:latin typeface="Comic Sans MS" panose="030F0702030302020204" pitchFamily="66" charset="0"/>
              </a:rPr>
              <a:t>Type </a:t>
            </a:r>
            <a:r>
              <a:rPr lang="en-US" sz="1400" b="1" dirty="0">
                <a:solidFill>
                  <a:srgbClr val="000000"/>
                </a:solidFill>
                <a:latin typeface="Comic Sans MS" panose="030F0702030302020204" pitchFamily="66" charset="0"/>
              </a:rPr>
              <a:t>Up Your RE 46 And RE 46-1 As If The Person Who Is Going </a:t>
            </a:r>
            <a:r>
              <a:rPr lang="en-US" sz="1400" b="1" dirty="0" smtClean="0">
                <a:solidFill>
                  <a:srgbClr val="000000"/>
                </a:solidFill>
                <a:latin typeface="Comic Sans MS" panose="030F0702030302020204" pitchFamily="66" charset="0"/>
              </a:rPr>
              <a:t>Read It </a:t>
            </a:r>
            <a:r>
              <a:rPr lang="en-US" sz="1400" b="1" dirty="0">
                <a:solidFill>
                  <a:srgbClr val="000000"/>
                </a:solidFill>
                <a:latin typeface="Comic Sans MS" panose="030F0702030302020204" pitchFamily="66" charset="0"/>
              </a:rPr>
              <a:t>Has No </a:t>
            </a:r>
            <a:r>
              <a:rPr lang="en-US" sz="1400" b="1" dirty="0" smtClean="0">
                <a:solidFill>
                  <a:srgbClr val="000000"/>
                </a:solidFill>
                <a:latin typeface="Comic Sans MS" panose="030F0702030302020204" pitchFamily="66" charset="0"/>
              </a:rPr>
              <a:t>Prior Knowledge </a:t>
            </a:r>
            <a:r>
              <a:rPr lang="en-US" sz="1400" b="1" dirty="0">
                <a:solidFill>
                  <a:srgbClr val="000000"/>
                </a:solidFill>
                <a:latin typeface="Comic Sans MS" panose="030F0702030302020204" pitchFamily="66" charset="0"/>
              </a:rPr>
              <a:t>Of Title Reports </a:t>
            </a:r>
            <a:r>
              <a:rPr lang="en-US" sz="1400" b="1" dirty="0" smtClean="0">
                <a:solidFill>
                  <a:srgbClr val="000000"/>
                </a:solidFill>
                <a:latin typeface="Comic Sans MS" panose="030F0702030302020204" pitchFamily="66" charset="0"/>
              </a:rPr>
              <a:t>and </a:t>
            </a:r>
            <a:r>
              <a:rPr lang="en-US" sz="1400" b="1" dirty="0">
                <a:solidFill>
                  <a:srgbClr val="000000"/>
                </a:solidFill>
                <a:latin typeface="Comic Sans MS" panose="030F0702030302020204" pitchFamily="66" charset="0"/>
              </a:rPr>
              <a:t>Title Chains. Keep It Simple, But Informative. </a:t>
            </a:r>
            <a:r>
              <a:rPr lang="en-US" sz="1400" b="1" dirty="0" smtClean="0">
                <a:solidFill>
                  <a:srgbClr val="000000"/>
                </a:solidFill>
                <a:latin typeface="Comic Sans MS" panose="030F0702030302020204" pitchFamily="66" charset="0"/>
              </a:rPr>
              <a:t>Remember</a:t>
            </a:r>
          </a:p>
          <a:p>
            <a:r>
              <a:rPr lang="en-US" sz="1400" b="1" dirty="0" smtClean="0">
                <a:solidFill>
                  <a:srgbClr val="000000"/>
                </a:solidFill>
                <a:latin typeface="Comic Sans MS" panose="030F0702030302020204" pitchFamily="66" charset="0"/>
              </a:rPr>
              <a:t>    Your Finished Report Must Have Enough Sufficient Information To Be Understood and   </a:t>
            </a:r>
          </a:p>
          <a:p>
            <a:r>
              <a:rPr lang="en-US" sz="1400" b="1" dirty="0">
                <a:solidFill>
                  <a:srgbClr val="000000"/>
                </a:solidFill>
                <a:latin typeface="Comic Sans MS" panose="030F0702030302020204" pitchFamily="66" charset="0"/>
              </a:rPr>
              <a:t> </a:t>
            </a:r>
            <a:r>
              <a:rPr lang="en-US" sz="1400" b="1" dirty="0" smtClean="0">
                <a:solidFill>
                  <a:srgbClr val="000000"/>
                </a:solidFill>
                <a:latin typeface="Comic Sans MS" panose="030F0702030302020204" pitchFamily="66" charset="0"/>
              </a:rPr>
              <a:t>   Verified By All Users. </a:t>
            </a:r>
            <a:endParaRPr lang="en-US" sz="1400" dirty="0">
              <a:solidFill>
                <a:srgbClr val="000000"/>
              </a:solidFill>
            </a:endParaRPr>
          </a:p>
        </p:txBody>
      </p:sp>
      <p:sp>
        <p:nvSpPr>
          <p:cNvPr id="7" name="Rectangle 6"/>
          <p:cNvSpPr/>
          <p:nvPr/>
        </p:nvSpPr>
        <p:spPr>
          <a:xfrm>
            <a:off x="152400" y="3505200"/>
            <a:ext cx="8614859" cy="738664"/>
          </a:xfrm>
          <a:prstGeom prst="rect">
            <a:avLst/>
          </a:prstGeom>
        </p:spPr>
        <p:txBody>
          <a:bodyPr wrap="none">
            <a:spAutoFit/>
          </a:bodyPr>
          <a:lstStyle/>
          <a:p>
            <a:r>
              <a:rPr lang="en-US" sz="1400" b="1" dirty="0" smtClean="0">
                <a:solidFill>
                  <a:srgbClr val="000000"/>
                </a:solidFill>
                <a:latin typeface="Comic Sans MS" panose="030F0702030302020204" pitchFamily="66" charset="0"/>
              </a:rPr>
              <a:t>-  Never Give Your Opinion In Regards To Any Legal Concerns When Completing Your Report. </a:t>
            </a:r>
          </a:p>
          <a:p>
            <a:r>
              <a:rPr lang="en-US" sz="1400" b="1" dirty="0">
                <a:solidFill>
                  <a:srgbClr val="000000"/>
                </a:solidFill>
                <a:latin typeface="Comic Sans MS" panose="030F0702030302020204" pitchFamily="66" charset="0"/>
              </a:rPr>
              <a:t> </a:t>
            </a:r>
            <a:r>
              <a:rPr lang="en-US" sz="1400" b="1" dirty="0" smtClean="0">
                <a:solidFill>
                  <a:srgbClr val="000000"/>
                </a:solidFill>
                <a:latin typeface="Comic Sans MS" panose="030F0702030302020204" pitchFamily="66" charset="0"/>
              </a:rPr>
              <a:t>  This Could be Constituted Practicing Law. See Section 5101.01 (F) Of The Manual For More</a:t>
            </a:r>
          </a:p>
          <a:p>
            <a:r>
              <a:rPr lang="en-US" sz="1400" b="1" dirty="0">
                <a:solidFill>
                  <a:srgbClr val="000000"/>
                </a:solidFill>
                <a:latin typeface="Comic Sans MS" panose="030F0702030302020204" pitchFamily="66" charset="0"/>
              </a:rPr>
              <a:t> </a:t>
            </a:r>
            <a:r>
              <a:rPr lang="en-US" sz="1400" b="1" dirty="0" smtClean="0">
                <a:solidFill>
                  <a:srgbClr val="000000"/>
                </a:solidFill>
                <a:latin typeface="Comic Sans MS" panose="030F0702030302020204" pitchFamily="66" charset="0"/>
              </a:rPr>
              <a:t>  Details. </a:t>
            </a:r>
            <a:endParaRPr lang="en-US" sz="1400" dirty="0">
              <a:solidFill>
                <a:srgbClr val="000000"/>
              </a:solidFill>
            </a:endParaRPr>
          </a:p>
        </p:txBody>
      </p:sp>
      <p:sp>
        <p:nvSpPr>
          <p:cNvPr id="8" name="Rectangle 7"/>
          <p:cNvSpPr/>
          <p:nvPr/>
        </p:nvSpPr>
        <p:spPr>
          <a:xfrm>
            <a:off x="228600" y="5334000"/>
            <a:ext cx="8645315" cy="738664"/>
          </a:xfrm>
          <a:prstGeom prst="rect">
            <a:avLst/>
          </a:prstGeom>
        </p:spPr>
        <p:txBody>
          <a:bodyPr wrap="none">
            <a:spAutoFit/>
          </a:bodyPr>
          <a:lstStyle/>
          <a:p>
            <a:r>
              <a:rPr lang="en-US" sz="1400" b="1" dirty="0" smtClean="0">
                <a:solidFill>
                  <a:srgbClr val="000000"/>
                </a:solidFill>
                <a:latin typeface="Comic Sans MS" panose="030F0702030302020204" pitchFamily="66" charset="0"/>
              </a:rPr>
              <a:t>- Use Your Common Sense When Executing Titles And Research. If It Doesn’t Make Sense To </a:t>
            </a:r>
          </a:p>
          <a:p>
            <a:r>
              <a:rPr lang="en-US" sz="1400" b="1" dirty="0">
                <a:solidFill>
                  <a:srgbClr val="000000"/>
                </a:solidFill>
                <a:latin typeface="Comic Sans MS" panose="030F0702030302020204" pitchFamily="66" charset="0"/>
              </a:rPr>
              <a:t> </a:t>
            </a:r>
            <a:r>
              <a:rPr lang="en-US" sz="1400" b="1" dirty="0" smtClean="0">
                <a:solidFill>
                  <a:srgbClr val="000000"/>
                </a:solidFill>
                <a:latin typeface="Comic Sans MS" panose="030F0702030302020204" pitchFamily="66" charset="0"/>
              </a:rPr>
              <a:t> To You, Or You Find It Hard To Understand, Do You Think Someone Else Will Be Able To </a:t>
            </a:r>
          </a:p>
          <a:p>
            <a:r>
              <a:rPr lang="en-US" sz="1400" b="1" dirty="0">
                <a:solidFill>
                  <a:srgbClr val="000000"/>
                </a:solidFill>
                <a:latin typeface="Comic Sans MS" panose="030F0702030302020204" pitchFamily="66" charset="0"/>
              </a:rPr>
              <a:t> </a:t>
            </a:r>
            <a:r>
              <a:rPr lang="en-US" sz="1400" b="1" dirty="0" smtClean="0">
                <a:solidFill>
                  <a:srgbClr val="000000"/>
                </a:solidFill>
                <a:latin typeface="Comic Sans MS" panose="030F0702030302020204" pitchFamily="66" charset="0"/>
              </a:rPr>
              <a:t> Make Sense Of It?</a:t>
            </a:r>
            <a:endParaRPr lang="en-US" sz="1400" dirty="0">
              <a:solidFill>
                <a:srgbClr val="000000"/>
              </a:solidFill>
            </a:endParaRPr>
          </a:p>
        </p:txBody>
      </p:sp>
    </p:spTree>
    <p:extLst>
      <p:ext uri="{BB962C8B-B14F-4D97-AF65-F5344CB8AC3E}">
        <p14:creationId xmlns:p14="http://schemas.microsoft.com/office/powerpoint/2010/main" val="359578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trtpost-wpengine.netdna-ssl.com/files/2013/11/xp_end-680x400.jpg"/>
          <p:cNvPicPr>
            <a:picLocks noChangeAspect="1" noChangeArrowheads="1"/>
          </p:cNvPicPr>
          <p:nvPr/>
        </p:nvPicPr>
        <p:blipFill rotWithShape="1">
          <a:blip r:embed="rId2">
            <a:extLst>
              <a:ext uri="{28A0092B-C50C-407E-A947-70E740481C1C}">
                <a14:useLocalDpi xmlns:a14="http://schemas.microsoft.com/office/drawing/2010/main" val="0"/>
              </a:ext>
            </a:extLst>
          </a:blip>
          <a:srcRect r="8371" b="6846"/>
          <a:stretch/>
        </p:blipFill>
        <p:spPr bwMode="auto">
          <a:xfrm>
            <a:off x="381000" y="304800"/>
            <a:ext cx="8458200" cy="5105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09800" y="5334000"/>
            <a:ext cx="5013599" cy="923330"/>
          </a:xfrm>
          <a:prstGeom prst="rect">
            <a:avLst/>
          </a:prstGeom>
          <a:noFill/>
        </p:spPr>
        <p:txBody>
          <a:bodyPr wrap="square" rtlCol="0">
            <a:spAutoFit/>
          </a:bodyPr>
          <a:lstStyle/>
          <a:p>
            <a:r>
              <a:rPr lang="en-US" sz="5400" b="1" dirty="0" smtClean="0">
                <a:ln w="22225">
                  <a:solidFill>
                    <a:srgbClr val="7030A0"/>
                  </a:solidFill>
                  <a:prstDash val="solid"/>
                </a:ln>
                <a:solidFill>
                  <a:srgbClr val="FFFF00"/>
                </a:solidFill>
                <a:latin typeface="Comic Sans MS" panose="030F0702030302020204" pitchFamily="66" charset="0"/>
              </a:rPr>
              <a:t>THANK YOU!!!</a:t>
            </a:r>
            <a:endParaRPr lang="en-US" sz="5400" dirty="0">
              <a:solidFill>
                <a:srgbClr val="000000"/>
              </a:solidFill>
            </a:endParaRPr>
          </a:p>
        </p:txBody>
      </p:sp>
    </p:spTree>
    <p:extLst>
      <p:ext uri="{BB962C8B-B14F-4D97-AF65-F5344CB8AC3E}">
        <p14:creationId xmlns:p14="http://schemas.microsoft.com/office/powerpoint/2010/main" val="4833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anim calcmode="lin" valueType="num">
                                      <p:cBhvr>
                                        <p:cTn id="8" dur="2000" fill="hold"/>
                                        <p:tgtEl>
                                          <p:spTgt spid="1028"/>
                                        </p:tgtEl>
                                        <p:attrNameLst>
                                          <p:attrName>ppt_w</p:attrName>
                                        </p:attrNameLst>
                                      </p:cBhvr>
                                      <p:tavLst>
                                        <p:tav tm="0" fmla="#ppt_w*sin(2.5*pi*$)">
                                          <p:val>
                                            <p:fltVal val="0"/>
                                          </p:val>
                                        </p:tav>
                                        <p:tav tm="100000">
                                          <p:val>
                                            <p:fltVal val="1"/>
                                          </p:val>
                                        </p:tav>
                                      </p:tavLst>
                                    </p:anim>
                                    <p:anim calcmode="lin" valueType="num">
                                      <p:cBhvr>
                                        <p:cTn id="9" dur="2000" fill="hold"/>
                                        <p:tgtEl>
                                          <p:spTgt spid="102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ppt_w</p:attrName>
                                        </p:attrNameLst>
                                      </p:cBhvr>
                                      <p:tavLst>
                                        <p:tav tm="0" fmla="#ppt_w*sin(2.5*pi*$)">
                                          <p:val>
                                            <p:fltVal val="0"/>
                                          </p:val>
                                        </p:tav>
                                        <p:tav tm="100000">
                                          <p:val>
                                            <p:fltVal val="1"/>
                                          </p:val>
                                        </p:tav>
                                      </p:tavLst>
                                    </p:anim>
                                    <p:anim calcmode="lin" valueType="num">
                                      <p:cBhvr>
                                        <p:cTn id="16"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514350" indent="-514350">
              <a:buAutoNum type="arabicPeriod" startAt="5"/>
              <a:tabLst>
                <a:tab pos="461963" algn="l"/>
              </a:tabLst>
            </a:pPr>
            <a:r>
              <a:rPr lang="en-US" sz="2800" dirty="0" smtClean="0">
                <a:solidFill>
                  <a:schemeClr val="tx1"/>
                </a:solidFill>
              </a:rPr>
              <a:t>At least 1- business day prior to closing or disbursing funds, </a:t>
            </a:r>
          </a:p>
          <a:p>
            <a:pPr marL="0" indent="0">
              <a:buNone/>
              <a:tabLst>
                <a:tab pos="461963" algn="l"/>
              </a:tabLst>
            </a:pPr>
            <a:r>
              <a:rPr lang="en-US" sz="2800" dirty="0">
                <a:solidFill>
                  <a:schemeClr val="tx1"/>
                </a:solidFill>
              </a:rPr>
              <a:t>	</a:t>
            </a:r>
            <a:r>
              <a:rPr lang="en-US" sz="2800" dirty="0" smtClean="0">
                <a:solidFill>
                  <a:schemeClr val="tx1"/>
                </a:solidFill>
              </a:rPr>
              <a:t>-	the title </a:t>
            </a:r>
            <a:r>
              <a:rPr lang="en-US" sz="2800" dirty="0">
                <a:solidFill>
                  <a:schemeClr val="tx1"/>
                </a:solidFill>
              </a:rPr>
              <a:t>report </a:t>
            </a:r>
            <a:r>
              <a:rPr lang="en-US" sz="2800" dirty="0" smtClean="0">
                <a:solidFill>
                  <a:schemeClr val="tx1"/>
                </a:solidFill>
              </a:rPr>
              <a:t>is updated </a:t>
            </a:r>
          </a:p>
          <a:p>
            <a:pPr marL="0" indent="0">
              <a:buNone/>
              <a:tabLst>
                <a:tab pos="461963" algn="l"/>
              </a:tabLst>
            </a:pPr>
            <a:r>
              <a:rPr lang="en-US" sz="2800" dirty="0">
                <a:solidFill>
                  <a:schemeClr val="tx1"/>
                </a:solidFill>
              </a:rPr>
              <a:t>	</a:t>
            </a:r>
            <a:r>
              <a:rPr lang="en-US" sz="2800" dirty="0" smtClean="0">
                <a:solidFill>
                  <a:schemeClr val="tx1"/>
                </a:solidFill>
              </a:rPr>
              <a:t>-	to assure there </a:t>
            </a:r>
            <a:r>
              <a:rPr lang="en-US" sz="2800" dirty="0">
                <a:solidFill>
                  <a:schemeClr val="tx1"/>
                </a:solidFill>
              </a:rPr>
              <a:t>have been no changes </a:t>
            </a:r>
            <a:r>
              <a:rPr lang="en-US" sz="2800" dirty="0" smtClean="0">
                <a:solidFill>
                  <a:schemeClr val="tx1"/>
                </a:solidFill>
              </a:rPr>
              <a:t>			since </a:t>
            </a:r>
            <a:r>
              <a:rPr lang="en-US" sz="2800" dirty="0">
                <a:solidFill>
                  <a:schemeClr val="tx1"/>
                </a:solidFill>
              </a:rPr>
              <a:t>the last </a:t>
            </a:r>
            <a:r>
              <a:rPr lang="en-US" sz="2800" dirty="0" smtClean="0">
                <a:solidFill>
                  <a:schemeClr val="tx1"/>
                </a:solidFill>
              </a:rPr>
              <a:t>report.</a:t>
            </a:r>
            <a:endParaRPr lang="en-US" sz="2800" dirty="0">
              <a:solidFill>
                <a:schemeClr val="tx1"/>
              </a:solidFill>
            </a:endParaRPr>
          </a:p>
          <a:p>
            <a:pPr marL="0" indent="0">
              <a:buNone/>
              <a:tabLst>
                <a:tab pos="461963" algn="l"/>
              </a:tabLst>
            </a:pPr>
            <a:endParaRPr lang="en-US" sz="2800" dirty="0" smtClean="0">
              <a:solidFill>
                <a:schemeClr val="tx1"/>
              </a:solidFill>
            </a:endParaRPr>
          </a:p>
          <a:p>
            <a:pPr marL="514350" indent="-514350">
              <a:buAutoNum type="arabicPeriod" startAt="6"/>
              <a:tabLst>
                <a:tab pos="461963" algn="l"/>
              </a:tabLst>
            </a:pPr>
            <a:r>
              <a:rPr lang="en-US" sz="2800" dirty="0" smtClean="0">
                <a:solidFill>
                  <a:schemeClr val="tx1"/>
                </a:solidFill>
              </a:rPr>
              <a:t>For </a:t>
            </a:r>
            <a:r>
              <a:rPr lang="en-US" sz="2800" dirty="0">
                <a:solidFill>
                  <a:schemeClr val="tx1"/>
                </a:solidFill>
              </a:rPr>
              <a:t>appropriated parcels, the Title Report </a:t>
            </a:r>
            <a:r>
              <a:rPr lang="en-US" sz="2800" dirty="0" smtClean="0">
                <a:solidFill>
                  <a:schemeClr val="tx1"/>
                </a:solidFill>
              </a:rPr>
              <a:t>provided </a:t>
            </a:r>
            <a:r>
              <a:rPr lang="en-US" sz="2800" dirty="0">
                <a:solidFill>
                  <a:schemeClr val="tx1"/>
                </a:solidFill>
              </a:rPr>
              <a:t>to </a:t>
            </a:r>
            <a:r>
              <a:rPr lang="en-US" sz="2800" dirty="0" smtClean="0">
                <a:solidFill>
                  <a:schemeClr val="tx1"/>
                </a:solidFill>
              </a:rPr>
              <a:t>the </a:t>
            </a:r>
            <a:r>
              <a:rPr lang="en-US" sz="2800" dirty="0">
                <a:solidFill>
                  <a:schemeClr val="tx1"/>
                </a:solidFill>
              </a:rPr>
              <a:t>AGO </a:t>
            </a:r>
            <a:r>
              <a:rPr lang="en-US" sz="2800" dirty="0" smtClean="0">
                <a:solidFill>
                  <a:schemeClr val="tx1"/>
                </a:solidFill>
              </a:rPr>
              <a:t>is to comply </a:t>
            </a:r>
            <a:r>
              <a:rPr lang="en-US" sz="2800" dirty="0">
                <a:solidFill>
                  <a:schemeClr val="tx1"/>
                </a:solidFill>
              </a:rPr>
              <a:t>with the </a:t>
            </a:r>
            <a:r>
              <a:rPr lang="en-US" sz="2800" dirty="0" smtClean="0">
                <a:solidFill>
                  <a:schemeClr val="tx1"/>
                </a:solidFill>
              </a:rPr>
              <a:t>“</a:t>
            </a:r>
            <a:r>
              <a:rPr lang="en-US" sz="2800" dirty="0">
                <a:solidFill>
                  <a:schemeClr val="tx1"/>
                </a:solidFill>
              </a:rPr>
              <a:t>checklist procedures and </a:t>
            </a:r>
            <a:r>
              <a:rPr lang="en-US" sz="2800" dirty="0" smtClean="0">
                <a:solidFill>
                  <a:schemeClr val="tx1"/>
                </a:solidFill>
              </a:rPr>
              <a:t>notification requirements</a:t>
            </a:r>
            <a:r>
              <a:rPr lang="en-US" sz="2800" dirty="0">
                <a:solidFill>
                  <a:schemeClr val="tx1"/>
                </a:solidFill>
              </a:rPr>
              <a:t>” </a:t>
            </a:r>
            <a:endParaRPr lang="en-US" sz="2800" dirty="0" smtClean="0">
              <a:solidFill>
                <a:schemeClr val="tx1"/>
              </a:solidFill>
            </a:endParaRPr>
          </a:p>
          <a:p>
            <a:pPr marL="0" indent="0">
              <a:buNone/>
              <a:tabLst>
                <a:tab pos="461963" algn="l"/>
              </a:tabLst>
            </a:pPr>
            <a:r>
              <a:rPr lang="en-US" sz="2800" dirty="0">
                <a:solidFill>
                  <a:schemeClr val="tx1"/>
                </a:solidFill>
              </a:rPr>
              <a:t>	</a:t>
            </a:r>
            <a:r>
              <a:rPr lang="en-US" sz="2800" dirty="0" smtClean="0">
                <a:solidFill>
                  <a:schemeClr val="tx1"/>
                </a:solidFill>
              </a:rPr>
              <a:t>– </a:t>
            </a:r>
            <a:r>
              <a:rPr lang="en-US" sz="2800" dirty="0">
                <a:solidFill>
                  <a:schemeClr val="tx1"/>
                </a:solidFill>
              </a:rPr>
              <a:t>see section 5105 of the </a:t>
            </a:r>
            <a:r>
              <a:rPr lang="en-US" sz="2800" dirty="0" smtClean="0">
                <a:solidFill>
                  <a:schemeClr val="tx1"/>
                </a:solidFill>
              </a:rPr>
              <a:t>procedures</a:t>
            </a:r>
            <a:endParaRPr lang="en-US" sz="28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2590800" y="6248400"/>
            <a:ext cx="4191000" cy="400110"/>
          </a:xfrm>
          <a:prstGeom prst="rect">
            <a:avLst/>
          </a:prstGeom>
          <a:noFill/>
        </p:spPr>
        <p:txBody>
          <a:bodyPr wrap="square" rtlCol="0">
            <a:spAutoFit/>
          </a:bodyPr>
          <a:lstStyle/>
          <a:p>
            <a:r>
              <a:rPr lang="en-US" sz="2000" b="1" dirty="0" smtClean="0"/>
              <a:t>Procedures That Always Apply</a:t>
            </a:r>
            <a:endParaRPr lang="en-US" sz="2000" b="1" dirty="0"/>
          </a:p>
        </p:txBody>
      </p:sp>
    </p:spTree>
    <p:extLst>
      <p:ext uri="{BB962C8B-B14F-4D97-AF65-F5344CB8AC3E}">
        <p14:creationId xmlns:p14="http://schemas.microsoft.com/office/powerpoint/2010/main" val="31000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800" dirty="0" smtClean="0">
              <a:solidFill>
                <a:schemeClr val="tx1"/>
              </a:solidFill>
            </a:endParaRPr>
          </a:p>
          <a:p>
            <a:pPr marL="514350" indent="-514350">
              <a:buAutoNum type="arabicPeriod" startAt="7"/>
              <a:tabLst>
                <a:tab pos="461963" algn="l"/>
              </a:tabLst>
            </a:pPr>
            <a:r>
              <a:rPr lang="en-US" sz="2800" dirty="0" smtClean="0">
                <a:solidFill>
                  <a:schemeClr val="tx1"/>
                </a:solidFill>
              </a:rPr>
              <a:t>The </a:t>
            </a:r>
            <a:r>
              <a:rPr lang="en-US" sz="2800" dirty="0">
                <a:solidFill>
                  <a:schemeClr val="tx1"/>
                </a:solidFill>
              </a:rPr>
              <a:t>person signing the verification block on the </a:t>
            </a:r>
            <a:r>
              <a:rPr lang="en-US" sz="2800" dirty="0" smtClean="0">
                <a:solidFill>
                  <a:schemeClr val="tx1"/>
                </a:solidFill>
              </a:rPr>
              <a:t>title </a:t>
            </a:r>
            <a:r>
              <a:rPr lang="en-US" sz="2800" dirty="0">
                <a:solidFill>
                  <a:schemeClr val="tx1"/>
                </a:solidFill>
              </a:rPr>
              <a:t>report (or update) is verifying that he/she is </a:t>
            </a:r>
            <a:r>
              <a:rPr lang="en-US" sz="2800" dirty="0" smtClean="0">
                <a:solidFill>
                  <a:schemeClr val="tx1"/>
                </a:solidFill>
              </a:rPr>
              <a:t>the </a:t>
            </a:r>
            <a:r>
              <a:rPr lang="en-US" sz="2800" dirty="0">
                <a:solidFill>
                  <a:schemeClr val="tx1"/>
                </a:solidFill>
              </a:rPr>
              <a:t>person who researched the public records</a:t>
            </a:r>
            <a:r>
              <a:rPr lang="en-US" sz="2800" dirty="0" smtClean="0">
                <a:solidFill>
                  <a:schemeClr val="tx1"/>
                </a:solidFill>
              </a:rPr>
              <a:t>.</a:t>
            </a:r>
          </a:p>
          <a:p>
            <a:pPr marL="0" indent="0">
              <a:buNone/>
              <a:tabLst>
                <a:tab pos="461963" algn="l"/>
              </a:tabLst>
            </a:pPr>
            <a:r>
              <a:rPr lang="en-US" sz="2800" dirty="0" smtClean="0">
                <a:solidFill>
                  <a:schemeClr val="tx1"/>
                </a:solidFill>
              </a:rPr>
              <a:t>  </a:t>
            </a:r>
            <a:r>
              <a:rPr lang="en-US" sz="2800" dirty="0">
                <a:solidFill>
                  <a:schemeClr val="tx1"/>
                </a:solidFill>
              </a:rPr>
              <a:t>	</a:t>
            </a:r>
            <a:endParaRPr lang="en-US" sz="2800" dirty="0" smtClean="0">
              <a:solidFill>
                <a:schemeClr val="tx1"/>
              </a:solidFill>
            </a:endParaRPr>
          </a:p>
          <a:p>
            <a:pPr marL="0" indent="0">
              <a:buNone/>
              <a:tabLst>
                <a:tab pos="461963" algn="l"/>
              </a:tabLst>
            </a:pPr>
            <a:r>
              <a:rPr lang="en-US" sz="2800" dirty="0">
                <a:solidFill>
                  <a:schemeClr val="tx1"/>
                </a:solidFill>
              </a:rPr>
              <a:t>	</a:t>
            </a:r>
            <a:r>
              <a:rPr lang="en-US" sz="2800" dirty="0" smtClean="0">
                <a:solidFill>
                  <a:schemeClr val="tx1"/>
                </a:solidFill>
              </a:rPr>
              <a:t>-</a:t>
            </a:r>
            <a:r>
              <a:rPr lang="en-US" sz="2800" dirty="0"/>
              <a:t>	</a:t>
            </a:r>
            <a:r>
              <a:rPr lang="en-US" sz="2800" dirty="0">
                <a:solidFill>
                  <a:schemeClr val="tx1"/>
                </a:solidFill>
              </a:rPr>
              <a:t>It is a breach of procedures for another to 			sign the report.</a:t>
            </a:r>
          </a:p>
          <a:p>
            <a:pPr marL="0" indent="0">
              <a:buNone/>
              <a:tabLst>
                <a:tab pos="461963" algn="l"/>
              </a:tabLst>
            </a:pPr>
            <a:endParaRPr lang="en-US" sz="28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7" name="TextBox 6"/>
          <p:cNvSpPr txBox="1"/>
          <p:nvPr/>
        </p:nvSpPr>
        <p:spPr>
          <a:xfrm>
            <a:off x="2667000" y="6248400"/>
            <a:ext cx="4191000" cy="400110"/>
          </a:xfrm>
          <a:prstGeom prst="rect">
            <a:avLst/>
          </a:prstGeom>
          <a:noFill/>
        </p:spPr>
        <p:txBody>
          <a:bodyPr wrap="square" rtlCol="0">
            <a:spAutoFit/>
          </a:bodyPr>
          <a:lstStyle/>
          <a:p>
            <a:r>
              <a:rPr lang="en-US" sz="2000" b="1" dirty="0" smtClean="0"/>
              <a:t>Procedures That Always Apply</a:t>
            </a:r>
            <a:endParaRPr lang="en-US" sz="2000" b="1" dirty="0"/>
          </a:p>
        </p:txBody>
      </p:sp>
    </p:spTree>
    <p:extLst>
      <p:ext uri="{BB962C8B-B14F-4D97-AF65-F5344CB8AC3E}">
        <p14:creationId xmlns:p14="http://schemas.microsoft.com/office/powerpoint/2010/main" val="31217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514350" indent="-514350">
              <a:buAutoNum type="arabicPeriod" startAt="8"/>
              <a:tabLst>
                <a:tab pos="461963" algn="l"/>
              </a:tabLst>
            </a:pPr>
            <a:r>
              <a:rPr lang="en-US" sz="2800" dirty="0" smtClean="0">
                <a:solidFill>
                  <a:schemeClr val="tx1"/>
                </a:solidFill>
              </a:rPr>
              <a:t>Title reports are not to contain an opinion of title as this constitutes the practice of law.</a:t>
            </a:r>
          </a:p>
          <a:p>
            <a:pPr marL="0" indent="0">
              <a:buNone/>
              <a:tabLst>
                <a:tab pos="461963" algn="l"/>
              </a:tabLst>
            </a:pPr>
            <a:r>
              <a:rPr lang="en-US" sz="2800" dirty="0" smtClean="0">
                <a:solidFill>
                  <a:schemeClr val="tx1"/>
                </a:solidFill>
              </a:rPr>
              <a:t>	-	the agent just reports the facts on the report</a:t>
            </a:r>
          </a:p>
          <a:p>
            <a:pPr marL="0" indent="0">
              <a:buNone/>
              <a:tabLst>
                <a:tab pos="461963" algn="l"/>
              </a:tabLst>
            </a:pPr>
            <a:endParaRPr lang="en-US" sz="2800" dirty="0" smtClean="0">
              <a:solidFill>
                <a:schemeClr val="tx1"/>
              </a:solidFill>
            </a:endParaRPr>
          </a:p>
          <a:p>
            <a:pPr marL="514350" indent="-514350">
              <a:buAutoNum type="arabicPeriod" startAt="9"/>
              <a:tabLst>
                <a:tab pos="461963" algn="l"/>
              </a:tabLst>
            </a:pPr>
            <a:r>
              <a:rPr lang="en-US" sz="2800" dirty="0" smtClean="0">
                <a:solidFill>
                  <a:schemeClr val="tx1"/>
                </a:solidFill>
              </a:rPr>
              <a:t>Any consultant preparing any type of title report must be pre-approved by the ODOT Office of Consultant Services and be listed on their web site as pre approved for titles.</a:t>
            </a:r>
          </a:p>
          <a:p>
            <a:pPr marL="0" indent="0">
              <a:buNone/>
              <a:tabLst>
                <a:tab pos="461963" algn="l"/>
              </a:tabLst>
            </a:pPr>
            <a:endParaRPr lang="en-US" sz="2800" dirty="0" smtClean="0">
              <a:solidFill>
                <a:schemeClr val="tx1"/>
              </a:solidFill>
            </a:endParaRPr>
          </a:p>
          <a:p>
            <a:pPr marL="0" indent="0">
              <a:buNone/>
              <a:tabLst>
                <a:tab pos="461963" algn="l"/>
              </a:tabLst>
            </a:pPr>
            <a:r>
              <a:rPr lang="en-US" sz="2800" dirty="0">
                <a:solidFill>
                  <a:schemeClr val="tx1"/>
                </a:solidFill>
              </a:rPr>
              <a:t>	</a:t>
            </a:r>
            <a:r>
              <a:rPr lang="en-US" sz="2800" dirty="0" smtClean="0">
                <a:solidFill>
                  <a:schemeClr val="tx1"/>
                </a:solidFill>
              </a:rPr>
              <a:t>-	A consultant pre-approved for the closing 			function may not update a title report unless 		he/she is also pre-approved for titles.</a:t>
            </a:r>
          </a:p>
          <a:p>
            <a:pPr marL="0" indent="0">
              <a:buNone/>
              <a:tabLst>
                <a:tab pos="461963" algn="l"/>
              </a:tabLst>
            </a:pPr>
            <a:endParaRPr lang="en-US" sz="28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2819400" y="6248400"/>
            <a:ext cx="4267200" cy="400110"/>
          </a:xfrm>
          <a:prstGeom prst="rect">
            <a:avLst/>
          </a:prstGeom>
          <a:noFill/>
        </p:spPr>
        <p:txBody>
          <a:bodyPr wrap="square" rtlCol="0">
            <a:spAutoFit/>
          </a:bodyPr>
          <a:lstStyle/>
          <a:p>
            <a:r>
              <a:rPr lang="en-US" sz="2000" b="1" dirty="0" smtClean="0"/>
              <a:t>Procedures That Always Apply</a:t>
            </a:r>
            <a:endParaRPr lang="en-US" sz="2000" b="1" dirty="0"/>
          </a:p>
        </p:txBody>
      </p:sp>
    </p:spTree>
    <p:extLst>
      <p:ext uri="{BB962C8B-B14F-4D97-AF65-F5344CB8AC3E}">
        <p14:creationId xmlns:p14="http://schemas.microsoft.com/office/powerpoint/2010/main" val="146074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a:buAutoNum type="arabicPeriod" startAt="10"/>
              <a:tabLst>
                <a:tab pos="461963" algn="l"/>
              </a:tabLst>
            </a:pPr>
            <a:r>
              <a:rPr lang="en-US" sz="2400" dirty="0" smtClean="0">
                <a:solidFill>
                  <a:schemeClr val="tx1"/>
                </a:solidFill>
              </a:rPr>
              <a:t>The title agent is to research all applicable indices 	within the public records.  If these indices are not 	available on-line, the agent is required to travel to the 	courthouse.</a:t>
            </a:r>
          </a:p>
          <a:p>
            <a:pPr>
              <a:buAutoNum type="arabicPeriod" startAt="10"/>
              <a:tabLst>
                <a:tab pos="461963" algn="l"/>
              </a:tabLst>
            </a:pPr>
            <a:endParaRPr lang="en-US" sz="2400" dirty="0" smtClean="0">
              <a:solidFill>
                <a:schemeClr val="tx1"/>
              </a:solidFill>
            </a:endParaRPr>
          </a:p>
          <a:p>
            <a:pPr>
              <a:buAutoNum type="arabicPeriod" startAt="11"/>
              <a:tabLst>
                <a:tab pos="461963" algn="l"/>
              </a:tabLst>
            </a:pPr>
            <a:r>
              <a:rPr lang="en-US" sz="2400" dirty="0" smtClean="0">
                <a:solidFill>
                  <a:schemeClr val="tx1"/>
                </a:solidFill>
              </a:rPr>
              <a:t>If the agent is uncertain about the effects of a particular 	conveyance, he is to make a copy and include that 	document in the report.</a:t>
            </a:r>
          </a:p>
          <a:p>
            <a:pPr marL="0" indent="0">
              <a:buNone/>
              <a:tabLst>
                <a:tab pos="461963" algn="l"/>
              </a:tabLst>
            </a:pPr>
            <a:endParaRPr lang="en-US" sz="2400" dirty="0" smtClean="0">
              <a:solidFill>
                <a:schemeClr val="tx1"/>
              </a:solidFill>
            </a:endParaRPr>
          </a:p>
          <a:p>
            <a:pPr>
              <a:buAutoNum type="arabicPeriod" startAt="12"/>
              <a:tabLst>
                <a:tab pos="461963" algn="l"/>
              </a:tabLst>
            </a:pPr>
            <a:r>
              <a:rPr lang="en-US" sz="2400" dirty="0" smtClean="0">
                <a:solidFill>
                  <a:schemeClr val="tx1"/>
                </a:solidFill>
              </a:rPr>
              <a:t>The title agent submits a paper copy and an electronic copy to the district office. </a:t>
            </a:r>
          </a:p>
          <a:p>
            <a:pPr marL="0" indent="0">
              <a:buNone/>
              <a:tabLst>
                <a:tab pos="461963" algn="l"/>
              </a:tabLst>
            </a:pPr>
            <a:r>
              <a:rPr lang="en-US" sz="2400" dirty="0">
                <a:solidFill>
                  <a:schemeClr val="tx1"/>
                </a:solidFill>
              </a:rPr>
              <a:t>	</a:t>
            </a:r>
            <a:r>
              <a:rPr lang="en-US" sz="2400" dirty="0" smtClean="0">
                <a:solidFill>
                  <a:schemeClr val="tx1"/>
                </a:solidFill>
              </a:rPr>
              <a:t>–  the copies are to be filled out completely with 			signatures and attachments</a:t>
            </a: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2819400" y="6248400"/>
            <a:ext cx="3962400" cy="400110"/>
          </a:xfrm>
          <a:prstGeom prst="rect">
            <a:avLst/>
          </a:prstGeom>
          <a:noFill/>
        </p:spPr>
        <p:txBody>
          <a:bodyPr wrap="square" rtlCol="0">
            <a:spAutoFit/>
          </a:bodyPr>
          <a:lstStyle/>
          <a:p>
            <a:r>
              <a:rPr lang="en-US" sz="2000" b="1" dirty="0" smtClean="0"/>
              <a:t>Procedures That Always Apply</a:t>
            </a:r>
            <a:endParaRPr lang="en-US" sz="2000" b="1" dirty="0"/>
          </a:p>
        </p:txBody>
      </p:sp>
    </p:spTree>
    <p:extLst>
      <p:ext uri="{BB962C8B-B14F-4D97-AF65-F5344CB8AC3E}">
        <p14:creationId xmlns:p14="http://schemas.microsoft.com/office/powerpoint/2010/main" val="272328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chemeClr val="tx1"/>
                </a:solidFill>
              </a:rPr>
              <a:t>13.	Information </a:t>
            </a:r>
            <a:r>
              <a:rPr lang="en-US" sz="2400" dirty="0">
                <a:solidFill>
                  <a:schemeClr val="tx1"/>
                </a:solidFill>
              </a:rPr>
              <a:t>that must be in any report:</a:t>
            </a:r>
          </a:p>
          <a:p>
            <a:pPr marL="0" indent="0">
              <a:buNone/>
              <a:tabLst>
                <a:tab pos="461963" algn="l"/>
              </a:tabLst>
            </a:pPr>
            <a:r>
              <a:rPr lang="en-US" sz="2400" dirty="0">
                <a:solidFill>
                  <a:schemeClr val="tx1"/>
                </a:solidFill>
              </a:rPr>
              <a:t>	</a:t>
            </a:r>
            <a:r>
              <a:rPr lang="en-US" sz="2400" dirty="0" smtClean="0">
                <a:solidFill>
                  <a:schemeClr val="tx1"/>
                </a:solidFill>
              </a:rPr>
              <a:t>●The </a:t>
            </a:r>
            <a:r>
              <a:rPr lang="en-US" sz="2400" dirty="0">
                <a:solidFill>
                  <a:schemeClr val="tx1"/>
                </a:solidFill>
              </a:rPr>
              <a:t>current </a:t>
            </a:r>
            <a:r>
              <a:rPr lang="en-US" sz="2400" dirty="0" smtClean="0">
                <a:solidFill>
                  <a:schemeClr val="tx1"/>
                </a:solidFill>
              </a:rPr>
              <a:t>owners (including a copy of the deed)</a:t>
            </a:r>
            <a:endParaRPr lang="en-US" sz="2400" dirty="0">
              <a:solidFill>
                <a:schemeClr val="tx1"/>
              </a:solidFill>
            </a:endParaRPr>
          </a:p>
          <a:p>
            <a:pPr marL="0" indent="0">
              <a:buNone/>
              <a:tabLst>
                <a:tab pos="461963" algn="l"/>
              </a:tabLst>
            </a:pPr>
            <a:r>
              <a:rPr lang="en-US" sz="2400" dirty="0">
                <a:solidFill>
                  <a:schemeClr val="tx1"/>
                </a:solidFill>
              </a:rPr>
              <a:t>	</a:t>
            </a:r>
            <a:r>
              <a:rPr lang="en-US" sz="2400" dirty="0" smtClean="0">
                <a:solidFill>
                  <a:schemeClr val="tx1"/>
                </a:solidFill>
              </a:rPr>
              <a:t>●The </a:t>
            </a:r>
            <a:r>
              <a:rPr lang="en-US" sz="2400" dirty="0">
                <a:solidFill>
                  <a:schemeClr val="tx1"/>
                </a:solidFill>
              </a:rPr>
              <a:t>interest owned</a:t>
            </a:r>
          </a:p>
          <a:p>
            <a:pPr marL="0" indent="0">
              <a:buNone/>
              <a:tabLst>
                <a:tab pos="461963" algn="l"/>
              </a:tabLst>
            </a:pPr>
            <a:r>
              <a:rPr lang="en-US" sz="2400" dirty="0">
                <a:solidFill>
                  <a:schemeClr val="tx1"/>
                </a:solidFill>
              </a:rPr>
              <a:t>	</a:t>
            </a:r>
            <a:r>
              <a:rPr lang="en-US" sz="2400" dirty="0" smtClean="0">
                <a:solidFill>
                  <a:schemeClr val="tx1"/>
                </a:solidFill>
              </a:rPr>
              <a:t>●The </a:t>
            </a:r>
            <a:r>
              <a:rPr lang="en-US" sz="2400" dirty="0">
                <a:solidFill>
                  <a:schemeClr val="tx1"/>
                </a:solidFill>
              </a:rPr>
              <a:t>legal description</a:t>
            </a:r>
          </a:p>
          <a:p>
            <a:pPr marL="0" indent="0">
              <a:buNone/>
              <a:tabLst>
                <a:tab pos="461963" algn="l"/>
              </a:tabLst>
            </a:pPr>
            <a:r>
              <a:rPr lang="en-US" sz="2400" dirty="0">
                <a:solidFill>
                  <a:schemeClr val="tx1"/>
                </a:solidFill>
              </a:rPr>
              <a:t>	</a:t>
            </a:r>
            <a:r>
              <a:rPr lang="en-US" sz="2400" dirty="0" smtClean="0">
                <a:solidFill>
                  <a:schemeClr val="tx1"/>
                </a:solidFill>
              </a:rPr>
              <a:t>●When </a:t>
            </a:r>
            <a:r>
              <a:rPr lang="en-US" sz="2400" dirty="0">
                <a:solidFill>
                  <a:schemeClr val="tx1"/>
                </a:solidFill>
              </a:rPr>
              <a:t>the interest was purchased</a:t>
            </a:r>
          </a:p>
          <a:p>
            <a:pPr marL="0" indent="0">
              <a:buNone/>
              <a:tabLst>
                <a:tab pos="461963" algn="l"/>
              </a:tabLst>
            </a:pPr>
            <a:r>
              <a:rPr lang="en-US" sz="2400" dirty="0">
                <a:solidFill>
                  <a:schemeClr val="tx1"/>
                </a:solidFill>
              </a:rPr>
              <a:t>	</a:t>
            </a:r>
            <a:r>
              <a:rPr lang="en-US" sz="2400" dirty="0" smtClean="0">
                <a:solidFill>
                  <a:schemeClr val="tx1"/>
                </a:solidFill>
              </a:rPr>
              <a:t>●How </a:t>
            </a:r>
            <a:r>
              <a:rPr lang="en-US" sz="2400" dirty="0">
                <a:solidFill>
                  <a:schemeClr val="tx1"/>
                </a:solidFill>
              </a:rPr>
              <a:t>it was acquired</a:t>
            </a:r>
          </a:p>
          <a:p>
            <a:pPr marL="0" indent="0">
              <a:buNone/>
              <a:tabLst>
                <a:tab pos="461963" algn="l"/>
              </a:tabLst>
            </a:pPr>
            <a:r>
              <a:rPr lang="en-US" sz="2400" dirty="0">
                <a:solidFill>
                  <a:schemeClr val="tx1"/>
                </a:solidFill>
              </a:rPr>
              <a:t>	</a:t>
            </a:r>
            <a:r>
              <a:rPr lang="en-US" sz="2400" dirty="0" smtClean="0">
                <a:solidFill>
                  <a:schemeClr val="tx1"/>
                </a:solidFill>
              </a:rPr>
              <a:t>●From </a:t>
            </a:r>
            <a:r>
              <a:rPr lang="en-US" sz="2400" dirty="0">
                <a:solidFill>
                  <a:schemeClr val="tx1"/>
                </a:solidFill>
              </a:rPr>
              <a:t>whom it was acquired	</a:t>
            </a:r>
            <a:endParaRPr lang="en-US" sz="2400" dirty="0" smtClean="0">
              <a:solidFill>
                <a:schemeClr val="tx1"/>
              </a:solidFill>
            </a:endParaRPr>
          </a:p>
          <a:p>
            <a:pPr marL="0" indent="0">
              <a:buNone/>
              <a:tabLst>
                <a:tab pos="461963" algn="l"/>
              </a:tabLst>
            </a:pPr>
            <a:r>
              <a:rPr lang="en-US" sz="2400" dirty="0">
                <a:solidFill>
                  <a:schemeClr val="tx1"/>
                </a:solidFill>
              </a:rPr>
              <a:t>	</a:t>
            </a:r>
            <a:r>
              <a:rPr lang="en-US" sz="2400" dirty="0" smtClean="0">
                <a:solidFill>
                  <a:schemeClr val="tx1"/>
                </a:solidFill>
              </a:rPr>
              <a:t>●Where it is recorded</a:t>
            </a:r>
          </a:p>
          <a:p>
            <a:pPr marL="0" indent="0">
              <a:buNone/>
              <a:tabLst>
                <a:tab pos="461963" algn="l"/>
              </a:tabLst>
            </a:pPr>
            <a:r>
              <a:rPr lang="en-US" sz="2400" dirty="0" smtClean="0">
                <a:solidFill>
                  <a:schemeClr val="tx1"/>
                </a:solidFill>
              </a:rPr>
              <a:t>	●Others who may have a right, title or interest in the </a:t>
            </a:r>
          </a:p>
          <a:p>
            <a:pPr marL="0" indent="0">
              <a:buNone/>
              <a:tabLst>
                <a:tab pos="461963" algn="l"/>
              </a:tabLst>
            </a:pPr>
            <a:r>
              <a:rPr lang="en-US" sz="2400" dirty="0" smtClean="0">
                <a:solidFill>
                  <a:schemeClr val="tx1"/>
                </a:solidFill>
              </a:rPr>
              <a:t>	   property, or, who use the property</a:t>
            </a:r>
          </a:p>
          <a:p>
            <a:pPr marL="0" indent="0">
              <a:buNone/>
              <a:tabLst>
                <a:tab pos="461963" algn="l"/>
              </a:tabLst>
            </a:pPr>
            <a:r>
              <a:rPr lang="en-US" sz="2400" dirty="0">
                <a:solidFill>
                  <a:schemeClr val="tx1"/>
                </a:solidFill>
              </a:rPr>
              <a:t>	</a:t>
            </a:r>
            <a:r>
              <a:rPr lang="en-US" sz="2400" dirty="0" smtClean="0">
                <a:solidFill>
                  <a:schemeClr val="tx1"/>
                </a:solidFill>
              </a:rPr>
              <a:t>●Whether the property (or any portion of it) is</a:t>
            </a:r>
          </a:p>
          <a:p>
            <a:pPr marL="0" indent="0">
              <a:buNone/>
              <a:tabLst>
                <a:tab pos="461963" algn="l"/>
              </a:tabLst>
            </a:pPr>
            <a:r>
              <a:rPr lang="en-US" sz="2400" dirty="0">
                <a:solidFill>
                  <a:schemeClr val="tx1"/>
                </a:solidFill>
              </a:rPr>
              <a:t> </a:t>
            </a:r>
            <a:r>
              <a:rPr lang="en-US" sz="2400" dirty="0" smtClean="0">
                <a:solidFill>
                  <a:schemeClr val="tx1"/>
                </a:solidFill>
              </a:rPr>
              <a:t> 	  encumbered</a:t>
            </a:r>
            <a:endParaRPr lang="en-US" sz="24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2667000" y="6248400"/>
            <a:ext cx="3962400" cy="400110"/>
          </a:xfrm>
          <a:prstGeom prst="rect">
            <a:avLst/>
          </a:prstGeom>
          <a:noFill/>
        </p:spPr>
        <p:txBody>
          <a:bodyPr wrap="square" rtlCol="0">
            <a:spAutoFit/>
          </a:bodyPr>
          <a:lstStyle/>
          <a:p>
            <a:r>
              <a:rPr lang="en-US" sz="2000" b="1" dirty="0" smtClean="0"/>
              <a:t>Procedures That Always Apply</a:t>
            </a:r>
            <a:endParaRPr lang="en-US" sz="2000" b="1" dirty="0"/>
          </a:p>
        </p:txBody>
      </p:sp>
    </p:spTree>
    <p:extLst>
      <p:ext uri="{BB962C8B-B14F-4D97-AF65-F5344CB8AC3E}">
        <p14:creationId xmlns:p14="http://schemas.microsoft.com/office/powerpoint/2010/main" val="264517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additive="base">
                                        <p:cTn id="2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additive="base">
                                        <p:cTn id="3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additive="base">
                                        <p:cTn id="4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additive="base">
                                        <p:cTn id="4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
                                            <p:txEl>
                                              <p:pRg st="8" end="8"/>
                                            </p:txEl>
                                          </p:spTgt>
                                        </p:tgtEl>
                                        <p:attrNameLst>
                                          <p:attrName>style.visibility</p:attrName>
                                        </p:attrNameLst>
                                      </p:cBhvr>
                                      <p:to>
                                        <p:strVal val="visible"/>
                                      </p:to>
                                    </p:set>
                                    <p:anim calcmode="lin" valueType="num">
                                      <p:cBhvr additive="base">
                                        <p:cTn id="5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5">
                                            <p:txEl>
                                              <p:pRg st="9" end="9"/>
                                            </p:txEl>
                                          </p:spTgt>
                                        </p:tgtEl>
                                        <p:attrNameLst>
                                          <p:attrName>style.visibility</p:attrName>
                                        </p:attrNameLst>
                                      </p:cBhvr>
                                      <p:to>
                                        <p:strVal val="visible"/>
                                      </p:to>
                                    </p:set>
                                    <p:anim calcmode="lin" valueType="num">
                                      <p:cBhvr additive="base">
                                        <p:cTn id="5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
                                            <p:txEl>
                                              <p:pRg st="10" end="10"/>
                                            </p:txEl>
                                          </p:spTgt>
                                        </p:tgtEl>
                                        <p:attrNameLst>
                                          <p:attrName>style.visibility</p:attrName>
                                        </p:attrNameLst>
                                      </p:cBhvr>
                                      <p:to>
                                        <p:strVal val="visible"/>
                                      </p:to>
                                    </p:set>
                                    <p:anim calcmode="lin" valueType="num">
                                      <p:cBhvr additive="base">
                                        <p:cTn id="65"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5">
                                            <p:txEl>
                                              <p:pRg st="11" end="11"/>
                                            </p:txEl>
                                          </p:spTgt>
                                        </p:tgtEl>
                                        <p:attrNameLst>
                                          <p:attrName>style.visibility</p:attrName>
                                        </p:attrNameLst>
                                      </p:cBhvr>
                                      <p:to>
                                        <p:strVal val="visible"/>
                                      </p:to>
                                    </p:set>
                                    <p:anim calcmode="lin" valueType="num">
                                      <p:cBhvr additive="base">
                                        <p:cTn id="71"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chemeClr val="tx1"/>
                </a:solidFill>
              </a:rPr>
              <a:t>14.	 Dower Interest</a:t>
            </a:r>
            <a:endParaRPr lang="en-US" sz="24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2667000" y="6248400"/>
            <a:ext cx="3962400" cy="400110"/>
          </a:xfrm>
          <a:prstGeom prst="rect">
            <a:avLst/>
          </a:prstGeom>
          <a:noFill/>
        </p:spPr>
        <p:txBody>
          <a:bodyPr wrap="square" rtlCol="0">
            <a:spAutoFit/>
          </a:bodyPr>
          <a:lstStyle/>
          <a:p>
            <a:r>
              <a:rPr lang="en-US" sz="2000" b="1" dirty="0" smtClean="0"/>
              <a:t>Procedures That Always Apply</a:t>
            </a:r>
            <a:endParaRPr lang="en-US" sz="2000" b="1" dirty="0"/>
          </a:p>
        </p:txBody>
      </p:sp>
      <p:pic>
        <p:nvPicPr>
          <p:cNvPr id="2" name="Picture 1"/>
          <p:cNvPicPr>
            <a:picLocks noChangeAspect="1"/>
          </p:cNvPicPr>
          <p:nvPr/>
        </p:nvPicPr>
        <p:blipFill>
          <a:blip r:embed="rId4"/>
          <a:stretch>
            <a:fillRect/>
          </a:stretch>
        </p:blipFill>
        <p:spPr>
          <a:xfrm>
            <a:off x="76200" y="762089"/>
            <a:ext cx="4206240" cy="4876711"/>
          </a:xfrm>
          <a:prstGeom prst="rect">
            <a:avLst/>
          </a:prstGeom>
        </p:spPr>
      </p:pic>
      <p:pic>
        <p:nvPicPr>
          <p:cNvPr id="3" name="Picture 2"/>
          <p:cNvPicPr>
            <a:picLocks noChangeAspect="1"/>
          </p:cNvPicPr>
          <p:nvPr/>
        </p:nvPicPr>
        <p:blipFill>
          <a:blip r:embed="rId5"/>
          <a:stretch>
            <a:fillRect/>
          </a:stretch>
        </p:blipFill>
        <p:spPr>
          <a:xfrm>
            <a:off x="4470864" y="762088"/>
            <a:ext cx="4392357" cy="4876712"/>
          </a:xfrm>
          <a:prstGeom prst="rect">
            <a:avLst/>
          </a:prstGeom>
        </p:spPr>
      </p:pic>
      <p:sp>
        <p:nvSpPr>
          <p:cNvPr id="7" name="TextBox 6"/>
          <p:cNvSpPr txBox="1"/>
          <p:nvPr/>
        </p:nvSpPr>
        <p:spPr>
          <a:xfrm>
            <a:off x="228600" y="990600"/>
            <a:ext cx="2667000" cy="246221"/>
          </a:xfrm>
          <a:prstGeom prst="rect">
            <a:avLst/>
          </a:prstGeom>
          <a:solidFill>
            <a:srgbClr val="FF9900"/>
          </a:solidFill>
          <a:ln>
            <a:solidFill>
              <a:schemeClr val="tx1"/>
            </a:solidFill>
          </a:ln>
        </p:spPr>
        <p:txBody>
          <a:bodyPr wrap="square" rtlCol="0">
            <a:spAutoFit/>
          </a:bodyPr>
          <a:lstStyle/>
          <a:p>
            <a:r>
              <a:rPr lang="en-US" sz="1000" b="1" dirty="0" smtClean="0"/>
              <a:t>If a spouse is not named on the deed … </a:t>
            </a:r>
            <a:endParaRPr lang="en-US" sz="1000" b="1" dirty="0"/>
          </a:p>
        </p:txBody>
      </p:sp>
      <p:sp>
        <p:nvSpPr>
          <p:cNvPr id="8" name="TextBox 7"/>
          <p:cNvSpPr txBox="1"/>
          <p:nvPr/>
        </p:nvSpPr>
        <p:spPr>
          <a:xfrm>
            <a:off x="228600" y="1371600"/>
            <a:ext cx="3733800" cy="400110"/>
          </a:xfrm>
          <a:prstGeom prst="rect">
            <a:avLst/>
          </a:prstGeom>
          <a:solidFill>
            <a:srgbClr val="FF9900"/>
          </a:solidFill>
          <a:ln>
            <a:solidFill>
              <a:schemeClr val="tx1"/>
            </a:solidFill>
          </a:ln>
        </p:spPr>
        <p:txBody>
          <a:bodyPr wrap="square" rtlCol="0">
            <a:spAutoFit/>
          </a:bodyPr>
          <a:lstStyle/>
          <a:p>
            <a:r>
              <a:rPr lang="en-US" sz="1000" b="1" dirty="0" smtClean="0"/>
              <a:t>The spouse can be excluded from any appropriation action</a:t>
            </a:r>
            <a:endParaRPr lang="en-US" sz="1000" b="1" dirty="0"/>
          </a:p>
        </p:txBody>
      </p:sp>
      <p:sp>
        <p:nvSpPr>
          <p:cNvPr id="9" name="TextBox 8"/>
          <p:cNvSpPr txBox="1"/>
          <p:nvPr/>
        </p:nvSpPr>
        <p:spPr>
          <a:xfrm>
            <a:off x="228600" y="1981200"/>
            <a:ext cx="3810000" cy="553998"/>
          </a:xfrm>
          <a:prstGeom prst="rect">
            <a:avLst/>
          </a:prstGeom>
          <a:solidFill>
            <a:srgbClr val="FF9900"/>
          </a:solidFill>
          <a:ln>
            <a:solidFill>
              <a:schemeClr val="tx1"/>
            </a:solidFill>
          </a:ln>
        </p:spPr>
        <p:txBody>
          <a:bodyPr wrap="square" rtlCol="0">
            <a:spAutoFit/>
          </a:bodyPr>
          <a:lstStyle/>
          <a:p>
            <a:r>
              <a:rPr lang="en-US" sz="1000" b="1" dirty="0" smtClean="0"/>
              <a:t>One having an </a:t>
            </a:r>
            <a:r>
              <a:rPr lang="en-US" sz="1000" b="1" u="sng" dirty="0" smtClean="0"/>
              <a:t>inchoate</a:t>
            </a:r>
            <a:r>
              <a:rPr lang="en-US" sz="1000" b="1" dirty="0" smtClean="0"/>
              <a:t> right of dower has no right to participate in the fund arising from condemnation proceedings  </a:t>
            </a:r>
            <a:endParaRPr lang="en-US" sz="1000" b="1" dirty="0"/>
          </a:p>
        </p:txBody>
      </p:sp>
      <p:sp>
        <p:nvSpPr>
          <p:cNvPr id="10" name="TextBox 9"/>
          <p:cNvSpPr txBox="1"/>
          <p:nvPr/>
        </p:nvSpPr>
        <p:spPr>
          <a:xfrm>
            <a:off x="609600" y="2743200"/>
            <a:ext cx="2895600" cy="400110"/>
          </a:xfrm>
          <a:prstGeom prst="rect">
            <a:avLst/>
          </a:prstGeom>
          <a:solidFill>
            <a:srgbClr val="FFFF00"/>
          </a:solidFill>
          <a:ln>
            <a:solidFill>
              <a:schemeClr val="tx1"/>
            </a:solidFill>
          </a:ln>
        </p:spPr>
        <p:txBody>
          <a:bodyPr wrap="square" rtlCol="0">
            <a:spAutoFit/>
          </a:bodyPr>
          <a:lstStyle/>
          <a:p>
            <a:r>
              <a:rPr lang="en-US" sz="1000" b="1" dirty="0" smtClean="0"/>
              <a:t>Inchoate = “just begun and not so fully forward or developed”</a:t>
            </a:r>
            <a:endParaRPr lang="en-US" sz="1000" b="1" dirty="0"/>
          </a:p>
        </p:txBody>
      </p:sp>
      <p:sp>
        <p:nvSpPr>
          <p:cNvPr id="11" name="TextBox 10"/>
          <p:cNvSpPr txBox="1"/>
          <p:nvPr/>
        </p:nvSpPr>
        <p:spPr>
          <a:xfrm>
            <a:off x="228600" y="3484602"/>
            <a:ext cx="3810000" cy="400110"/>
          </a:xfrm>
          <a:prstGeom prst="rect">
            <a:avLst/>
          </a:prstGeom>
          <a:solidFill>
            <a:srgbClr val="FF9900"/>
          </a:solidFill>
          <a:ln>
            <a:solidFill>
              <a:schemeClr val="tx1"/>
            </a:solidFill>
          </a:ln>
        </p:spPr>
        <p:txBody>
          <a:bodyPr wrap="square" rtlCol="0">
            <a:spAutoFit/>
          </a:bodyPr>
          <a:lstStyle/>
          <a:p>
            <a:r>
              <a:rPr lang="en-US" sz="1000" b="1" dirty="0" smtClean="0"/>
              <a:t>The inchoate right of dower takes effect once the spouse having the valid ownership interest is deceased</a:t>
            </a:r>
            <a:endParaRPr lang="en-US" sz="1000" b="1" dirty="0"/>
          </a:p>
        </p:txBody>
      </p:sp>
      <p:sp>
        <p:nvSpPr>
          <p:cNvPr id="12" name="TextBox 11"/>
          <p:cNvSpPr txBox="1"/>
          <p:nvPr/>
        </p:nvSpPr>
        <p:spPr>
          <a:xfrm>
            <a:off x="228600" y="4246602"/>
            <a:ext cx="3810000" cy="400110"/>
          </a:xfrm>
          <a:prstGeom prst="rect">
            <a:avLst/>
          </a:prstGeom>
          <a:solidFill>
            <a:srgbClr val="FF9900"/>
          </a:solidFill>
          <a:ln>
            <a:solidFill>
              <a:schemeClr val="tx1"/>
            </a:solidFill>
          </a:ln>
        </p:spPr>
        <p:txBody>
          <a:bodyPr wrap="square" rtlCol="0">
            <a:spAutoFit/>
          </a:bodyPr>
          <a:lstStyle/>
          <a:p>
            <a:r>
              <a:rPr lang="en-US" sz="1000" b="1" dirty="0" smtClean="0"/>
              <a:t>At that point the inchoate right of dower activates and the surviving spouse is named in an appropriation action</a:t>
            </a:r>
            <a:endParaRPr lang="en-US" sz="1000" b="1" dirty="0"/>
          </a:p>
        </p:txBody>
      </p:sp>
      <p:sp>
        <p:nvSpPr>
          <p:cNvPr id="13" name="TextBox 12"/>
          <p:cNvSpPr txBox="1"/>
          <p:nvPr/>
        </p:nvSpPr>
        <p:spPr>
          <a:xfrm>
            <a:off x="4572000" y="1881426"/>
            <a:ext cx="4028904" cy="861774"/>
          </a:xfrm>
          <a:prstGeom prst="rect">
            <a:avLst/>
          </a:prstGeom>
          <a:solidFill>
            <a:srgbClr val="FF9900"/>
          </a:solidFill>
          <a:ln>
            <a:solidFill>
              <a:schemeClr val="tx1"/>
            </a:solidFill>
          </a:ln>
        </p:spPr>
        <p:txBody>
          <a:bodyPr wrap="square" rtlCol="0">
            <a:spAutoFit/>
          </a:bodyPr>
          <a:lstStyle/>
          <a:p>
            <a:r>
              <a:rPr lang="en-US" sz="1000" b="1" dirty="0" smtClean="0"/>
              <a:t>In summary, a spouse having an inchoate dower interest: </a:t>
            </a:r>
          </a:p>
          <a:p>
            <a:pPr>
              <a:tabLst>
                <a:tab pos="112713" algn="l"/>
              </a:tabLst>
            </a:pPr>
            <a:r>
              <a:rPr lang="en-US" sz="1000" b="1" dirty="0" smtClean="0"/>
              <a:t>-	Does not need to be named on the appropriation petition</a:t>
            </a:r>
          </a:p>
          <a:p>
            <a:pPr>
              <a:tabLst>
                <a:tab pos="112713" algn="l"/>
              </a:tabLst>
            </a:pPr>
            <a:r>
              <a:rPr lang="en-US" sz="1000" b="1" dirty="0" smtClean="0"/>
              <a:t>-	Are not necessary signatories for voluntary sales</a:t>
            </a:r>
          </a:p>
          <a:p>
            <a:pPr>
              <a:tabLst>
                <a:tab pos="112713" algn="l"/>
              </a:tabLst>
            </a:pPr>
            <a:r>
              <a:rPr lang="en-US" sz="1000" b="1" dirty="0" smtClean="0"/>
              <a:t>-	Their names should not be placed on construction plans or 	right of way plans</a:t>
            </a:r>
            <a:endParaRPr lang="en-US" sz="1000" b="1" dirty="0"/>
          </a:p>
        </p:txBody>
      </p:sp>
      <p:sp>
        <p:nvSpPr>
          <p:cNvPr id="14" name="TextBox 13"/>
          <p:cNvSpPr txBox="1"/>
          <p:nvPr/>
        </p:nvSpPr>
        <p:spPr>
          <a:xfrm>
            <a:off x="4572000" y="3103602"/>
            <a:ext cx="4028904" cy="553998"/>
          </a:xfrm>
          <a:prstGeom prst="rect">
            <a:avLst/>
          </a:prstGeom>
          <a:solidFill>
            <a:srgbClr val="FF9900"/>
          </a:solidFill>
          <a:ln>
            <a:solidFill>
              <a:schemeClr val="tx1"/>
            </a:solidFill>
          </a:ln>
        </p:spPr>
        <p:txBody>
          <a:bodyPr wrap="square" rtlCol="0">
            <a:spAutoFit/>
          </a:bodyPr>
          <a:lstStyle/>
          <a:p>
            <a:r>
              <a:rPr lang="en-US" sz="1000" b="1" dirty="0" smtClean="0"/>
              <a:t>The title report should accurately reflect the property is owned solely by one spouse</a:t>
            </a:r>
          </a:p>
          <a:p>
            <a:r>
              <a:rPr lang="en-US" sz="1000" b="1" dirty="0" smtClean="0"/>
              <a:t>- Such sole ownership should be verified by the negotiator </a:t>
            </a:r>
            <a:endParaRPr lang="en-US" sz="1000" b="1" dirty="0"/>
          </a:p>
        </p:txBody>
      </p:sp>
    </p:spTree>
    <p:extLst>
      <p:ext uri="{BB962C8B-B14F-4D97-AF65-F5344CB8AC3E}">
        <p14:creationId xmlns:p14="http://schemas.microsoft.com/office/powerpoint/2010/main" val="248103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1+#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1+#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lgn="ctr">
              <a:buNone/>
              <a:tabLst>
                <a:tab pos="461963" algn="l"/>
              </a:tabLst>
            </a:pPr>
            <a:endParaRPr lang="en-US" sz="4800" dirty="0" smtClean="0">
              <a:solidFill>
                <a:srgbClr val="FFFFFF"/>
              </a:solidFill>
            </a:endParaRPr>
          </a:p>
          <a:p>
            <a:pPr marL="0" indent="0" algn="ctr">
              <a:buNone/>
              <a:tabLst>
                <a:tab pos="461963" algn="l"/>
              </a:tabLst>
            </a:pPr>
            <a:r>
              <a:rPr lang="en-US" sz="4800" dirty="0" smtClean="0">
                <a:solidFill>
                  <a:schemeClr val="tx1"/>
                </a:solidFill>
              </a:rPr>
              <a:t>The 42 Year Title Report </a:t>
            </a: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rgbClr val="FFFFFF"/>
                </a:solidFill>
              </a:rPr>
              <a:t> </a:t>
            </a: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extBox 1"/>
          <p:cNvSpPr txBox="1"/>
          <p:nvPr/>
        </p:nvSpPr>
        <p:spPr>
          <a:xfrm>
            <a:off x="457200" y="1828800"/>
            <a:ext cx="7924800" cy="1200329"/>
          </a:xfrm>
          <a:prstGeom prst="rect">
            <a:avLst/>
          </a:prstGeom>
          <a:solidFill>
            <a:schemeClr val="bg1"/>
          </a:solidFill>
        </p:spPr>
        <p:txBody>
          <a:bodyPr wrap="square" rtlCol="0">
            <a:spAutoFit/>
          </a:bodyPr>
          <a:lstStyle/>
          <a:p>
            <a:r>
              <a:rPr lang="en-US" b="1" dirty="0" smtClean="0"/>
              <a:t>Definition:</a:t>
            </a:r>
          </a:p>
          <a:p>
            <a:pPr>
              <a:tabLst>
                <a:tab pos="225425" algn="l"/>
              </a:tabLst>
            </a:pPr>
            <a:r>
              <a:rPr lang="en-US" b="1" dirty="0" smtClean="0"/>
              <a:t>-	The standard title report is the 42 year Title Report that documents 	the public records search back 42 years (section 5102.02(A) –The 	Real Estate Manual)</a:t>
            </a:r>
            <a:endParaRPr lang="en-US" b="1" dirty="0"/>
          </a:p>
        </p:txBody>
      </p:sp>
      <p:sp>
        <p:nvSpPr>
          <p:cNvPr id="7" name="TextBox 6"/>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
        <p:nvSpPr>
          <p:cNvPr id="8" name="TextBox 7"/>
          <p:cNvSpPr txBox="1"/>
          <p:nvPr/>
        </p:nvSpPr>
        <p:spPr>
          <a:xfrm>
            <a:off x="457200" y="4419600"/>
            <a:ext cx="7924800" cy="1754326"/>
          </a:xfrm>
          <a:prstGeom prst="rect">
            <a:avLst/>
          </a:prstGeom>
          <a:solidFill>
            <a:srgbClr val="FF0000"/>
          </a:solidFill>
        </p:spPr>
        <p:txBody>
          <a:bodyPr wrap="square" rtlCol="0">
            <a:spAutoFit/>
          </a:bodyPr>
          <a:lstStyle/>
          <a:p>
            <a:r>
              <a:rPr lang="en-US" b="1" dirty="0" smtClean="0"/>
              <a:t>Title research for creating right of way plans does not adhere to a 42 year standard</a:t>
            </a:r>
          </a:p>
          <a:p>
            <a:pPr marL="285750" indent="-285750" defTabSz="225425">
              <a:buFontTx/>
              <a:buChar char="-"/>
            </a:pPr>
            <a:r>
              <a:rPr lang="en-US" b="1" dirty="0" smtClean="0"/>
              <a:t>Ownership listed on plans is mainly determined from tax maps</a:t>
            </a:r>
          </a:p>
          <a:p>
            <a:pPr marL="285750" indent="-285750" defTabSz="225425">
              <a:buFontTx/>
              <a:buChar char="-"/>
            </a:pPr>
            <a:r>
              <a:rPr lang="en-US" b="1" dirty="0" smtClean="0"/>
              <a:t>This records research is not considered a title report</a:t>
            </a:r>
          </a:p>
          <a:p>
            <a:pPr marL="285750" indent="-285750" defTabSz="225425">
              <a:buFontTx/>
              <a:buChar char="-"/>
            </a:pPr>
            <a:r>
              <a:rPr lang="en-US" b="1" dirty="0" smtClean="0"/>
              <a:t>Records research must comply with OAC 4733-37-02 to determine location of property lines and so on.</a:t>
            </a:r>
            <a:endParaRPr lang="en-US" b="1" dirty="0"/>
          </a:p>
        </p:txBody>
      </p:sp>
      <p:sp>
        <p:nvSpPr>
          <p:cNvPr id="9" name="TextBox 8"/>
          <p:cNvSpPr txBox="1"/>
          <p:nvPr/>
        </p:nvSpPr>
        <p:spPr>
          <a:xfrm>
            <a:off x="457200" y="3124200"/>
            <a:ext cx="7924800" cy="1200329"/>
          </a:xfrm>
          <a:prstGeom prst="rect">
            <a:avLst/>
          </a:prstGeom>
          <a:solidFill>
            <a:srgbClr val="FFFF00"/>
          </a:solidFill>
        </p:spPr>
        <p:txBody>
          <a:bodyPr wrap="square" rtlCol="0">
            <a:spAutoFit/>
          </a:bodyPr>
          <a:lstStyle/>
          <a:p>
            <a:r>
              <a:rPr lang="en-US" b="1" dirty="0" smtClean="0"/>
              <a:t>This 42 year standard is for title research necessary to determine ownership with the focus on the part taken.  </a:t>
            </a:r>
          </a:p>
          <a:p>
            <a:pPr defTabSz="225425"/>
            <a:r>
              <a:rPr lang="en-US" b="1" dirty="0" smtClean="0"/>
              <a:t>-	The result of this title research is summarized on the ODOT Title 	Report form.</a:t>
            </a:r>
            <a:endParaRPr lang="en-US" b="1" dirty="0"/>
          </a:p>
        </p:txBody>
      </p:sp>
    </p:spTree>
    <p:extLst>
      <p:ext uri="{BB962C8B-B14F-4D97-AF65-F5344CB8AC3E}">
        <p14:creationId xmlns:p14="http://schemas.microsoft.com/office/powerpoint/2010/main" val="102127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solidFill>
                  <a:schemeClr val="tx1"/>
                </a:solidFill>
              </a:rPr>
              <a:t>Is required …</a:t>
            </a:r>
            <a:endParaRPr lang="en-US" sz="2400" dirty="0">
              <a:solidFill>
                <a:schemeClr val="tx1"/>
              </a:solidFill>
            </a:endParaRPr>
          </a:p>
          <a:p>
            <a:pPr marL="0" indent="0">
              <a:buNone/>
              <a:tabLst>
                <a:tab pos="461963" algn="l"/>
              </a:tabLst>
            </a:pPr>
            <a:r>
              <a:rPr lang="en-US" sz="2400" dirty="0" smtClean="0">
                <a:solidFill>
                  <a:srgbClr val="FFFFFF"/>
                </a:solidFill>
              </a:rPr>
              <a:t>●	Anytime the record must be thoroughly searched</a:t>
            </a:r>
          </a:p>
          <a:p>
            <a:pPr marL="0" indent="0">
              <a:buNone/>
              <a:tabLst>
                <a:tab pos="461963" algn="l"/>
              </a:tabLst>
            </a:pPr>
            <a:r>
              <a:rPr lang="en-US" sz="2400" dirty="0" smtClean="0">
                <a:solidFill>
                  <a:srgbClr val="FFFFFF"/>
                </a:solidFill>
              </a:rPr>
              <a:t>●	When the Title Report is updated for an appropriation</a:t>
            </a:r>
          </a:p>
          <a:p>
            <a:pPr marL="0" indent="0">
              <a:buNone/>
              <a:tabLst>
                <a:tab pos="461963" algn="l"/>
              </a:tabLst>
            </a:pPr>
            <a:r>
              <a:rPr lang="en-US" sz="2400" dirty="0" smtClean="0">
                <a:solidFill>
                  <a:srgbClr val="FFFFFF"/>
                </a:solidFill>
              </a:rPr>
              <a:t>●	When FMVE is not based on the “waiver of appraisal 	provision” in regulation </a:t>
            </a:r>
          </a:p>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solidFill>
                  <a:schemeClr val="tx1"/>
                </a:solidFill>
              </a:rPr>
              <a:t>Must search the record of title back to a 42 year root of title</a:t>
            </a:r>
          </a:p>
          <a:p>
            <a:pPr marL="0" indent="0">
              <a:buNone/>
              <a:tabLst>
                <a:tab pos="461963" algn="l"/>
              </a:tabLst>
            </a:pPr>
            <a:r>
              <a:rPr lang="en-US" sz="2400" dirty="0" smtClean="0"/>
              <a:t>●	Root of title is defined in section 5101.04</a:t>
            </a: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rgbClr val="FFFFFF"/>
                </a:solidFill>
              </a:rPr>
              <a:t> </a:t>
            </a: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extBox 1"/>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Tree>
    <p:extLst>
      <p:ext uri="{BB962C8B-B14F-4D97-AF65-F5344CB8AC3E}">
        <p14:creationId xmlns:p14="http://schemas.microsoft.com/office/powerpoint/2010/main" val="245261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 calcmode="lin" valueType="num">
                                      <p:cBhvr additive="base">
                                        <p:cTn id="1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 calcmode="lin" valueType="num">
                                      <p:cBhvr additive="base">
                                        <p:cTn id="2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barn(inVertical)">
                                      <p:cBhvr>
                                        <p:cTn id="30" dur="500"/>
                                        <p:tgtEl>
                                          <p:spTgt spid="5">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barn(inVertical)">
                                      <p:cBhvr>
                                        <p:cTn id="3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lgn="ctr">
              <a:buNone/>
              <a:tabLst>
                <a:tab pos="461963" algn="l"/>
              </a:tabLst>
            </a:pPr>
            <a:r>
              <a:rPr lang="en-US" sz="3600" dirty="0" smtClean="0">
                <a:solidFill>
                  <a:srgbClr val="FFFFFF"/>
                </a:solidFill>
              </a:rPr>
              <a:t>HOW TO </a:t>
            </a:r>
          </a:p>
          <a:p>
            <a:pPr marL="0" indent="0" algn="ctr">
              <a:buNone/>
              <a:tabLst>
                <a:tab pos="461963" algn="l"/>
              </a:tabLst>
            </a:pPr>
            <a:r>
              <a:rPr lang="en-US" sz="3600" dirty="0" smtClean="0">
                <a:solidFill>
                  <a:srgbClr val="FFFFFF"/>
                </a:solidFill>
              </a:rPr>
              <a:t>BECOME PRE QUALIFIED </a:t>
            </a:r>
          </a:p>
          <a:p>
            <a:pPr marL="0" indent="0" algn="ctr">
              <a:buNone/>
              <a:tabLst>
                <a:tab pos="461963" algn="l"/>
              </a:tabLst>
            </a:pPr>
            <a:r>
              <a:rPr lang="en-US" sz="3600" dirty="0" smtClean="0">
                <a:solidFill>
                  <a:srgbClr val="FFFFFF"/>
                </a:solidFill>
              </a:rPr>
              <a:t>TO DO TITLES FOR ODOT </a:t>
            </a:r>
          </a:p>
          <a:p>
            <a:pPr marL="0" indent="0" algn="ctr">
              <a:buNone/>
              <a:tabLst>
                <a:tab pos="461963" algn="l"/>
              </a:tabLst>
            </a:pPr>
            <a:r>
              <a:rPr lang="en-US" sz="3600" dirty="0" smtClean="0">
                <a:solidFill>
                  <a:srgbClr val="FFFFFF"/>
                </a:solidFill>
              </a:rPr>
              <a:t>AND LPAs </a:t>
            </a:r>
          </a:p>
          <a:p>
            <a:pPr marL="0" indent="0" algn="ctr">
              <a:buNone/>
              <a:tabLst>
                <a:tab pos="461963" algn="l"/>
              </a:tabLst>
            </a:pPr>
            <a:r>
              <a:rPr lang="en-US" sz="3600" dirty="0" smtClean="0">
                <a:solidFill>
                  <a:srgbClr val="FFFFFF"/>
                </a:solidFill>
              </a:rPr>
              <a:t>UNDER ODOT’S JURISDICTION</a:t>
            </a:r>
            <a:endParaRPr lang="en-US" sz="36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Tree>
    <p:extLst>
      <p:ext uri="{BB962C8B-B14F-4D97-AF65-F5344CB8AC3E}">
        <p14:creationId xmlns:p14="http://schemas.microsoft.com/office/powerpoint/2010/main" val="132306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 calcmode="lin" valueType="num">
                                      <p:cBhvr additive="base">
                                        <p:cTn id="13"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r>
              <a:rPr lang="en-US" sz="2400" dirty="0" smtClean="0"/>
              <a:t>Root </a:t>
            </a:r>
            <a:r>
              <a:rPr lang="en-US" sz="2400" dirty="0"/>
              <a:t>of Title for a 42 Year Title Report</a:t>
            </a:r>
          </a:p>
          <a:p>
            <a:pPr marL="0" indent="0" defTabSz="463550">
              <a:buNone/>
            </a:pPr>
            <a:r>
              <a:rPr lang="en-US" sz="2400" dirty="0"/>
              <a:t>	</a:t>
            </a:r>
            <a:r>
              <a:rPr lang="en-US" sz="2400" b="0" dirty="0" smtClean="0"/>
              <a:t>The </a:t>
            </a:r>
            <a:r>
              <a:rPr lang="en-US" sz="2400" b="0" dirty="0"/>
              <a:t>most recent deed of conveyance of the entire bundle of </a:t>
            </a:r>
            <a:r>
              <a:rPr lang="en-US" sz="2400" b="0" dirty="0" smtClean="0"/>
              <a:t>	rights </a:t>
            </a:r>
            <a:r>
              <a:rPr lang="en-US" sz="2400" b="0" dirty="0"/>
              <a:t>that describes the </a:t>
            </a:r>
            <a:r>
              <a:rPr lang="en-US" sz="2400" b="0" dirty="0" smtClean="0"/>
              <a:t>property </a:t>
            </a:r>
            <a:r>
              <a:rPr lang="en-US" sz="2400" b="0" dirty="0"/>
              <a:t>being acquired that has </a:t>
            </a:r>
            <a:r>
              <a:rPr lang="en-US" sz="2400" b="0" dirty="0" smtClean="0"/>
              <a:t>	been </a:t>
            </a:r>
            <a:r>
              <a:rPr lang="en-US" sz="2400" b="0" dirty="0"/>
              <a:t>of record for more than 42 years. This concept is </a:t>
            </a:r>
            <a:r>
              <a:rPr lang="en-US" sz="2400" b="0" dirty="0" smtClean="0"/>
              <a:t>	based </a:t>
            </a:r>
            <a:r>
              <a:rPr lang="en-US" sz="2400" b="0" dirty="0"/>
              <a:t>on Section 5301.47 (E) of the Ohio Revised Code </a:t>
            </a:r>
            <a:r>
              <a:rPr lang="en-US" sz="2400" b="0" dirty="0" smtClean="0"/>
              <a:t>	which </a:t>
            </a:r>
            <a:r>
              <a:rPr lang="en-US" sz="2400" b="0" dirty="0"/>
              <a:t>defines root of title as </a:t>
            </a:r>
            <a:r>
              <a:rPr lang="en-US" sz="2400" b="0" dirty="0" smtClean="0"/>
              <a:t>follows</a:t>
            </a:r>
            <a:r>
              <a:rPr lang="en-US" sz="2400" b="0" dirty="0"/>
              <a:t>:</a:t>
            </a: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rgbClr val="FFFFFF"/>
                </a:solidFill>
              </a:rPr>
              <a:t> </a:t>
            </a: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extBox 1"/>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pic>
        <p:nvPicPr>
          <p:cNvPr id="3" name="Picture 2"/>
          <p:cNvPicPr>
            <a:picLocks noChangeAspect="1"/>
          </p:cNvPicPr>
          <p:nvPr/>
        </p:nvPicPr>
        <p:blipFill>
          <a:blip r:embed="rId4"/>
          <a:stretch>
            <a:fillRect/>
          </a:stretch>
        </p:blipFill>
        <p:spPr>
          <a:xfrm>
            <a:off x="228600" y="3352800"/>
            <a:ext cx="8629542" cy="1554480"/>
          </a:xfrm>
          <a:prstGeom prst="rect">
            <a:avLst/>
          </a:prstGeom>
        </p:spPr>
      </p:pic>
    </p:spTree>
    <p:extLst>
      <p:ext uri="{BB962C8B-B14F-4D97-AF65-F5344CB8AC3E}">
        <p14:creationId xmlns:p14="http://schemas.microsoft.com/office/powerpoint/2010/main" val="246494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1"/>
            <a:ext cx="2438400"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228601" y="5715001"/>
            <a:ext cx="6096000" cy="381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Road</a:t>
            </a:r>
            <a:endParaRPr lang="en-US" sz="1200" b="1" dirty="0">
              <a:solidFill>
                <a:schemeClr val="tx1"/>
              </a:solidFill>
            </a:endParaRPr>
          </a:p>
        </p:txBody>
      </p:sp>
      <p:sp>
        <p:nvSpPr>
          <p:cNvPr id="4" name="TextBox 3"/>
          <p:cNvSpPr txBox="1"/>
          <p:nvPr/>
        </p:nvSpPr>
        <p:spPr>
          <a:xfrm>
            <a:off x="609600" y="1639669"/>
            <a:ext cx="2133600" cy="646331"/>
          </a:xfrm>
          <a:prstGeom prst="rect">
            <a:avLst/>
          </a:prstGeom>
          <a:noFill/>
        </p:spPr>
        <p:txBody>
          <a:bodyPr wrap="square" rtlCol="0">
            <a:spAutoFit/>
          </a:bodyPr>
          <a:lstStyle/>
          <a:p>
            <a:r>
              <a:rPr lang="en-US" sz="1200" dirty="0" smtClean="0"/>
              <a:t>Doug Maitland purchased property from Wayne Pace – Jan. 30, 2000</a:t>
            </a:r>
            <a:endParaRPr lang="en-US" sz="1200" dirty="0"/>
          </a:p>
        </p:txBody>
      </p:sp>
      <p:sp>
        <p:nvSpPr>
          <p:cNvPr id="5" name="TextBox 4"/>
          <p:cNvSpPr txBox="1"/>
          <p:nvPr/>
        </p:nvSpPr>
        <p:spPr>
          <a:xfrm>
            <a:off x="533400" y="2738735"/>
            <a:ext cx="2133600" cy="461665"/>
          </a:xfrm>
          <a:prstGeom prst="rect">
            <a:avLst/>
          </a:prstGeom>
          <a:solidFill>
            <a:schemeClr val="bg1"/>
          </a:solidFill>
        </p:spPr>
        <p:txBody>
          <a:bodyPr wrap="square" rtlCol="0">
            <a:spAutoFit/>
          </a:bodyPr>
          <a:lstStyle/>
          <a:p>
            <a:r>
              <a:rPr lang="en-US" sz="1200" dirty="0" smtClean="0"/>
              <a:t>Current date is – Nov. 30, 2017</a:t>
            </a:r>
            <a:endParaRPr lang="en-US" sz="1200" dirty="0"/>
          </a:p>
        </p:txBody>
      </p:sp>
      <p:sp>
        <p:nvSpPr>
          <p:cNvPr id="6" name="TextBox 5"/>
          <p:cNvSpPr txBox="1"/>
          <p:nvPr/>
        </p:nvSpPr>
        <p:spPr>
          <a:xfrm>
            <a:off x="609600" y="3729335"/>
            <a:ext cx="2133600" cy="461665"/>
          </a:xfrm>
          <a:prstGeom prst="rect">
            <a:avLst/>
          </a:prstGeom>
          <a:noFill/>
        </p:spPr>
        <p:txBody>
          <a:bodyPr wrap="square" rtlCol="0">
            <a:spAutoFit/>
          </a:bodyPr>
          <a:lstStyle/>
          <a:p>
            <a:r>
              <a:rPr lang="en-US" sz="1200" dirty="0" smtClean="0"/>
              <a:t>10 Acres of Vacant Farm Land</a:t>
            </a:r>
            <a:endParaRPr lang="en-US" sz="1200" dirty="0"/>
          </a:p>
        </p:txBody>
      </p:sp>
      <p:sp>
        <p:nvSpPr>
          <p:cNvPr id="7" name="TextBox 6"/>
          <p:cNvSpPr txBox="1"/>
          <p:nvPr/>
        </p:nvSpPr>
        <p:spPr>
          <a:xfrm>
            <a:off x="457200" y="5438001"/>
            <a:ext cx="2438400" cy="276999"/>
          </a:xfrm>
          <a:prstGeom prst="rect">
            <a:avLst/>
          </a:prstGeom>
          <a:solidFill>
            <a:srgbClr val="FF0000">
              <a:alpha val="30196"/>
            </a:srgbClr>
          </a:solidFill>
        </p:spPr>
        <p:txBody>
          <a:bodyPr wrap="square" rtlCol="0">
            <a:spAutoFit/>
          </a:bodyPr>
          <a:lstStyle/>
          <a:p>
            <a:r>
              <a:rPr lang="en-US" sz="1200" dirty="0" smtClean="0"/>
              <a:t>20 ft. wide WD take</a:t>
            </a:r>
            <a:endParaRPr lang="en-US" sz="1200" dirty="0"/>
          </a:p>
        </p:txBody>
      </p:sp>
      <p:sp>
        <p:nvSpPr>
          <p:cNvPr id="8" name="TextBox 7"/>
          <p:cNvSpPr txBox="1"/>
          <p:nvPr/>
        </p:nvSpPr>
        <p:spPr>
          <a:xfrm>
            <a:off x="4724400" y="4016514"/>
            <a:ext cx="4343400" cy="707886"/>
          </a:xfrm>
          <a:prstGeom prst="rect">
            <a:avLst/>
          </a:prstGeom>
          <a:solidFill>
            <a:schemeClr val="bg1"/>
          </a:solidFill>
        </p:spPr>
        <p:txBody>
          <a:bodyPr wrap="square" rtlCol="0">
            <a:spAutoFit/>
          </a:bodyPr>
          <a:lstStyle/>
          <a:p>
            <a:r>
              <a:rPr lang="en-US" sz="2000" b="1" dirty="0" smtClean="0"/>
              <a:t>How far back does a 42 year title search need to go?</a:t>
            </a:r>
            <a:endParaRPr lang="en-US" sz="2000" b="1" dirty="0"/>
          </a:p>
        </p:txBody>
      </p:sp>
      <p:sp>
        <p:nvSpPr>
          <p:cNvPr id="10" name="TextBox 9"/>
          <p:cNvSpPr txBox="1"/>
          <p:nvPr/>
        </p:nvSpPr>
        <p:spPr>
          <a:xfrm>
            <a:off x="4800600" y="5246890"/>
            <a:ext cx="4267200" cy="369332"/>
          </a:xfrm>
          <a:prstGeom prst="rect">
            <a:avLst/>
          </a:prstGeom>
          <a:solidFill>
            <a:schemeClr val="bg1"/>
          </a:solidFill>
        </p:spPr>
        <p:txBody>
          <a:bodyPr wrap="square" rtlCol="0">
            <a:spAutoFit/>
          </a:bodyPr>
          <a:lstStyle/>
          <a:p>
            <a:pPr>
              <a:tabLst>
                <a:tab pos="338138" algn="l"/>
              </a:tabLst>
            </a:pPr>
            <a:r>
              <a:rPr lang="en-US" dirty="0" smtClean="0"/>
              <a:t>A.	03/15/1969    </a:t>
            </a:r>
            <a:endParaRPr lang="en-US" dirty="0"/>
          </a:p>
        </p:txBody>
      </p:sp>
      <p:sp>
        <p:nvSpPr>
          <p:cNvPr id="11" name="TextBox 10"/>
          <p:cNvSpPr txBox="1"/>
          <p:nvPr/>
        </p:nvSpPr>
        <p:spPr>
          <a:xfrm>
            <a:off x="4800600" y="5650468"/>
            <a:ext cx="4267200" cy="369332"/>
          </a:xfrm>
          <a:prstGeom prst="rect">
            <a:avLst/>
          </a:prstGeom>
          <a:solidFill>
            <a:schemeClr val="bg1"/>
          </a:solidFill>
        </p:spPr>
        <p:txBody>
          <a:bodyPr wrap="square" rtlCol="0">
            <a:spAutoFit/>
          </a:bodyPr>
          <a:lstStyle/>
          <a:p>
            <a:pPr>
              <a:tabLst>
                <a:tab pos="338138" algn="l"/>
              </a:tabLst>
            </a:pPr>
            <a:r>
              <a:rPr lang="en-US" dirty="0" smtClean="0"/>
              <a:t>B.	01/29/1958    [1/30/2000 - 42 years]</a:t>
            </a:r>
            <a:endParaRPr lang="en-US" dirty="0"/>
          </a:p>
        </p:txBody>
      </p:sp>
      <p:sp>
        <p:nvSpPr>
          <p:cNvPr id="12" name="TextBox 11"/>
          <p:cNvSpPr txBox="1"/>
          <p:nvPr/>
        </p:nvSpPr>
        <p:spPr>
          <a:xfrm>
            <a:off x="4800600" y="6059269"/>
            <a:ext cx="4267200" cy="646331"/>
          </a:xfrm>
          <a:prstGeom prst="rect">
            <a:avLst/>
          </a:prstGeom>
          <a:solidFill>
            <a:schemeClr val="bg1"/>
          </a:solidFill>
        </p:spPr>
        <p:txBody>
          <a:bodyPr wrap="square" rtlCol="0">
            <a:spAutoFit/>
          </a:bodyPr>
          <a:lstStyle/>
          <a:p>
            <a:pPr>
              <a:tabLst>
                <a:tab pos="338138" algn="l"/>
              </a:tabLst>
            </a:pPr>
            <a:r>
              <a:rPr lang="en-US" dirty="0" smtClean="0"/>
              <a:t>C.	01/30/2000    Date of last Warranty 	Deed or Judicial Decree</a:t>
            </a:r>
            <a:endParaRPr lang="en-US" dirty="0"/>
          </a:p>
        </p:txBody>
      </p:sp>
      <p:sp>
        <p:nvSpPr>
          <p:cNvPr id="13" name="TextBox 12"/>
          <p:cNvSpPr txBox="1"/>
          <p:nvPr/>
        </p:nvSpPr>
        <p:spPr>
          <a:xfrm>
            <a:off x="4800600" y="5258179"/>
            <a:ext cx="4267200" cy="369332"/>
          </a:xfrm>
          <a:prstGeom prst="rect">
            <a:avLst/>
          </a:prstGeom>
          <a:solidFill>
            <a:srgbClr val="FF0000">
              <a:alpha val="25098"/>
            </a:srgbClr>
          </a:solidFill>
        </p:spPr>
        <p:txBody>
          <a:bodyPr wrap="square" rtlCol="0">
            <a:spAutoFit/>
          </a:bodyPr>
          <a:lstStyle/>
          <a:p>
            <a:pPr>
              <a:tabLst>
                <a:tab pos="338138" algn="l"/>
              </a:tabLst>
            </a:pPr>
            <a:endParaRPr lang="en-US" dirty="0"/>
          </a:p>
        </p:txBody>
      </p:sp>
      <p:sp>
        <p:nvSpPr>
          <p:cNvPr id="14" name="TextBox 13"/>
          <p:cNvSpPr txBox="1"/>
          <p:nvPr/>
        </p:nvSpPr>
        <p:spPr>
          <a:xfrm>
            <a:off x="609600" y="533400"/>
            <a:ext cx="2133600" cy="646331"/>
          </a:xfrm>
          <a:prstGeom prst="rect">
            <a:avLst/>
          </a:prstGeom>
          <a:noFill/>
        </p:spPr>
        <p:txBody>
          <a:bodyPr wrap="square" rtlCol="0">
            <a:spAutoFit/>
          </a:bodyPr>
          <a:lstStyle/>
          <a:p>
            <a:r>
              <a:rPr lang="en-US" sz="1200" dirty="0" smtClean="0"/>
              <a:t>Wayne Pace purchased property from Mark Rylance – March 15, 1969</a:t>
            </a:r>
            <a:endParaRPr lang="en-US" sz="1200" dirty="0"/>
          </a:p>
        </p:txBody>
      </p:sp>
      <p:cxnSp>
        <p:nvCxnSpPr>
          <p:cNvPr id="15" name="Straight Connector 14"/>
          <p:cNvCxnSpPr/>
          <p:nvPr/>
        </p:nvCxnSpPr>
        <p:spPr>
          <a:xfrm flipV="1">
            <a:off x="3124200" y="1940356"/>
            <a:ext cx="0" cy="10314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20" idx="1"/>
          </p:cNvCxnSpPr>
          <p:nvPr/>
        </p:nvCxnSpPr>
        <p:spPr>
          <a:xfrm flipV="1">
            <a:off x="3124200" y="1940356"/>
            <a:ext cx="990600" cy="13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14800" y="1786467"/>
            <a:ext cx="3581400" cy="307777"/>
          </a:xfrm>
          <a:prstGeom prst="rect">
            <a:avLst/>
          </a:prstGeom>
          <a:solidFill>
            <a:schemeClr val="bg1"/>
          </a:solidFill>
        </p:spPr>
        <p:txBody>
          <a:bodyPr wrap="square" rtlCol="0">
            <a:spAutoFit/>
          </a:bodyPr>
          <a:lstStyle/>
          <a:p>
            <a:r>
              <a:rPr lang="en-US" sz="1400" dirty="0" smtClean="0"/>
              <a:t>WD been of record for 16.8 years</a:t>
            </a:r>
            <a:endParaRPr lang="en-US" sz="1400" dirty="0"/>
          </a:p>
        </p:txBody>
      </p:sp>
      <p:cxnSp>
        <p:nvCxnSpPr>
          <p:cNvPr id="22" name="Straight Connector 21"/>
          <p:cNvCxnSpPr/>
          <p:nvPr/>
        </p:nvCxnSpPr>
        <p:spPr>
          <a:xfrm flipV="1">
            <a:off x="3733800" y="838200"/>
            <a:ext cx="0" cy="21336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733800" y="1066800"/>
            <a:ext cx="3810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124200" y="838201"/>
            <a:ext cx="0" cy="11021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743200" y="83820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114800" y="914400"/>
            <a:ext cx="3581400" cy="307777"/>
          </a:xfrm>
          <a:prstGeom prst="rect">
            <a:avLst/>
          </a:prstGeom>
          <a:solidFill>
            <a:srgbClr val="FFFF00"/>
          </a:solidFill>
        </p:spPr>
        <p:txBody>
          <a:bodyPr wrap="square" rtlCol="0">
            <a:spAutoFit/>
          </a:bodyPr>
          <a:lstStyle/>
          <a:p>
            <a:r>
              <a:rPr lang="en-US" sz="1400" dirty="0" smtClean="0"/>
              <a:t>WD been of record for 47.7 years</a:t>
            </a:r>
            <a:endParaRPr lang="en-US" sz="1400" dirty="0"/>
          </a:p>
        </p:txBody>
      </p:sp>
      <p:sp>
        <p:nvSpPr>
          <p:cNvPr id="30" name="TextBox 29"/>
          <p:cNvSpPr txBox="1"/>
          <p:nvPr/>
        </p:nvSpPr>
        <p:spPr>
          <a:xfrm>
            <a:off x="4114800" y="76200"/>
            <a:ext cx="4800602" cy="738664"/>
          </a:xfrm>
          <a:prstGeom prst="rect">
            <a:avLst/>
          </a:prstGeom>
          <a:solidFill>
            <a:srgbClr val="FFFF00"/>
          </a:solidFill>
        </p:spPr>
        <p:txBody>
          <a:bodyPr wrap="square" rtlCol="0">
            <a:spAutoFit/>
          </a:bodyPr>
          <a:lstStyle/>
          <a:p>
            <a:r>
              <a:rPr lang="en-US" sz="1400" dirty="0" smtClean="0"/>
              <a:t>This is the WD or judicial decree of the entire bundle of rights of the property being acquired that has been of </a:t>
            </a:r>
            <a:r>
              <a:rPr lang="en-US" sz="1400" dirty="0"/>
              <a:t>record</a:t>
            </a:r>
            <a:r>
              <a:rPr lang="en-US" sz="1400" dirty="0" smtClean="0"/>
              <a:t> for more than 42 years</a:t>
            </a:r>
            <a:endParaRPr lang="en-US" sz="1400" dirty="0"/>
          </a:p>
        </p:txBody>
      </p:sp>
      <p:cxnSp>
        <p:nvCxnSpPr>
          <p:cNvPr id="21" name="Straight Connector 20"/>
          <p:cNvCxnSpPr/>
          <p:nvPr/>
        </p:nvCxnSpPr>
        <p:spPr>
          <a:xfrm>
            <a:off x="2743200" y="297180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743200" y="1940356"/>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48200" y="2286000"/>
            <a:ext cx="3962400" cy="1600438"/>
          </a:xfrm>
          <a:prstGeom prst="rect">
            <a:avLst/>
          </a:prstGeom>
          <a:solidFill>
            <a:schemeClr val="bg1"/>
          </a:solidFill>
          <a:ln w="28575">
            <a:solidFill>
              <a:schemeClr val="tx1"/>
            </a:solidFill>
          </a:ln>
        </p:spPr>
        <p:txBody>
          <a:bodyPr wrap="square" rtlCol="0">
            <a:spAutoFit/>
          </a:bodyPr>
          <a:lstStyle/>
          <a:p>
            <a:r>
              <a:rPr lang="en-US" sz="1400" dirty="0" smtClean="0"/>
              <a:t>Another way to look at it:</a:t>
            </a:r>
          </a:p>
          <a:p>
            <a:r>
              <a:rPr lang="en-US" sz="1400" dirty="0" smtClean="0"/>
              <a:t>11/30/2017 – 42 years = 11/29/1975</a:t>
            </a:r>
          </a:p>
          <a:p>
            <a:endParaRPr lang="en-US" sz="1400" dirty="0"/>
          </a:p>
          <a:p>
            <a:r>
              <a:rPr lang="en-US" sz="1400" dirty="0" smtClean="0"/>
              <a:t>Now start looking for the most recent WD that transfers the full bundle of rights in the parcel to be acquired that occurred prior to 11/29/75</a:t>
            </a:r>
            <a:endParaRPr lang="en-US" sz="1400" dirty="0"/>
          </a:p>
          <a:p>
            <a:endParaRPr lang="en-US" sz="1400" dirty="0"/>
          </a:p>
        </p:txBody>
      </p:sp>
    </p:spTree>
    <p:extLst>
      <p:ext uri="{BB962C8B-B14F-4D97-AF65-F5344CB8AC3E}">
        <p14:creationId xmlns:p14="http://schemas.microsoft.com/office/powerpoint/2010/main" val="291917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9"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0-#ppt_w/2"/>
                                          </p:val>
                                        </p:tav>
                                        <p:tav tm="100000">
                                          <p:val>
                                            <p:strVal val="#ppt_x"/>
                                          </p:val>
                                        </p:tav>
                                      </p:tavLst>
                                    </p:anim>
                                    <p:anim calcmode="lin" valueType="num">
                                      <p:cBhvr additive="base">
                                        <p:cTn id="59"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0-#ppt_w/2"/>
                                          </p:val>
                                        </p:tav>
                                        <p:tav tm="100000">
                                          <p:val>
                                            <p:strVal val="#ppt_x"/>
                                          </p:val>
                                        </p:tav>
                                      </p:tavLst>
                                    </p:anim>
                                    <p:anim calcmode="lin" valueType="num">
                                      <p:cBhvr additive="base">
                                        <p:cTn id="81"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2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22"/>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24"/>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2" presetClass="entr" presetSubtype="1"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 calcmode="lin" valueType="num">
                                      <p:cBhvr additive="base">
                                        <p:cTn id="102" dur="500" fill="hold"/>
                                        <p:tgtEl>
                                          <p:spTgt spid="29"/>
                                        </p:tgtEl>
                                        <p:attrNameLst>
                                          <p:attrName>ppt_x</p:attrName>
                                        </p:attrNameLst>
                                      </p:cBhvr>
                                      <p:tavLst>
                                        <p:tav tm="0">
                                          <p:val>
                                            <p:strVal val="#ppt_x"/>
                                          </p:val>
                                        </p:tav>
                                        <p:tav tm="100000">
                                          <p:val>
                                            <p:strVal val="#ppt_x"/>
                                          </p:val>
                                        </p:tav>
                                      </p:tavLst>
                                    </p:anim>
                                    <p:anim calcmode="lin" valueType="num">
                                      <p:cBhvr additive="base">
                                        <p:cTn id="103"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barn(inVertical)">
                                      <p:cBhvr>
                                        <p:cTn id="108" dur="500"/>
                                        <p:tgtEl>
                                          <p:spTgt spid="30"/>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9"/>
                                        </p:tgtEl>
                                        <p:attrNameLst>
                                          <p:attrName>style.visibility</p:attrName>
                                        </p:attrNameLst>
                                      </p:cBhvr>
                                      <p:to>
                                        <p:strVal val="visible"/>
                                      </p:to>
                                    </p:set>
                                    <p:anim calcmode="lin" valueType="num">
                                      <p:cBhvr>
                                        <p:cTn id="113" dur="500" fill="hold"/>
                                        <p:tgtEl>
                                          <p:spTgt spid="9"/>
                                        </p:tgtEl>
                                        <p:attrNameLst>
                                          <p:attrName>ppt_w</p:attrName>
                                        </p:attrNameLst>
                                      </p:cBhvr>
                                      <p:tavLst>
                                        <p:tav tm="0">
                                          <p:val>
                                            <p:fltVal val="0"/>
                                          </p:val>
                                        </p:tav>
                                        <p:tav tm="100000">
                                          <p:val>
                                            <p:strVal val="#ppt_w"/>
                                          </p:val>
                                        </p:tav>
                                      </p:tavLst>
                                    </p:anim>
                                    <p:anim calcmode="lin" valueType="num">
                                      <p:cBhvr>
                                        <p:cTn id="114" dur="500" fill="hold"/>
                                        <p:tgtEl>
                                          <p:spTgt spid="9"/>
                                        </p:tgtEl>
                                        <p:attrNameLst>
                                          <p:attrName>ppt_h</p:attrName>
                                        </p:attrNameLst>
                                      </p:cBhvr>
                                      <p:tavLst>
                                        <p:tav tm="0">
                                          <p:val>
                                            <p:fltVal val="0"/>
                                          </p:val>
                                        </p:tav>
                                        <p:tav tm="100000">
                                          <p:val>
                                            <p:strVal val="#ppt_h"/>
                                          </p:val>
                                        </p:tav>
                                      </p:tavLst>
                                    </p:anim>
                                    <p:animEffect transition="in" filter="fade">
                                      <p:cBhvr>
                                        <p:cTn id="1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p:bldP spid="7" grpId="0" animBg="1"/>
      <p:bldP spid="8" grpId="0" animBg="1"/>
      <p:bldP spid="10" grpId="0" animBg="1"/>
      <p:bldP spid="11" grpId="0" animBg="1"/>
      <p:bldP spid="12" grpId="0" animBg="1"/>
      <p:bldP spid="13" grpId="0" animBg="1"/>
      <p:bldP spid="14" grpId="0"/>
      <p:bldP spid="20" grpId="0" animBg="1"/>
      <p:bldP spid="29" grpId="0" animBg="1"/>
      <p:bldP spid="30"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04801"/>
            <a:ext cx="1600200"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76200" y="5722161"/>
            <a:ext cx="6248401" cy="381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Road</a:t>
            </a:r>
            <a:endParaRPr lang="en-US" sz="1200" b="1" dirty="0">
              <a:solidFill>
                <a:schemeClr val="tx1"/>
              </a:solidFill>
            </a:endParaRPr>
          </a:p>
        </p:txBody>
      </p:sp>
      <p:sp>
        <p:nvSpPr>
          <p:cNvPr id="5" name="Rectangle 4"/>
          <p:cNvSpPr/>
          <p:nvPr/>
        </p:nvSpPr>
        <p:spPr>
          <a:xfrm>
            <a:off x="1686025" y="303201"/>
            <a:ext cx="1590575"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286225" y="303201"/>
            <a:ext cx="1590575"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676400" y="3283803"/>
            <a:ext cx="1600200" cy="830997"/>
          </a:xfrm>
          <a:prstGeom prst="rect">
            <a:avLst/>
          </a:prstGeom>
          <a:noFill/>
        </p:spPr>
        <p:txBody>
          <a:bodyPr wrap="square" rtlCol="0">
            <a:spAutoFit/>
          </a:bodyPr>
          <a:lstStyle/>
          <a:p>
            <a:r>
              <a:rPr lang="en-US" sz="1200" dirty="0" smtClean="0"/>
              <a:t>Doug Maitland </a:t>
            </a:r>
          </a:p>
          <a:p>
            <a:r>
              <a:rPr lang="en-US" sz="1200" dirty="0" smtClean="0"/>
              <a:t>purchased from Fred Smith –  March 1, 2005</a:t>
            </a:r>
            <a:endParaRPr lang="en-US" sz="1200" dirty="0"/>
          </a:p>
        </p:txBody>
      </p:sp>
      <p:sp>
        <p:nvSpPr>
          <p:cNvPr id="8" name="TextBox 7"/>
          <p:cNvSpPr txBox="1"/>
          <p:nvPr/>
        </p:nvSpPr>
        <p:spPr>
          <a:xfrm>
            <a:off x="3286225" y="3276600"/>
            <a:ext cx="1590575" cy="830997"/>
          </a:xfrm>
          <a:prstGeom prst="rect">
            <a:avLst/>
          </a:prstGeom>
          <a:noFill/>
        </p:spPr>
        <p:txBody>
          <a:bodyPr wrap="square" rtlCol="0">
            <a:spAutoFit/>
          </a:bodyPr>
          <a:lstStyle/>
          <a:p>
            <a:r>
              <a:rPr lang="en-US" sz="1200" dirty="0" smtClean="0"/>
              <a:t>Doug Maitland </a:t>
            </a:r>
          </a:p>
          <a:p>
            <a:r>
              <a:rPr lang="en-US" sz="1200" dirty="0" smtClean="0"/>
              <a:t>purchased from Alvin Kline –  Sept. 1, 2010</a:t>
            </a:r>
            <a:endParaRPr lang="en-US" sz="1200" dirty="0"/>
          </a:p>
        </p:txBody>
      </p:sp>
      <p:sp>
        <p:nvSpPr>
          <p:cNvPr id="9" name="TextBox 8"/>
          <p:cNvSpPr txBox="1"/>
          <p:nvPr/>
        </p:nvSpPr>
        <p:spPr>
          <a:xfrm>
            <a:off x="228600" y="4306669"/>
            <a:ext cx="1371600" cy="646331"/>
          </a:xfrm>
          <a:prstGeom prst="rect">
            <a:avLst/>
          </a:prstGeom>
          <a:noFill/>
        </p:spPr>
        <p:txBody>
          <a:bodyPr wrap="square" rtlCol="0">
            <a:spAutoFit/>
          </a:bodyPr>
          <a:lstStyle/>
          <a:p>
            <a:r>
              <a:rPr lang="en-US" sz="1200" dirty="0" smtClean="0"/>
              <a:t>10 Acres of Vacant Farm Land</a:t>
            </a:r>
            <a:endParaRPr lang="en-US" sz="1200" dirty="0"/>
          </a:p>
        </p:txBody>
      </p:sp>
      <p:sp>
        <p:nvSpPr>
          <p:cNvPr id="10" name="TextBox 9"/>
          <p:cNvSpPr txBox="1"/>
          <p:nvPr/>
        </p:nvSpPr>
        <p:spPr>
          <a:xfrm>
            <a:off x="1828800" y="4306669"/>
            <a:ext cx="1371600" cy="646331"/>
          </a:xfrm>
          <a:prstGeom prst="rect">
            <a:avLst/>
          </a:prstGeom>
          <a:noFill/>
        </p:spPr>
        <p:txBody>
          <a:bodyPr wrap="square" rtlCol="0">
            <a:spAutoFit/>
          </a:bodyPr>
          <a:lstStyle/>
          <a:p>
            <a:r>
              <a:rPr lang="en-US" sz="1200" dirty="0" smtClean="0"/>
              <a:t>10 Acres of Vacant Farm Land</a:t>
            </a:r>
            <a:endParaRPr lang="en-US" sz="1200" dirty="0"/>
          </a:p>
        </p:txBody>
      </p:sp>
      <p:sp>
        <p:nvSpPr>
          <p:cNvPr id="11" name="TextBox 10"/>
          <p:cNvSpPr txBox="1"/>
          <p:nvPr/>
        </p:nvSpPr>
        <p:spPr>
          <a:xfrm>
            <a:off x="3429000" y="4306669"/>
            <a:ext cx="1371600" cy="646331"/>
          </a:xfrm>
          <a:prstGeom prst="rect">
            <a:avLst/>
          </a:prstGeom>
          <a:noFill/>
        </p:spPr>
        <p:txBody>
          <a:bodyPr wrap="square" rtlCol="0">
            <a:spAutoFit/>
          </a:bodyPr>
          <a:lstStyle/>
          <a:p>
            <a:r>
              <a:rPr lang="en-US" sz="1200" dirty="0" smtClean="0"/>
              <a:t>10 Acres of Vacant Farm Land</a:t>
            </a:r>
            <a:endParaRPr lang="en-US" sz="1200" dirty="0"/>
          </a:p>
        </p:txBody>
      </p:sp>
      <p:sp>
        <p:nvSpPr>
          <p:cNvPr id="12" name="TextBox 11"/>
          <p:cNvSpPr txBox="1"/>
          <p:nvPr/>
        </p:nvSpPr>
        <p:spPr>
          <a:xfrm>
            <a:off x="76200" y="5438001"/>
            <a:ext cx="4800600" cy="276999"/>
          </a:xfrm>
          <a:prstGeom prst="rect">
            <a:avLst/>
          </a:prstGeom>
          <a:solidFill>
            <a:srgbClr val="FF0000">
              <a:alpha val="30196"/>
            </a:srgbClr>
          </a:solidFill>
        </p:spPr>
        <p:txBody>
          <a:bodyPr wrap="square" rtlCol="0">
            <a:spAutoFit/>
          </a:bodyPr>
          <a:lstStyle/>
          <a:p>
            <a:r>
              <a:rPr lang="en-US" sz="1200" dirty="0" smtClean="0"/>
              <a:t>20 ft. wide WD take</a:t>
            </a:r>
            <a:endParaRPr lang="en-US" sz="1200" dirty="0"/>
          </a:p>
        </p:txBody>
      </p:sp>
      <p:sp>
        <p:nvSpPr>
          <p:cNvPr id="13" name="TextBox 12"/>
          <p:cNvSpPr txBox="1"/>
          <p:nvPr/>
        </p:nvSpPr>
        <p:spPr>
          <a:xfrm>
            <a:off x="4886424" y="76200"/>
            <a:ext cx="4257575" cy="707886"/>
          </a:xfrm>
          <a:prstGeom prst="rect">
            <a:avLst/>
          </a:prstGeom>
          <a:solidFill>
            <a:schemeClr val="bg1"/>
          </a:solidFill>
        </p:spPr>
        <p:txBody>
          <a:bodyPr wrap="square" rtlCol="0">
            <a:spAutoFit/>
          </a:bodyPr>
          <a:lstStyle/>
          <a:p>
            <a:r>
              <a:rPr lang="en-US" sz="2000" b="1" dirty="0" smtClean="0"/>
              <a:t>How far back does a 42 year title search need to go?</a:t>
            </a:r>
            <a:endParaRPr lang="en-US" sz="2000" b="1" dirty="0"/>
          </a:p>
        </p:txBody>
      </p:sp>
      <p:sp>
        <p:nvSpPr>
          <p:cNvPr id="16" name="TextBox 15"/>
          <p:cNvSpPr txBox="1"/>
          <p:nvPr/>
        </p:nvSpPr>
        <p:spPr>
          <a:xfrm>
            <a:off x="4953000" y="838200"/>
            <a:ext cx="3886200" cy="369332"/>
          </a:xfrm>
          <a:prstGeom prst="rect">
            <a:avLst/>
          </a:prstGeom>
          <a:solidFill>
            <a:schemeClr val="bg1"/>
          </a:solidFill>
        </p:spPr>
        <p:txBody>
          <a:bodyPr wrap="square" rtlCol="0">
            <a:spAutoFit/>
          </a:bodyPr>
          <a:lstStyle/>
          <a:p>
            <a:pPr>
              <a:tabLst>
                <a:tab pos="338138" algn="l"/>
              </a:tabLst>
            </a:pPr>
            <a:r>
              <a:rPr lang="en-US" dirty="0" smtClean="0"/>
              <a:t>1 fee owner of an assemblage</a:t>
            </a:r>
            <a:r>
              <a:rPr lang="en-US" dirty="0"/>
              <a:t>	</a:t>
            </a:r>
          </a:p>
        </p:txBody>
      </p:sp>
      <p:sp>
        <p:nvSpPr>
          <p:cNvPr id="17" name="TextBox 16"/>
          <p:cNvSpPr txBox="1"/>
          <p:nvPr/>
        </p:nvSpPr>
        <p:spPr>
          <a:xfrm>
            <a:off x="1718733" y="6182380"/>
            <a:ext cx="1504750" cy="523220"/>
          </a:xfrm>
          <a:prstGeom prst="rect">
            <a:avLst/>
          </a:prstGeom>
          <a:solidFill>
            <a:schemeClr val="bg1"/>
          </a:solidFill>
        </p:spPr>
        <p:txBody>
          <a:bodyPr wrap="square" rtlCol="0">
            <a:spAutoFit/>
          </a:bodyPr>
          <a:lstStyle/>
          <a:p>
            <a:r>
              <a:rPr lang="en-US" sz="1400" b="1" dirty="0" smtClean="0"/>
              <a:t>Current Date is Nov. 30, 2017</a:t>
            </a:r>
            <a:endParaRPr lang="en-US" sz="1400" b="1" dirty="0"/>
          </a:p>
        </p:txBody>
      </p:sp>
      <p:sp>
        <p:nvSpPr>
          <p:cNvPr id="21" name="TextBox 20"/>
          <p:cNvSpPr txBox="1"/>
          <p:nvPr/>
        </p:nvSpPr>
        <p:spPr>
          <a:xfrm>
            <a:off x="76200" y="3283803"/>
            <a:ext cx="1524000" cy="830997"/>
          </a:xfrm>
          <a:prstGeom prst="rect">
            <a:avLst/>
          </a:prstGeom>
          <a:noFill/>
        </p:spPr>
        <p:txBody>
          <a:bodyPr wrap="square" rtlCol="0">
            <a:spAutoFit/>
          </a:bodyPr>
          <a:lstStyle/>
          <a:p>
            <a:r>
              <a:rPr lang="en-US" sz="1200" dirty="0" smtClean="0"/>
              <a:t>Doug Maitland purchased property from Wayne Pace – Jan. 30, 2000</a:t>
            </a:r>
            <a:endParaRPr lang="en-US" sz="1200" dirty="0"/>
          </a:p>
        </p:txBody>
      </p:sp>
      <p:sp>
        <p:nvSpPr>
          <p:cNvPr id="22" name="TextBox 21"/>
          <p:cNvSpPr txBox="1"/>
          <p:nvPr/>
        </p:nvSpPr>
        <p:spPr>
          <a:xfrm>
            <a:off x="76200" y="1143000"/>
            <a:ext cx="1609825" cy="830997"/>
          </a:xfrm>
          <a:prstGeom prst="rect">
            <a:avLst/>
          </a:prstGeom>
          <a:noFill/>
        </p:spPr>
        <p:txBody>
          <a:bodyPr wrap="square" rtlCol="0">
            <a:spAutoFit/>
          </a:bodyPr>
          <a:lstStyle/>
          <a:p>
            <a:r>
              <a:rPr lang="en-US" sz="1200" dirty="0" smtClean="0"/>
              <a:t>Wayne Pace purchased property from Mark Rylance – March 15, 1969</a:t>
            </a:r>
            <a:endParaRPr lang="en-US" sz="1200" dirty="0"/>
          </a:p>
        </p:txBody>
      </p:sp>
      <p:sp>
        <p:nvSpPr>
          <p:cNvPr id="23" name="TextBox 22"/>
          <p:cNvSpPr txBox="1"/>
          <p:nvPr/>
        </p:nvSpPr>
        <p:spPr>
          <a:xfrm>
            <a:off x="381000" y="304800"/>
            <a:ext cx="1143000" cy="276999"/>
          </a:xfrm>
          <a:prstGeom prst="rect">
            <a:avLst/>
          </a:prstGeom>
          <a:noFill/>
        </p:spPr>
        <p:txBody>
          <a:bodyPr wrap="square" rtlCol="0">
            <a:spAutoFit/>
          </a:bodyPr>
          <a:lstStyle/>
          <a:p>
            <a:r>
              <a:rPr lang="en-US" sz="1200" dirty="0" smtClean="0"/>
              <a:t>Parcel A</a:t>
            </a:r>
            <a:endParaRPr lang="en-US" sz="1200" dirty="0"/>
          </a:p>
        </p:txBody>
      </p:sp>
      <p:sp>
        <p:nvSpPr>
          <p:cNvPr id="24" name="TextBox 23"/>
          <p:cNvSpPr txBox="1"/>
          <p:nvPr/>
        </p:nvSpPr>
        <p:spPr>
          <a:xfrm>
            <a:off x="1981200" y="301557"/>
            <a:ext cx="1143000" cy="276999"/>
          </a:xfrm>
          <a:prstGeom prst="rect">
            <a:avLst/>
          </a:prstGeom>
          <a:noFill/>
        </p:spPr>
        <p:txBody>
          <a:bodyPr wrap="square" rtlCol="0">
            <a:spAutoFit/>
          </a:bodyPr>
          <a:lstStyle/>
          <a:p>
            <a:r>
              <a:rPr lang="en-US" sz="1200" dirty="0" smtClean="0"/>
              <a:t>Parcel B</a:t>
            </a:r>
            <a:endParaRPr lang="en-US" sz="1200" dirty="0"/>
          </a:p>
        </p:txBody>
      </p:sp>
      <p:sp>
        <p:nvSpPr>
          <p:cNvPr id="25" name="TextBox 24"/>
          <p:cNvSpPr txBox="1"/>
          <p:nvPr/>
        </p:nvSpPr>
        <p:spPr>
          <a:xfrm>
            <a:off x="1666775" y="1143000"/>
            <a:ext cx="1609825" cy="830997"/>
          </a:xfrm>
          <a:prstGeom prst="rect">
            <a:avLst/>
          </a:prstGeom>
          <a:noFill/>
        </p:spPr>
        <p:txBody>
          <a:bodyPr wrap="square" rtlCol="0">
            <a:spAutoFit/>
          </a:bodyPr>
          <a:lstStyle/>
          <a:p>
            <a:r>
              <a:rPr lang="en-US" sz="1200" dirty="0" smtClean="0"/>
              <a:t>Fred Smith  purchased property from Frank Brown  – May 1, 1960</a:t>
            </a:r>
            <a:endParaRPr lang="en-US" sz="1200" dirty="0"/>
          </a:p>
        </p:txBody>
      </p:sp>
      <p:sp>
        <p:nvSpPr>
          <p:cNvPr id="26" name="TextBox 25"/>
          <p:cNvSpPr txBox="1"/>
          <p:nvPr/>
        </p:nvSpPr>
        <p:spPr>
          <a:xfrm>
            <a:off x="3581400" y="298734"/>
            <a:ext cx="1143000" cy="276999"/>
          </a:xfrm>
          <a:prstGeom prst="rect">
            <a:avLst/>
          </a:prstGeom>
          <a:noFill/>
        </p:spPr>
        <p:txBody>
          <a:bodyPr wrap="square" rtlCol="0">
            <a:spAutoFit/>
          </a:bodyPr>
          <a:lstStyle/>
          <a:p>
            <a:r>
              <a:rPr lang="en-US" sz="1200" dirty="0" smtClean="0"/>
              <a:t>Parcel C</a:t>
            </a:r>
            <a:endParaRPr lang="en-US" sz="1200" dirty="0"/>
          </a:p>
        </p:txBody>
      </p:sp>
      <p:sp>
        <p:nvSpPr>
          <p:cNvPr id="27" name="TextBox 26"/>
          <p:cNvSpPr txBox="1"/>
          <p:nvPr/>
        </p:nvSpPr>
        <p:spPr>
          <a:xfrm>
            <a:off x="3266975" y="1143000"/>
            <a:ext cx="1609825" cy="830997"/>
          </a:xfrm>
          <a:prstGeom prst="rect">
            <a:avLst/>
          </a:prstGeom>
          <a:noFill/>
        </p:spPr>
        <p:txBody>
          <a:bodyPr wrap="square" rtlCol="0">
            <a:spAutoFit/>
          </a:bodyPr>
          <a:lstStyle/>
          <a:p>
            <a:r>
              <a:rPr lang="en-US" sz="1200" dirty="0" smtClean="0"/>
              <a:t>Alvin Kline  purchased property from Anita White </a:t>
            </a:r>
            <a:r>
              <a:rPr lang="en-US" sz="1200" dirty="0"/>
              <a:t>-</a:t>
            </a:r>
            <a:r>
              <a:rPr lang="en-US" sz="1200" dirty="0" smtClean="0"/>
              <a:t>  – April 1, 1955</a:t>
            </a:r>
            <a:endParaRPr lang="en-US" sz="1200" dirty="0"/>
          </a:p>
        </p:txBody>
      </p:sp>
      <p:sp>
        <p:nvSpPr>
          <p:cNvPr id="28" name="TextBox 27"/>
          <p:cNvSpPr txBox="1"/>
          <p:nvPr/>
        </p:nvSpPr>
        <p:spPr>
          <a:xfrm>
            <a:off x="4953000" y="1230868"/>
            <a:ext cx="3886200" cy="369332"/>
          </a:xfrm>
          <a:prstGeom prst="rect">
            <a:avLst/>
          </a:prstGeom>
          <a:solidFill>
            <a:schemeClr val="bg1"/>
          </a:solidFill>
        </p:spPr>
        <p:txBody>
          <a:bodyPr wrap="square" rtlCol="0">
            <a:spAutoFit/>
          </a:bodyPr>
          <a:lstStyle/>
          <a:p>
            <a:pPr>
              <a:tabLst>
                <a:tab pos="338138" algn="l"/>
              </a:tabLst>
            </a:pPr>
            <a:r>
              <a:rPr lang="en-US" dirty="0" smtClean="0"/>
              <a:t>1 title report having 3 title chains</a:t>
            </a:r>
            <a:r>
              <a:rPr lang="en-US" dirty="0"/>
              <a:t>	</a:t>
            </a:r>
          </a:p>
        </p:txBody>
      </p:sp>
      <p:sp>
        <p:nvSpPr>
          <p:cNvPr id="29" name="TextBox 28"/>
          <p:cNvSpPr txBox="1"/>
          <p:nvPr/>
        </p:nvSpPr>
        <p:spPr>
          <a:xfrm>
            <a:off x="4953000" y="1631623"/>
            <a:ext cx="3886200" cy="369332"/>
          </a:xfrm>
          <a:prstGeom prst="rect">
            <a:avLst/>
          </a:prstGeom>
          <a:solidFill>
            <a:schemeClr val="bg1"/>
          </a:solidFill>
        </p:spPr>
        <p:txBody>
          <a:bodyPr wrap="square" rtlCol="0">
            <a:spAutoFit/>
          </a:bodyPr>
          <a:lstStyle/>
          <a:p>
            <a:pPr>
              <a:tabLst>
                <a:tab pos="338138" algn="l"/>
              </a:tabLst>
            </a:pPr>
            <a:r>
              <a:rPr lang="en-US" dirty="0" smtClean="0"/>
              <a:t>Each chain must have root title</a:t>
            </a:r>
            <a:r>
              <a:rPr lang="en-US" dirty="0"/>
              <a:t>	</a:t>
            </a:r>
          </a:p>
        </p:txBody>
      </p:sp>
      <p:sp>
        <p:nvSpPr>
          <p:cNvPr id="30" name="TextBox 29"/>
          <p:cNvSpPr txBox="1"/>
          <p:nvPr/>
        </p:nvSpPr>
        <p:spPr>
          <a:xfrm>
            <a:off x="4953000" y="2069068"/>
            <a:ext cx="3886200" cy="923330"/>
          </a:xfrm>
          <a:prstGeom prst="rect">
            <a:avLst/>
          </a:prstGeom>
          <a:solidFill>
            <a:srgbClr val="FFC000"/>
          </a:solidFill>
        </p:spPr>
        <p:txBody>
          <a:bodyPr wrap="square" rtlCol="0">
            <a:spAutoFit/>
          </a:bodyPr>
          <a:lstStyle/>
          <a:p>
            <a:pPr>
              <a:tabLst>
                <a:tab pos="338138" algn="l"/>
              </a:tabLst>
            </a:pPr>
            <a:r>
              <a:rPr lang="en-US" dirty="0" smtClean="0"/>
              <a:t>Parcel A runs from </a:t>
            </a:r>
          </a:p>
          <a:p>
            <a:pPr>
              <a:tabLst>
                <a:tab pos="338138" algn="l"/>
              </a:tabLst>
            </a:pPr>
            <a:r>
              <a:rPr lang="en-US" dirty="0" smtClean="0"/>
              <a:t>11/30/2017 → 03/15/1969 </a:t>
            </a:r>
          </a:p>
          <a:p>
            <a:pPr>
              <a:tabLst>
                <a:tab pos="338138" algn="l"/>
              </a:tabLst>
            </a:pPr>
            <a:r>
              <a:rPr lang="en-US" dirty="0" smtClean="0"/>
              <a:t>47.7 years</a:t>
            </a:r>
            <a:r>
              <a:rPr lang="en-US" dirty="0"/>
              <a:t>	</a:t>
            </a:r>
          </a:p>
        </p:txBody>
      </p:sp>
      <p:sp>
        <p:nvSpPr>
          <p:cNvPr id="32" name="TextBox 31"/>
          <p:cNvSpPr txBox="1"/>
          <p:nvPr/>
        </p:nvSpPr>
        <p:spPr>
          <a:xfrm>
            <a:off x="4953000" y="3039070"/>
            <a:ext cx="3886200" cy="923330"/>
          </a:xfrm>
          <a:prstGeom prst="rect">
            <a:avLst/>
          </a:prstGeom>
          <a:solidFill>
            <a:srgbClr val="FFC000"/>
          </a:solidFill>
        </p:spPr>
        <p:txBody>
          <a:bodyPr wrap="square" rtlCol="0">
            <a:spAutoFit/>
          </a:bodyPr>
          <a:lstStyle/>
          <a:p>
            <a:pPr>
              <a:tabLst>
                <a:tab pos="338138" algn="l"/>
              </a:tabLst>
            </a:pPr>
            <a:r>
              <a:rPr lang="en-US" dirty="0" smtClean="0"/>
              <a:t>Parcel B runs from </a:t>
            </a:r>
          </a:p>
          <a:p>
            <a:pPr>
              <a:tabLst>
                <a:tab pos="338138" algn="l"/>
              </a:tabLst>
            </a:pPr>
            <a:r>
              <a:rPr lang="en-US" dirty="0" smtClean="0"/>
              <a:t>11/30/2017 → 05/01/1960 </a:t>
            </a:r>
          </a:p>
          <a:p>
            <a:pPr>
              <a:tabLst>
                <a:tab pos="338138" algn="l"/>
              </a:tabLst>
            </a:pPr>
            <a:r>
              <a:rPr lang="en-US" dirty="0" smtClean="0"/>
              <a:t>55.6 years</a:t>
            </a:r>
            <a:r>
              <a:rPr lang="en-US" dirty="0"/>
              <a:t>	</a:t>
            </a:r>
          </a:p>
        </p:txBody>
      </p:sp>
      <p:sp>
        <p:nvSpPr>
          <p:cNvPr id="33" name="TextBox 32"/>
          <p:cNvSpPr txBox="1"/>
          <p:nvPr/>
        </p:nvSpPr>
        <p:spPr>
          <a:xfrm>
            <a:off x="4969932" y="4007092"/>
            <a:ext cx="3886200" cy="923330"/>
          </a:xfrm>
          <a:prstGeom prst="rect">
            <a:avLst/>
          </a:prstGeom>
          <a:solidFill>
            <a:srgbClr val="FFC000"/>
          </a:solidFill>
        </p:spPr>
        <p:txBody>
          <a:bodyPr wrap="square" rtlCol="0">
            <a:spAutoFit/>
          </a:bodyPr>
          <a:lstStyle/>
          <a:p>
            <a:pPr>
              <a:tabLst>
                <a:tab pos="338138" algn="l"/>
              </a:tabLst>
            </a:pPr>
            <a:r>
              <a:rPr lang="en-US" dirty="0" smtClean="0"/>
              <a:t>Parcel C runs from </a:t>
            </a:r>
          </a:p>
          <a:p>
            <a:pPr>
              <a:tabLst>
                <a:tab pos="338138" algn="l"/>
              </a:tabLst>
            </a:pPr>
            <a:r>
              <a:rPr lang="en-US" dirty="0" smtClean="0"/>
              <a:t>11/30/2017 → 04/01/1955 </a:t>
            </a:r>
          </a:p>
          <a:p>
            <a:pPr>
              <a:tabLst>
                <a:tab pos="338138" algn="l"/>
              </a:tabLst>
            </a:pPr>
            <a:r>
              <a:rPr lang="en-US" dirty="0" smtClean="0"/>
              <a:t>60.7 years</a:t>
            </a:r>
            <a:r>
              <a:rPr lang="en-US" dirty="0"/>
              <a:t>	</a:t>
            </a:r>
          </a:p>
        </p:txBody>
      </p:sp>
      <p:sp>
        <p:nvSpPr>
          <p:cNvPr id="35" name="TextBox 34"/>
          <p:cNvSpPr txBox="1"/>
          <p:nvPr/>
        </p:nvSpPr>
        <p:spPr>
          <a:xfrm>
            <a:off x="304800" y="2895600"/>
            <a:ext cx="1143000" cy="276999"/>
          </a:xfrm>
          <a:prstGeom prst="rect">
            <a:avLst/>
          </a:prstGeom>
          <a:solidFill>
            <a:schemeClr val="bg1"/>
          </a:solidFill>
        </p:spPr>
        <p:txBody>
          <a:bodyPr wrap="square" rtlCol="0">
            <a:spAutoFit/>
          </a:bodyPr>
          <a:lstStyle/>
          <a:p>
            <a:r>
              <a:rPr lang="en-US" sz="1200" dirty="0" smtClean="0"/>
              <a:t>16.8 years</a:t>
            </a:r>
            <a:endParaRPr lang="en-US" sz="1200" dirty="0"/>
          </a:p>
        </p:txBody>
      </p:sp>
      <p:sp>
        <p:nvSpPr>
          <p:cNvPr id="37" name="TextBox 36"/>
          <p:cNvSpPr txBox="1"/>
          <p:nvPr/>
        </p:nvSpPr>
        <p:spPr>
          <a:xfrm>
            <a:off x="1834445" y="2915355"/>
            <a:ext cx="1143000" cy="276999"/>
          </a:xfrm>
          <a:prstGeom prst="rect">
            <a:avLst/>
          </a:prstGeom>
          <a:solidFill>
            <a:schemeClr val="bg1"/>
          </a:solidFill>
        </p:spPr>
        <p:txBody>
          <a:bodyPr wrap="square" rtlCol="0">
            <a:spAutoFit/>
          </a:bodyPr>
          <a:lstStyle/>
          <a:p>
            <a:r>
              <a:rPr lang="en-US" sz="1200" dirty="0" smtClean="0"/>
              <a:t>11.75 years</a:t>
            </a:r>
            <a:endParaRPr lang="en-US" sz="1200" dirty="0"/>
          </a:p>
        </p:txBody>
      </p:sp>
      <p:sp>
        <p:nvSpPr>
          <p:cNvPr id="38" name="TextBox 37"/>
          <p:cNvSpPr txBox="1"/>
          <p:nvPr/>
        </p:nvSpPr>
        <p:spPr>
          <a:xfrm>
            <a:off x="3448760" y="2895600"/>
            <a:ext cx="1143000" cy="276999"/>
          </a:xfrm>
          <a:prstGeom prst="rect">
            <a:avLst/>
          </a:prstGeom>
          <a:solidFill>
            <a:schemeClr val="bg1"/>
          </a:solidFill>
        </p:spPr>
        <p:txBody>
          <a:bodyPr wrap="square" rtlCol="0">
            <a:spAutoFit/>
          </a:bodyPr>
          <a:lstStyle/>
          <a:p>
            <a:r>
              <a:rPr lang="en-US" sz="1200" dirty="0" smtClean="0"/>
              <a:t>6.25 years</a:t>
            </a:r>
            <a:endParaRPr lang="en-US" sz="1200" dirty="0"/>
          </a:p>
        </p:txBody>
      </p:sp>
    </p:spTree>
    <p:extLst>
      <p:ext uri="{BB962C8B-B14F-4D97-AF65-F5344CB8AC3E}">
        <p14:creationId xmlns:p14="http://schemas.microsoft.com/office/powerpoint/2010/main" val="402367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1+#ppt_w/2"/>
                                          </p:val>
                                        </p:tav>
                                        <p:tav tm="100000">
                                          <p:val>
                                            <p:strVal val="#ppt_x"/>
                                          </p:val>
                                        </p:tav>
                                      </p:tavLst>
                                    </p:anim>
                                    <p:anim calcmode="lin" valueType="num">
                                      <p:cBhvr additive="base">
                                        <p:cTn id="6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1+#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1+#ppt_w/2"/>
                                          </p:val>
                                        </p:tav>
                                        <p:tav tm="100000">
                                          <p:val>
                                            <p:strVal val="#ppt_x"/>
                                          </p:val>
                                        </p:tav>
                                      </p:tavLst>
                                    </p:anim>
                                    <p:anim calcmode="lin" valueType="num">
                                      <p:cBhvr additive="base">
                                        <p:cTn id="8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additive="base">
                                        <p:cTn id="85" dur="500" fill="hold"/>
                                        <p:tgtEl>
                                          <p:spTgt spid="30"/>
                                        </p:tgtEl>
                                        <p:attrNameLst>
                                          <p:attrName>ppt_x</p:attrName>
                                        </p:attrNameLst>
                                      </p:cBhvr>
                                      <p:tavLst>
                                        <p:tav tm="0">
                                          <p:val>
                                            <p:strVal val="#ppt_x"/>
                                          </p:val>
                                        </p:tav>
                                        <p:tav tm="100000">
                                          <p:val>
                                            <p:strVal val="#ppt_x"/>
                                          </p:val>
                                        </p:tav>
                                      </p:tavLst>
                                    </p:anim>
                                    <p:anim calcmode="lin" valueType="num">
                                      <p:cBhvr additive="base">
                                        <p:cTn id="8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barn(inVertical)">
                                      <p:cBhvr>
                                        <p:cTn id="91" dur="5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32"/>
                                        </p:tgtEl>
                                        <p:attrNameLst>
                                          <p:attrName>style.visibility</p:attrName>
                                        </p:attrNameLst>
                                      </p:cBhvr>
                                      <p:to>
                                        <p:strVal val="visible"/>
                                      </p:to>
                                    </p:set>
                                    <p:anim calcmode="lin" valueType="num">
                                      <p:cBhvr additive="base">
                                        <p:cTn id="96" dur="500" fill="hold"/>
                                        <p:tgtEl>
                                          <p:spTgt spid="32"/>
                                        </p:tgtEl>
                                        <p:attrNameLst>
                                          <p:attrName>ppt_x</p:attrName>
                                        </p:attrNameLst>
                                      </p:cBhvr>
                                      <p:tavLst>
                                        <p:tav tm="0">
                                          <p:val>
                                            <p:strVal val="#ppt_x"/>
                                          </p:val>
                                        </p:tav>
                                        <p:tav tm="100000">
                                          <p:val>
                                            <p:strVal val="#ppt_x"/>
                                          </p:val>
                                        </p:tav>
                                      </p:tavLst>
                                    </p:anim>
                                    <p:anim calcmode="lin" valueType="num">
                                      <p:cBhvr additive="base">
                                        <p:cTn id="9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barn(inVertical)">
                                      <p:cBhvr>
                                        <p:cTn id="102" dur="500"/>
                                        <p:tgtEl>
                                          <p:spTgt spid="37"/>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anim calcmode="lin" valueType="num">
                                      <p:cBhvr additive="base">
                                        <p:cTn id="107" dur="500" fill="hold"/>
                                        <p:tgtEl>
                                          <p:spTgt spid="33"/>
                                        </p:tgtEl>
                                        <p:attrNameLst>
                                          <p:attrName>ppt_x</p:attrName>
                                        </p:attrNameLst>
                                      </p:cBhvr>
                                      <p:tavLst>
                                        <p:tav tm="0">
                                          <p:val>
                                            <p:strVal val="#ppt_x"/>
                                          </p:val>
                                        </p:tav>
                                        <p:tav tm="100000">
                                          <p:val>
                                            <p:strVal val="#ppt_x"/>
                                          </p:val>
                                        </p:tav>
                                      </p:tavLst>
                                    </p:anim>
                                    <p:anim calcmode="lin" valueType="num">
                                      <p:cBhvr additive="base">
                                        <p:cTn id="10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38"/>
                                        </p:tgtEl>
                                        <p:attrNameLst>
                                          <p:attrName>style.visibility</p:attrName>
                                        </p:attrNameLst>
                                      </p:cBhvr>
                                      <p:to>
                                        <p:strVal val="visible"/>
                                      </p:to>
                                    </p:set>
                                    <p:animEffect transition="in" filter="barn(inVertical)">
                                      <p:cBhvr>
                                        <p:cTn id="1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10" grpId="0"/>
      <p:bldP spid="11" grpId="0"/>
      <p:bldP spid="12" grpId="0" animBg="1"/>
      <p:bldP spid="13" grpId="0" animBg="1"/>
      <p:bldP spid="16" grpId="0" animBg="1"/>
      <p:bldP spid="17" grpId="0" animBg="1"/>
      <p:bldP spid="23" grpId="0"/>
      <p:bldP spid="24" grpId="0"/>
      <p:bldP spid="25" grpId="0"/>
      <p:bldP spid="26" grpId="0"/>
      <p:bldP spid="27" grpId="0"/>
      <p:bldP spid="28" grpId="0" animBg="1"/>
      <p:bldP spid="29" grpId="0" animBg="1"/>
      <p:bldP spid="30" grpId="0" animBg="1"/>
      <p:bldP spid="32" grpId="0" animBg="1"/>
      <p:bldP spid="33" grpId="0" animBg="1"/>
      <p:bldP spid="35" grpId="0" animBg="1"/>
      <p:bldP spid="37" grpId="0" animBg="1"/>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98734"/>
            <a:ext cx="1600200"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76200" y="5733450"/>
            <a:ext cx="6248401" cy="381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Road</a:t>
            </a:r>
            <a:endParaRPr lang="en-US" sz="1200" b="1" dirty="0">
              <a:solidFill>
                <a:schemeClr val="tx1"/>
              </a:solidFill>
            </a:endParaRPr>
          </a:p>
        </p:txBody>
      </p:sp>
      <p:sp>
        <p:nvSpPr>
          <p:cNvPr id="5" name="Rectangle 4"/>
          <p:cNvSpPr/>
          <p:nvPr/>
        </p:nvSpPr>
        <p:spPr>
          <a:xfrm>
            <a:off x="1686025" y="303201"/>
            <a:ext cx="1590575"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286225" y="303201"/>
            <a:ext cx="1590575"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6200" y="5438001"/>
            <a:ext cx="4800600" cy="276999"/>
          </a:xfrm>
          <a:prstGeom prst="rect">
            <a:avLst/>
          </a:prstGeom>
          <a:solidFill>
            <a:srgbClr val="FF0000">
              <a:alpha val="30196"/>
            </a:srgbClr>
          </a:solidFill>
        </p:spPr>
        <p:txBody>
          <a:bodyPr wrap="square" rtlCol="0">
            <a:spAutoFit/>
          </a:bodyPr>
          <a:lstStyle/>
          <a:p>
            <a:r>
              <a:rPr lang="en-US" sz="1200" dirty="0" smtClean="0"/>
              <a:t>20 ft. wide WD take</a:t>
            </a:r>
            <a:endParaRPr lang="en-US" sz="1200" dirty="0"/>
          </a:p>
        </p:txBody>
      </p:sp>
      <p:sp>
        <p:nvSpPr>
          <p:cNvPr id="13" name="TextBox 12"/>
          <p:cNvSpPr txBox="1"/>
          <p:nvPr/>
        </p:nvSpPr>
        <p:spPr>
          <a:xfrm>
            <a:off x="4886424" y="304800"/>
            <a:ext cx="4257575" cy="707886"/>
          </a:xfrm>
          <a:prstGeom prst="rect">
            <a:avLst/>
          </a:prstGeom>
          <a:solidFill>
            <a:schemeClr val="bg1"/>
          </a:solidFill>
        </p:spPr>
        <p:txBody>
          <a:bodyPr wrap="square" rtlCol="0">
            <a:spAutoFit/>
          </a:bodyPr>
          <a:lstStyle/>
          <a:p>
            <a:r>
              <a:rPr lang="en-US" sz="2000" b="1" dirty="0" smtClean="0"/>
              <a:t>How far back does a 42 year title search need to go?</a:t>
            </a:r>
            <a:endParaRPr lang="en-US" sz="2000" b="1" dirty="0"/>
          </a:p>
        </p:txBody>
      </p:sp>
      <p:sp>
        <p:nvSpPr>
          <p:cNvPr id="14" name="TextBox 13"/>
          <p:cNvSpPr txBox="1"/>
          <p:nvPr/>
        </p:nvSpPr>
        <p:spPr>
          <a:xfrm>
            <a:off x="4876800" y="1219200"/>
            <a:ext cx="4267200" cy="646331"/>
          </a:xfrm>
          <a:prstGeom prst="rect">
            <a:avLst/>
          </a:prstGeom>
          <a:solidFill>
            <a:schemeClr val="bg1"/>
          </a:solidFill>
        </p:spPr>
        <p:txBody>
          <a:bodyPr wrap="square" rtlCol="0">
            <a:spAutoFit/>
          </a:bodyPr>
          <a:lstStyle/>
          <a:p>
            <a:pPr>
              <a:tabLst>
                <a:tab pos="338138" algn="l"/>
              </a:tabLst>
            </a:pPr>
            <a:r>
              <a:rPr lang="en-US" dirty="0" smtClean="0"/>
              <a:t>1 fee owner [Greg Severance] has a property that splits into 3 chains</a:t>
            </a:r>
            <a:endParaRPr lang="en-US" dirty="0"/>
          </a:p>
        </p:txBody>
      </p:sp>
      <p:sp>
        <p:nvSpPr>
          <p:cNvPr id="17" name="TextBox 16"/>
          <p:cNvSpPr txBox="1"/>
          <p:nvPr/>
        </p:nvSpPr>
        <p:spPr>
          <a:xfrm>
            <a:off x="381000" y="3721268"/>
            <a:ext cx="4038600" cy="523220"/>
          </a:xfrm>
          <a:prstGeom prst="rect">
            <a:avLst/>
          </a:prstGeom>
          <a:solidFill>
            <a:schemeClr val="bg1"/>
          </a:solidFill>
          <a:ln>
            <a:solidFill>
              <a:schemeClr val="tx1"/>
            </a:solidFill>
          </a:ln>
        </p:spPr>
        <p:txBody>
          <a:bodyPr wrap="square" rtlCol="0">
            <a:spAutoFit/>
          </a:bodyPr>
          <a:lstStyle/>
          <a:p>
            <a:r>
              <a:rPr lang="en-US" sz="1400" b="1" dirty="0" smtClean="0"/>
              <a:t>Doug Maitland sold Parcels A, B and C to Greg Severance on  Dec. 15, 2017</a:t>
            </a:r>
            <a:endParaRPr lang="en-US" sz="1400" b="1" dirty="0"/>
          </a:p>
        </p:txBody>
      </p:sp>
      <p:sp>
        <p:nvSpPr>
          <p:cNvPr id="20" name="TextBox 19"/>
          <p:cNvSpPr txBox="1"/>
          <p:nvPr/>
        </p:nvSpPr>
        <p:spPr>
          <a:xfrm>
            <a:off x="1057175" y="6321623"/>
            <a:ext cx="2905225" cy="307777"/>
          </a:xfrm>
          <a:prstGeom prst="rect">
            <a:avLst/>
          </a:prstGeom>
          <a:solidFill>
            <a:schemeClr val="bg1"/>
          </a:solidFill>
          <a:ln>
            <a:solidFill>
              <a:schemeClr val="tx1"/>
            </a:solidFill>
          </a:ln>
        </p:spPr>
        <p:txBody>
          <a:bodyPr wrap="square" rtlCol="0">
            <a:spAutoFit/>
          </a:bodyPr>
          <a:lstStyle/>
          <a:p>
            <a:r>
              <a:rPr lang="en-US" sz="1400" b="1" dirty="0" smtClean="0"/>
              <a:t>Current Date is March 15, 2018</a:t>
            </a:r>
            <a:endParaRPr lang="en-US" sz="1400" b="1" dirty="0"/>
          </a:p>
        </p:txBody>
      </p:sp>
      <p:sp>
        <p:nvSpPr>
          <p:cNvPr id="22" name="TextBox 21"/>
          <p:cNvSpPr txBox="1"/>
          <p:nvPr/>
        </p:nvSpPr>
        <p:spPr>
          <a:xfrm>
            <a:off x="4876800" y="1944469"/>
            <a:ext cx="4267200" cy="369332"/>
          </a:xfrm>
          <a:prstGeom prst="rect">
            <a:avLst/>
          </a:prstGeom>
          <a:solidFill>
            <a:schemeClr val="bg1"/>
          </a:solidFill>
        </p:spPr>
        <p:txBody>
          <a:bodyPr wrap="square" rtlCol="0">
            <a:spAutoFit/>
          </a:bodyPr>
          <a:lstStyle/>
          <a:p>
            <a:pPr>
              <a:tabLst>
                <a:tab pos="338138" algn="l"/>
              </a:tabLst>
            </a:pPr>
            <a:r>
              <a:rPr lang="en-US" dirty="0" smtClean="0"/>
              <a:t>1 title report with 3 chains</a:t>
            </a:r>
            <a:endParaRPr lang="en-US" dirty="0"/>
          </a:p>
        </p:txBody>
      </p:sp>
      <p:sp>
        <p:nvSpPr>
          <p:cNvPr id="25" name="TextBox 24"/>
          <p:cNvSpPr txBox="1"/>
          <p:nvPr/>
        </p:nvSpPr>
        <p:spPr>
          <a:xfrm>
            <a:off x="381000" y="304800"/>
            <a:ext cx="1143000" cy="276999"/>
          </a:xfrm>
          <a:prstGeom prst="rect">
            <a:avLst/>
          </a:prstGeom>
          <a:noFill/>
        </p:spPr>
        <p:txBody>
          <a:bodyPr wrap="square" rtlCol="0">
            <a:spAutoFit/>
          </a:bodyPr>
          <a:lstStyle/>
          <a:p>
            <a:r>
              <a:rPr lang="en-US" sz="1200" dirty="0" smtClean="0"/>
              <a:t>Parcel A</a:t>
            </a:r>
            <a:endParaRPr lang="en-US" sz="1200" dirty="0"/>
          </a:p>
        </p:txBody>
      </p:sp>
      <p:sp>
        <p:nvSpPr>
          <p:cNvPr id="29" name="TextBox 28"/>
          <p:cNvSpPr txBox="1"/>
          <p:nvPr/>
        </p:nvSpPr>
        <p:spPr>
          <a:xfrm>
            <a:off x="76200" y="1143000"/>
            <a:ext cx="1609825" cy="830997"/>
          </a:xfrm>
          <a:prstGeom prst="rect">
            <a:avLst/>
          </a:prstGeom>
          <a:noFill/>
        </p:spPr>
        <p:txBody>
          <a:bodyPr wrap="square" rtlCol="0">
            <a:spAutoFit/>
          </a:bodyPr>
          <a:lstStyle/>
          <a:p>
            <a:r>
              <a:rPr lang="en-US" sz="1200" dirty="0" smtClean="0"/>
              <a:t>Wayne Pace purchased property from Mark Rylance – March 15, 1969</a:t>
            </a:r>
            <a:endParaRPr lang="en-US" sz="1200" dirty="0"/>
          </a:p>
        </p:txBody>
      </p:sp>
      <p:sp>
        <p:nvSpPr>
          <p:cNvPr id="30" name="TextBox 29"/>
          <p:cNvSpPr txBox="1"/>
          <p:nvPr/>
        </p:nvSpPr>
        <p:spPr>
          <a:xfrm>
            <a:off x="76200" y="2590800"/>
            <a:ext cx="1524000" cy="830997"/>
          </a:xfrm>
          <a:prstGeom prst="rect">
            <a:avLst/>
          </a:prstGeom>
          <a:noFill/>
        </p:spPr>
        <p:txBody>
          <a:bodyPr wrap="square" rtlCol="0">
            <a:spAutoFit/>
          </a:bodyPr>
          <a:lstStyle/>
          <a:p>
            <a:r>
              <a:rPr lang="en-US" sz="1200" dirty="0" smtClean="0"/>
              <a:t>Doug Maitland purchased property from Wayne Pace – Jan. 30, 2000</a:t>
            </a:r>
            <a:endParaRPr lang="en-US" sz="1200" dirty="0"/>
          </a:p>
        </p:txBody>
      </p:sp>
      <p:sp>
        <p:nvSpPr>
          <p:cNvPr id="31" name="TextBox 30"/>
          <p:cNvSpPr txBox="1"/>
          <p:nvPr/>
        </p:nvSpPr>
        <p:spPr>
          <a:xfrm>
            <a:off x="1981200" y="301557"/>
            <a:ext cx="1143000" cy="276999"/>
          </a:xfrm>
          <a:prstGeom prst="rect">
            <a:avLst/>
          </a:prstGeom>
          <a:noFill/>
        </p:spPr>
        <p:txBody>
          <a:bodyPr wrap="square" rtlCol="0">
            <a:spAutoFit/>
          </a:bodyPr>
          <a:lstStyle/>
          <a:p>
            <a:r>
              <a:rPr lang="en-US" sz="1200" dirty="0" smtClean="0"/>
              <a:t>Parcel B</a:t>
            </a:r>
            <a:endParaRPr lang="en-US" sz="1200" dirty="0"/>
          </a:p>
        </p:txBody>
      </p:sp>
      <p:sp>
        <p:nvSpPr>
          <p:cNvPr id="32" name="TextBox 31"/>
          <p:cNvSpPr txBox="1"/>
          <p:nvPr/>
        </p:nvSpPr>
        <p:spPr>
          <a:xfrm>
            <a:off x="1666775" y="1143000"/>
            <a:ext cx="1609825" cy="830997"/>
          </a:xfrm>
          <a:prstGeom prst="rect">
            <a:avLst/>
          </a:prstGeom>
          <a:noFill/>
        </p:spPr>
        <p:txBody>
          <a:bodyPr wrap="square" rtlCol="0">
            <a:spAutoFit/>
          </a:bodyPr>
          <a:lstStyle/>
          <a:p>
            <a:r>
              <a:rPr lang="en-US" sz="1200" dirty="0" smtClean="0"/>
              <a:t>Fred Smith  purchased property from Frank Brown  – May 1, 1960</a:t>
            </a:r>
            <a:endParaRPr lang="en-US" sz="1200" dirty="0"/>
          </a:p>
        </p:txBody>
      </p:sp>
      <p:sp>
        <p:nvSpPr>
          <p:cNvPr id="33" name="TextBox 32"/>
          <p:cNvSpPr txBox="1"/>
          <p:nvPr/>
        </p:nvSpPr>
        <p:spPr>
          <a:xfrm>
            <a:off x="1676400" y="2590800"/>
            <a:ext cx="1600200" cy="830997"/>
          </a:xfrm>
          <a:prstGeom prst="rect">
            <a:avLst/>
          </a:prstGeom>
          <a:noFill/>
        </p:spPr>
        <p:txBody>
          <a:bodyPr wrap="square" rtlCol="0">
            <a:spAutoFit/>
          </a:bodyPr>
          <a:lstStyle/>
          <a:p>
            <a:r>
              <a:rPr lang="en-US" sz="1200" dirty="0" smtClean="0"/>
              <a:t>Doug Maitland </a:t>
            </a:r>
          </a:p>
          <a:p>
            <a:r>
              <a:rPr lang="en-US" sz="1200" dirty="0" smtClean="0"/>
              <a:t>purchased from Fred Smith –  March 1, 2005</a:t>
            </a:r>
            <a:endParaRPr lang="en-US" sz="1200" dirty="0"/>
          </a:p>
        </p:txBody>
      </p:sp>
      <p:sp>
        <p:nvSpPr>
          <p:cNvPr id="34" name="TextBox 33"/>
          <p:cNvSpPr txBox="1"/>
          <p:nvPr/>
        </p:nvSpPr>
        <p:spPr>
          <a:xfrm>
            <a:off x="3581400" y="298734"/>
            <a:ext cx="1143000" cy="276999"/>
          </a:xfrm>
          <a:prstGeom prst="rect">
            <a:avLst/>
          </a:prstGeom>
          <a:noFill/>
        </p:spPr>
        <p:txBody>
          <a:bodyPr wrap="square" rtlCol="0">
            <a:spAutoFit/>
          </a:bodyPr>
          <a:lstStyle/>
          <a:p>
            <a:r>
              <a:rPr lang="en-US" sz="1200" dirty="0" smtClean="0"/>
              <a:t>Parcel C</a:t>
            </a:r>
            <a:endParaRPr lang="en-US" sz="1200" dirty="0"/>
          </a:p>
        </p:txBody>
      </p:sp>
      <p:sp>
        <p:nvSpPr>
          <p:cNvPr id="35" name="TextBox 34"/>
          <p:cNvSpPr txBox="1"/>
          <p:nvPr/>
        </p:nvSpPr>
        <p:spPr>
          <a:xfrm>
            <a:off x="3266975" y="1143000"/>
            <a:ext cx="1609825" cy="1015663"/>
          </a:xfrm>
          <a:prstGeom prst="rect">
            <a:avLst/>
          </a:prstGeom>
          <a:noFill/>
        </p:spPr>
        <p:txBody>
          <a:bodyPr wrap="square" rtlCol="0">
            <a:spAutoFit/>
          </a:bodyPr>
          <a:lstStyle/>
          <a:p>
            <a:r>
              <a:rPr lang="en-US" sz="1200" dirty="0" smtClean="0"/>
              <a:t>Alvin Kline  purchased property from Anita White Brown  – April 1, 1955</a:t>
            </a:r>
            <a:endParaRPr lang="en-US" sz="1200" dirty="0"/>
          </a:p>
        </p:txBody>
      </p:sp>
      <p:sp>
        <p:nvSpPr>
          <p:cNvPr id="36" name="TextBox 35"/>
          <p:cNvSpPr txBox="1"/>
          <p:nvPr/>
        </p:nvSpPr>
        <p:spPr>
          <a:xfrm>
            <a:off x="3286225" y="2590800"/>
            <a:ext cx="1590575" cy="830997"/>
          </a:xfrm>
          <a:prstGeom prst="rect">
            <a:avLst/>
          </a:prstGeom>
          <a:noFill/>
        </p:spPr>
        <p:txBody>
          <a:bodyPr wrap="square" rtlCol="0">
            <a:spAutoFit/>
          </a:bodyPr>
          <a:lstStyle/>
          <a:p>
            <a:r>
              <a:rPr lang="en-US" sz="1200" dirty="0" smtClean="0"/>
              <a:t>Doug Maitland </a:t>
            </a:r>
          </a:p>
          <a:p>
            <a:r>
              <a:rPr lang="en-US" sz="1200" dirty="0" smtClean="0"/>
              <a:t>purchased from Alvin Kline –  Sept. 1, 2010</a:t>
            </a:r>
            <a:endParaRPr lang="en-US" sz="1200" dirty="0"/>
          </a:p>
        </p:txBody>
      </p:sp>
      <p:sp>
        <p:nvSpPr>
          <p:cNvPr id="15" name="TextBox 14"/>
          <p:cNvSpPr txBox="1"/>
          <p:nvPr/>
        </p:nvSpPr>
        <p:spPr>
          <a:xfrm>
            <a:off x="390626" y="1371600"/>
            <a:ext cx="1057174" cy="307777"/>
          </a:xfrm>
          <a:prstGeom prst="rect">
            <a:avLst/>
          </a:prstGeom>
          <a:solidFill>
            <a:srgbClr val="FFC000"/>
          </a:solidFill>
        </p:spPr>
        <p:txBody>
          <a:bodyPr wrap="square" rtlCol="0">
            <a:spAutoFit/>
          </a:bodyPr>
          <a:lstStyle/>
          <a:p>
            <a:r>
              <a:rPr lang="en-US" sz="1400" dirty="0" smtClean="0"/>
              <a:t>48.1 years</a:t>
            </a:r>
            <a:endParaRPr lang="en-US" sz="1400" dirty="0"/>
          </a:p>
        </p:txBody>
      </p:sp>
      <p:sp>
        <p:nvSpPr>
          <p:cNvPr id="39" name="TextBox 38"/>
          <p:cNvSpPr txBox="1"/>
          <p:nvPr/>
        </p:nvSpPr>
        <p:spPr>
          <a:xfrm>
            <a:off x="381000" y="2819400"/>
            <a:ext cx="1066800" cy="307777"/>
          </a:xfrm>
          <a:prstGeom prst="rect">
            <a:avLst/>
          </a:prstGeom>
          <a:solidFill>
            <a:srgbClr val="FFC000"/>
          </a:solidFill>
        </p:spPr>
        <p:txBody>
          <a:bodyPr wrap="square" rtlCol="0">
            <a:spAutoFit/>
          </a:bodyPr>
          <a:lstStyle/>
          <a:p>
            <a:r>
              <a:rPr lang="en-US" sz="1400" dirty="0" smtClean="0"/>
              <a:t>17.1 years</a:t>
            </a:r>
            <a:endParaRPr lang="en-US" sz="1400" dirty="0"/>
          </a:p>
        </p:txBody>
      </p:sp>
      <p:sp>
        <p:nvSpPr>
          <p:cNvPr id="40" name="TextBox 39"/>
          <p:cNvSpPr txBox="1"/>
          <p:nvPr/>
        </p:nvSpPr>
        <p:spPr>
          <a:xfrm>
            <a:off x="1828800" y="4873823"/>
            <a:ext cx="914400" cy="307777"/>
          </a:xfrm>
          <a:prstGeom prst="rect">
            <a:avLst/>
          </a:prstGeom>
          <a:solidFill>
            <a:srgbClr val="FFC000"/>
          </a:solidFill>
        </p:spPr>
        <p:txBody>
          <a:bodyPr wrap="square" rtlCol="0">
            <a:spAutoFit/>
          </a:bodyPr>
          <a:lstStyle/>
          <a:p>
            <a:r>
              <a:rPr lang="en-US" sz="1400" dirty="0"/>
              <a:t>4</a:t>
            </a:r>
            <a:r>
              <a:rPr lang="en-US" sz="1400" dirty="0" smtClean="0"/>
              <a:t> months</a:t>
            </a:r>
            <a:endParaRPr lang="en-US" sz="1400" dirty="0"/>
          </a:p>
        </p:txBody>
      </p:sp>
      <p:cxnSp>
        <p:nvCxnSpPr>
          <p:cNvPr id="18" name="Straight Connector 17"/>
          <p:cNvCxnSpPr/>
          <p:nvPr/>
        </p:nvCxnSpPr>
        <p:spPr>
          <a:xfrm>
            <a:off x="2286000" y="4244488"/>
            <a:ext cx="0" cy="6293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981200" y="1371600"/>
            <a:ext cx="869482" cy="307777"/>
          </a:xfrm>
          <a:prstGeom prst="rect">
            <a:avLst/>
          </a:prstGeom>
          <a:solidFill>
            <a:srgbClr val="FFC000"/>
          </a:solidFill>
        </p:spPr>
        <p:txBody>
          <a:bodyPr wrap="square" rtlCol="0">
            <a:spAutoFit/>
          </a:bodyPr>
          <a:lstStyle/>
          <a:p>
            <a:r>
              <a:rPr lang="en-US" sz="1400" dirty="0" smtClean="0"/>
              <a:t>56 years</a:t>
            </a:r>
            <a:endParaRPr lang="en-US" sz="1400" dirty="0"/>
          </a:p>
        </p:txBody>
      </p:sp>
      <p:sp>
        <p:nvSpPr>
          <p:cNvPr id="45" name="TextBox 44"/>
          <p:cNvSpPr txBox="1"/>
          <p:nvPr/>
        </p:nvSpPr>
        <p:spPr>
          <a:xfrm>
            <a:off x="1873718" y="2819400"/>
            <a:ext cx="1021882" cy="307777"/>
          </a:xfrm>
          <a:prstGeom prst="rect">
            <a:avLst/>
          </a:prstGeom>
          <a:solidFill>
            <a:srgbClr val="FFC000"/>
          </a:solidFill>
        </p:spPr>
        <p:txBody>
          <a:bodyPr wrap="square" rtlCol="0">
            <a:spAutoFit/>
          </a:bodyPr>
          <a:lstStyle/>
          <a:p>
            <a:r>
              <a:rPr lang="en-US" sz="1400" dirty="0" smtClean="0"/>
              <a:t>12.1 years</a:t>
            </a:r>
            <a:endParaRPr lang="en-US" sz="1400" dirty="0"/>
          </a:p>
        </p:txBody>
      </p:sp>
      <p:sp>
        <p:nvSpPr>
          <p:cNvPr id="46" name="TextBox 45"/>
          <p:cNvSpPr txBox="1"/>
          <p:nvPr/>
        </p:nvSpPr>
        <p:spPr>
          <a:xfrm>
            <a:off x="3429000" y="1371600"/>
            <a:ext cx="1098082" cy="307777"/>
          </a:xfrm>
          <a:prstGeom prst="rect">
            <a:avLst/>
          </a:prstGeom>
          <a:solidFill>
            <a:srgbClr val="FFC000"/>
          </a:solidFill>
        </p:spPr>
        <p:txBody>
          <a:bodyPr wrap="square" rtlCol="0">
            <a:spAutoFit/>
          </a:bodyPr>
          <a:lstStyle/>
          <a:p>
            <a:r>
              <a:rPr lang="en-US" sz="1400" dirty="0" smtClean="0"/>
              <a:t>61.1 years</a:t>
            </a:r>
            <a:endParaRPr lang="en-US" sz="1400" dirty="0"/>
          </a:p>
        </p:txBody>
      </p:sp>
      <p:sp>
        <p:nvSpPr>
          <p:cNvPr id="47" name="TextBox 46"/>
          <p:cNvSpPr txBox="1"/>
          <p:nvPr/>
        </p:nvSpPr>
        <p:spPr>
          <a:xfrm>
            <a:off x="3429000" y="2816423"/>
            <a:ext cx="1021882" cy="307777"/>
          </a:xfrm>
          <a:prstGeom prst="rect">
            <a:avLst/>
          </a:prstGeom>
          <a:solidFill>
            <a:srgbClr val="FFC000"/>
          </a:solidFill>
        </p:spPr>
        <p:txBody>
          <a:bodyPr wrap="square" rtlCol="0">
            <a:spAutoFit/>
          </a:bodyPr>
          <a:lstStyle/>
          <a:p>
            <a:r>
              <a:rPr lang="en-US" sz="1400" dirty="0" smtClean="0"/>
              <a:t>6.6 years</a:t>
            </a:r>
            <a:endParaRPr lang="en-US" sz="1400" dirty="0"/>
          </a:p>
        </p:txBody>
      </p:sp>
      <p:cxnSp>
        <p:nvCxnSpPr>
          <p:cNvPr id="48" name="Straight Connector 47"/>
          <p:cNvCxnSpPr/>
          <p:nvPr/>
        </p:nvCxnSpPr>
        <p:spPr>
          <a:xfrm flipH="1" flipV="1">
            <a:off x="2743200" y="5026223"/>
            <a:ext cx="838200" cy="29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581400" y="4244488"/>
            <a:ext cx="0" cy="7817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990600" y="5026223"/>
            <a:ext cx="838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90600" y="4244488"/>
            <a:ext cx="0" cy="7817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endCxn id="40" idx="2"/>
          </p:cNvCxnSpPr>
          <p:nvPr/>
        </p:nvCxnSpPr>
        <p:spPr>
          <a:xfrm flipV="1">
            <a:off x="2286000" y="5181600"/>
            <a:ext cx="0" cy="11400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90600" y="1713264"/>
            <a:ext cx="0" cy="10835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90600" y="3135489"/>
            <a:ext cx="0" cy="5531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286000" y="3124200"/>
            <a:ext cx="0" cy="5616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286000" y="1713264"/>
            <a:ext cx="0" cy="10496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581400" y="3135489"/>
            <a:ext cx="0" cy="5531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581400" y="1713264"/>
            <a:ext cx="0" cy="10496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73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1+#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1+#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500" fill="hold"/>
                                        <p:tgtEl>
                                          <p:spTgt spid="39"/>
                                        </p:tgtEl>
                                        <p:attrNameLst>
                                          <p:attrName>ppt_x</p:attrName>
                                        </p:attrNameLst>
                                      </p:cBhvr>
                                      <p:tavLst>
                                        <p:tav tm="0">
                                          <p:val>
                                            <p:strVal val="0-#ppt_w/2"/>
                                          </p:val>
                                        </p:tav>
                                        <p:tav tm="100000">
                                          <p:val>
                                            <p:strVal val="#ppt_x"/>
                                          </p:val>
                                        </p:tav>
                                      </p:tavLst>
                                    </p:anim>
                                    <p:anim calcmode="lin" valueType="num">
                                      <p:cBhvr additive="base">
                                        <p:cTn id="5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0-#ppt_w/2"/>
                                          </p:val>
                                        </p:tav>
                                        <p:tav tm="100000">
                                          <p:val>
                                            <p:strVal val="#ppt_x"/>
                                          </p:val>
                                        </p:tav>
                                      </p:tavLst>
                                    </p:anim>
                                    <p:anim calcmode="lin" valueType="num">
                                      <p:cBhvr additive="base">
                                        <p:cTn id="6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grpId="0" nodeType="click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additive="base">
                                        <p:cTn id="81" dur="500" fill="hold"/>
                                        <p:tgtEl>
                                          <p:spTgt spid="45"/>
                                        </p:tgtEl>
                                        <p:attrNameLst>
                                          <p:attrName>ppt_x</p:attrName>
                                        </p:attrNameLst>
                                      </p:cBhvr>
                                      <p:tavLst>
                                        <p:tav tm="0">
                                          <p:val>
                                            <p:strVal val="#ppt_x"/>
                                          </p:val>
                                        </p:tav>
                                        <p:tav tm="100000">
                                          <p:val>
                                            <p:strVal val="#ppt_x"/>
                                          </p:val>
                                        </p:tav>
                                      </p:tavLst>
                                    </p:anim>
                                    <p:anim calcmode="lin" valueType="num">
                                      <p:cBhvr additive="base">
                                        <p:cTn id="8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grpId="0" nodeType="click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additive="base">
                                        <p:cTn id="109" dur="500" fill="hold"/>
                                        <p:tgtEl>
                                          <p:spTgt spid="47"/>
                                        </p:tgtEl>
                                        <p:attrNameLst>
                                          <p:attrName>ppt_x</p:attrName>
                                        </p:attrNameLst>
                                      </p:cBhvr>
                                      <p:tavLst>
                                        <p:tav tm="0">
                                          <p:val>
                                            <p:strVal val="1+#ppt_w/2"/>
                                          </p:val>
                                        </p:tav>
                                        <p:tav tm="100000">
                                          <p:val>
                                            <p:strVal val="#ppt_x"/>
                                          </p:val>
                                        </p:tav>
                                      </p:tavLst>
                                    </p:anim>
                                    <p:anim calcmode="lin" valueType="num">
                                      <p:cBhvr additive="base">
                                        <p:cTn id="110"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2"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anim calcmode="lin" valueType="num">
                                      <p:cBhvr additive="base">
                                        <p:cTn id="119" dur="500" fill="hold"/>
                                        <p:tgtEl>
                                          <p:spTgt spid="46"/>
                                        </p:tgtEl>
                                        <p:attrNameLst>
                                          <p:attrName>ppt_x</p:attrName>
                                        </p:attrNameLst>
                                      </p:cBhvr>
                                      <p:tavLst>
                                        <p:tav tm="0">
                                          <p:val>
                                            <p:strVal val="1+#ppt_w/2"/>
                                          </p:val>
                                        </p:tav>
                                        <p:tav tm="100000">
                                          <p:val>
                                            <p:strVal val="#ppt_x"/>
                                          </p:val>
                                        </p:tav>
                                      </p:tavLst>
                                    </p:anim>
                                    <p:anim calcmode="lin" valueType="num">
                                      <p:cBhvr additive="base">
                                        <p:cTn id="120"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P spid="20" grpId="0" animBg="1"/>
      <p:bldP spid="22" grpId="0" animBg="1"/>
      <p:bldP spid="15" grpId="0" animBg="1"/>
      <p:bldP spid="39" grpId="0" animBg="1"/>
      <p:bldP spid="40" grpId="0" animBg="1"/>
      <p:bldP spid="44" grpId="0" animBg="1"/>
      <p:bldP spid="45" grpId="0" animBg="1"/>
      <p:bldP spid="46" grpId="0" animBg="1"/>
      <p:bldP spid="4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228600"/>
            <a:ext cx="8839200" cy="58674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solidFill>
                  <a:schemeClr val="tx1"/>
                </a:solidFill>
              </a:rPr>
              <a:t>●	If </a:t>
            </a:r>
            <a:r>
              <a:rPr lang="en-US" sz="2400" dirty="0">
                <a:solidFill>
                  <a:schemeClr val="tx1"/>
                </a:solidFill>
              </a:rPr>
              <a:t>root title cannot be determined, </a:t>
            </a:r>
            <a:r>
              <a:rPr lang="en-US" sz="2400" dirty="0" smtClean="0">
                <a:solidFill>
                  <a:schemeClr val="tx1"/>
                </a:solidFill>
              </a:rPr>
              <a:t>the </a:t>
            </a:r>
            <a:r>
              <a:rPr lang="en-US" sz="2400" dirty="0">
                <a:solidFill>
                  <a:schemeClr val="tx1"/>
                </a:solidFill>
              </a:rPr>
              <a:t>district is to </a:t>
            </a:r>
            <a:r>
              <a:rPr lang="en-US" sz="2400" dirty="0" smtClean="0">
                <a:solidFill>
                  <a:schemeClr val="tx1"/>
                </a:solidFill>
              </a:rPr>
              <a:t>	engage </a:t>
            </a:r>
            <a:r>
              <a:rPr lang="en-US" sz="2400" dirty="0">
                <a:solidFill>
                  <a:schemeClr val="tx1"/>
                </a:solidFill>
              </a:rPr>
              <a:t>another title agent – see FAQ </a:t>
            </a:r>
            <a:r>
              <a:rPr lang="en-US" sz="2400" dirty="0" smtClean="0">
                <a:solidFill>
                  <a:schemeClr val="tx1"/>
                </a:solidFill>
              </a:rPr>
              <a:t>No</a:t>
            </a:r>
            <a:r>
              <a:rPr lang="en-US" sz="2400" dirty="0">
                <a:solidFill>
                  <a:schemeClr val="tx1"/>
                </a:solidFill>
              </a:rPr>
              <a:t>. </a:t>
            </a:r>
            <a:r>
              <a:rPr lang="en-US" sz="2400" dirty="0" smtClean="0">
                <a:solidFill>
                  <a:schemeClr val="tx1"/>
                </a:solidFill>
              </a:rPr>
              <a:t>11, section 	5107</a:t>
            </a: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chemeClr val="tx1"/>
                </a:solidFill>
              </a:rPr>
              <a:t>●	“</a:t>
            </a:r>
            <a:r>
              <a:rPr lang="en-US" sz="2400" dirty="0">
                <a:solidFill>
                  <a:schemeClr val="tx1"/>
                </a:solidFill>
              </a:rPr>
              <a:t>Root of Title” is the deed(s) of conveyance of the entire </a:t>
            </a:r>
            <a:r>
              <a:rPr lang="en-US" sz="2400" dirty="0" smtClean="0">
                <a:solidFill>
                  <a:schemeClr val="tx1"/>
                </a:solidFill>
              </a:rPr>
              <a:t>	bundle </a:t>
            </a:r>
            <a:r>
              <a:rPr lang="en-US" sz="2400" dirty="0">
                <a:solidFill>
                  <a:schemeClr val="tx1"/>
                </a:solidFill>
              </a:rPr>
              <a:t>of rights describing the property to be </a:t>
            </a:r>
            <a:r>
              <a:rPr lang="en-US" sz="2400" dirty="0" smtClean="0">
                <a:solidFill>
                  <a:schemeClr val="tx1"/>
                </a:solidFill>
              </a:rPr>
              <a:t>acquired</a:t>
            </a:r>
          </a:p>
          <a:p>
            <a:pPr marL="0" indent="0">
              <a:buNone/>
              <a:tabLst>
                <a:tab pos="461963" algn="l"/>
              </a:tabLst>
            </a:pPr>
            <a:r>
              <a:rPr lang="en-US" sz="2400" dirty="0">
                <a:solidFill>
                  <a:schemeClr val="tx1"/>
                </a:solidFill>
              </a:rPr>
              <a:t>	</a:t>
            </a:r>
            <a:r>
              <a:rPr lang="en-US" sz="2400" dirty="0" smtClean="0">
                <a:solidFill>
                  <a:schemeClr val="tx1"/>
                </a:solidFill>
              </a:rPr>
              <a:t>-	It </a:t>
            </a:r>
            <a:r>
              <a:rPr lang="en-US" sz="2400" u="sng" dirty="0" smtClean="0">
                <a:solidFill>
                  <a:schemeClr val="tx1"/>
                </a:solidFill>
              </a:rPr>
              <a:t>must be </a:t>
            </a:r>
            <a:r>
              <a:rPr lang="en-US" sz="2400" dirty="0" smtClean="0">
                <a:solidFill>
                  <a:schemeClr val="tx1"/>
                </a:solidFill>
              </a:rPr>
              <a:t>a </a:t>
            </a:r>
            <a:r>
              <a:rPr lang="en-US" sz="2400" dirty="0" smtClean="0">
                <a:solidFill>
                  <a:srgbClr val="FF9900"/>
                </a:solidFill>
              </a:rPr>
              <a:t>warranty deed </a:t>
            </a:r>
            <a:r>
              <a:rPr lang="en-US" sz="2400" dirty="0" smtClean="0">
                <a:solidFill>
                  <a:schemeClr val="tx1"/>
                </a:solidFill>
              </a:rPr>
              <a:t>and/or a </a:t>
            </a:r>
            <a:r>
              <a:rPr lang="en-US" sz="2400" dirty="0" smtClean="0">
                <a:solidFill>
                  <a:srgbClr val="FF9900"/>
                </a:solidFill>
              </a:rPr>
              <a:t>judicial decree </a:t>
            </a:r>
            <a:r>
              <a:rPr lang="en-US" sz="2400" dirty="0" smtClean="0">
                <a:solidFill>
                  <a:schemeClr val="tx1"/>
                </a:solidFill>
              </a:rPr>
              <a:t>		that transfers the entire bundle of rights in the 			parcel.</a:t>
            </a:r>
            <a:endParaRPr lang="en-US" sz="2400" dirty="0">
              <a:solidFill>
                <a:schemeClr val="tx1"/>
              </a:solidFill>
            </a:endParaRPr>
          </a:p>
          <a:p>
            <a:pPr marL="0" indent="0">
              <a:buFontTx/>
              <a:buNone/>
              <a:tabLst>
                <a:tab pos="461963" algn="l"/>
              </a:tabLst>
            </a:pPr>
            <a:endParaRPr lang="en-US" dirty="0">
              <a:solidFill>
                <a:srgbClr val="FFFFFF"/>
              </a:solidFill>
            </a:endParaRPr>
          </a:p>
          <a:p>
            <a:pPr marL="0" indent="0">
              <a:buFontTx/>
              <a:buNone/>
              <a:tabLst>
                <a:tab pos="461963" algn="l"/>
              </a:tabLst>
            </a:pPr>
            <a:endParaRPr lang="en-US" dirty="0" smtClean="0">
              <a:solidFill>
                <a:srgbClr val="FFFFFF"/>
              </a:solidFill>
            </a:endParaRPr>
          </a:p>
          <a:p>
            <a:pPr marL="0" indent="0" algn="ctr">
              <a:buFontTx/>
              <a:buNone/>
              <a:tabLst>
                <a:tab pos="461963" algn="l"/>
              </a:tabLst>
            </a:pPr>
            <a:r>
              <a:rPr lang="en-US" dirty="0">
                <a:solidFill>
                  <a:srgbClr val="FFFFFF"/>
                </a:solidFill>
              </a:rPr>
              <a:t>	</a:t>
            </a:r>
            <a:endParaRPr lang="en-US" dirty="0" smtClean="0">
              <a:solidFill>
                <a:srgbClr val="FFFFFF"/>
              </a:solidFill>
            </a:endParaRPr>
          </a:p>
        </p:txBody>
      </p:sp>
      <p:sp>
        <p:nvSpPr>
          <p:cNvPr id="6" name="Title 1"/>
          <p:cNvSpPr txBox="1">
            <a:spLocks/>
          </p:cNvSpPr>
          <p:nvPr/>
        </p:nvSpPr>
        <p:spPr bwMode="auto">
          <a:xfrm>
            <a:off x="381000" y="228600"/>
            <a:ext cx="7924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Tree>
    <p:extLst>
      <p:ext uri="{BB962C8B-B14F-4D97-AF65-F5344CB8AC3E}">
        <p14:creationId xmlns:p14="http://schemas.microsoft.com/office/powerpoint/2010/main" val="396722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 calcmode="lin" valueType="num">
                                      <p:cBhvr additive="base">
                                        <p:cTn id="1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lgn="ctr">
              <a:buNone/>
              <a:tabLst>
                <a:tab pos="461963" algn="l"/>
              </a:tabLst>
            </a:pPr>
            <a:r>
              <a:rPr lang="en-US" sz="3600" dirty="0" smtClean="0">
                <a:solidFill>
                  <a:schemeClr val="tx1"/>
                </a:solidFill>
              </a:rPr>
              <a:t>Procedure for Completing </a:t>
            </a:r>
          </a:p>
          <a:p>
            <a:pPr marL="0" indent="0" algn="ctr">
              <a:buNone/>
              <a:tabLst>
                <a:tab pos="461963" algn="l"/>
              </a:tabLst>
            </a:pPr>
            <a:r>
              <a:rPr lang="en-US" sz="3600" dirty="0" smtClean="0">
                <a:solidFill>
                  <a:schemeClr val="tx1"/>
                </a:solidFill>
              </a:rPr>
              <a:t>the Title Report /  RE 46</a:t>
            </a:r>
          </a:p>
          <a:p>
            <a:pPr marL="0" indent="0" algn="ctr">
              <a:buNone/>
              <a:tabLst>
                <a:tab pos="461963" algn="l"/>
              </a:tabLst>
            </a:pPr>
            <a:r>
              <a:rPr lang="en-US" sz="3600" dirty="0" smtClean="0">
                <a:solidFill>
                  <a:schemeClr val="tx1"/>
                </a:solidFill>
              </a:rPr>
              <a:t>______________________</a:t>
            </a:r>
          </a:p>
          <a:p>
            <a:pPr marL="0" indent="0" algn="ctr">
              <a:buNone/>
              <a:tabLst>
                <a:tab pos="461963" algn="l"/>
              </a:tabLst>
            </a:pPr>
            <a:endParaRPr lang="en-US" sz="3600" dirty="0" smtClean="0">
              <a:solidFill>
                <a:schemeClr val="tx1"/>
              </a:solidFill>
            </a:endParaRPr>
          </a:p>
          <a:p>
            <a:pPr marL="0" indent="0" algn="ctr">
              <a:buNone/>
              <a:tabLst>
                <a:tab pos="461963" algn="l"/>
              </a:tabLst>
            </a:pPr>
            <a:r>
              <a:rPr lang="en-US" sz="3600" dirty="0" smtClean="0">
                <a:solidFill>
                  <a:schemeClr val="tx1"/>
                </a:solidFill>
              </a:rPr>
              <a:t>Section 5102.03 of the </a:t>
            </a:r>
          </a:p>
          <a:p>
            <a:pPr marL="0" indent="0" algn="ctr">
              <a:buNone/>
              <a:tabLst>
                <a:tab pos="461963" algn="l"/>
              </a:tabLst>
            </a:pPr>
            <a:r>
              <a:rPr lang="en-US" sz="3600" dirty="0" smtClean="0">
                <a:solidFill>
                  <a:schemeClr val="tx1"/>
                </a:solidFill>
              </a:rPr>
              <a:t>Real Estate Manual</a:t>
            </a:r>
            <a:endParaRPr lang="en-US" sz="36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Tree>
    <p:extLst>
      <p:ext uri="{BB962C8B-B14F-4D97-AF65-F5344CB8AC3E}">
        <p14:creationId xmlns:p14="http://schemas.microsoft.com/office/powerpoint/2010/main" val="187909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additive="base">
                                        <p:cTn id="1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6" end="6"/>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anim calcmode="lin" valueType="num">
                                      <p:cBhvr additive="base">
                                        <p:cTn id="23"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The top of the RE 46</a:t>
            </a: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rgbClr val="FFFFFF"/>
                </a:solidFill>
              </a:rPr>
              <a:t>The current version of the RE 46</a:t>
            </a: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rgbClr val="FFFFFF"/>
                </a:solidFill>
              </a:rPr>
              <a:t>			Project information from Right of Way Plans</a:t>
            </a: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307659" y="1327382"/>
            <a:ext cx="8611830" cy="1339618"/>
          </a:xfrm>
          <a:prstGeom prst="rect">
            <a:avLst/>
          </a:prstGeom>
        </p:spPr>
      </p:pic>
      <p:sp>
        <p:nvSpPr>
          <p:cNvPr id="3" name="Oval 2"/>
          <p:cNvSpPr/>
          <p:nvPr/>
        </p:nvSpPr>
        <p:spPr>
          <a:xfrm>
            <a:off x="644093" y="1672390"/>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143000" y="2586790"/>
            <a:ext cx="1066800" cy="11470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7175631" y="1674798"/>
            <a:ext cx="1501541"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5791200" y="2971800"/>
            <a:ext cx="1752600" cy="14494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Tree>
    <p:extLst>
      <p:ext uri="{BB962C8B-B14F-4D97-AF65-F5344CB8AC3E}">
        <p14:creationId xmlns:p14="http://schemas.microsoft.com/office/powerpoint/2010/main" val="215574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5">
                                            <p:txEl>
                                              <p:pRg st="8" end="8"/>
                                            </p:txEl>
                                          </p:spTgt>
                                        </p:tgtEl>
                                        <p:attrNameLst>
                                          <p:attrName>style.visibility</p:attrName>
                                        </p:attrNameLst>
                                      </p:cBhvr>
                                      <p:to>
                                        <p:strVal val="visible"/>
                                      </p:to>
                                    </p:set>
                                    <p:anim calcmode="lin" valueType="num">
                                      <p:cBhvr additive="base">
                                        <p:cTn id="20"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 calcmode="lin" valueType="num">
                                      <p:cBhvr additive="base">
                                        <p:cTn id="35"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From section 1 of the RE 46</a:t>
            </a: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t>Procedural instructions from section 5102.03 of the Real Estate Manual</a:t>
            </a:r>
            <a:endParaRPr lang="en-US" sz="2400" dirty="0"/>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3"/>
          <p:cNvPicPr>
            <a:picLocks noChangeAspect="1"/>
          </p:cNvPicPr>
          <p:nvPr/>
        </p:nvPicPr>
        <p:blipFill>
          <a:blip r:embed="rId4"/>
          <a:stretch>
            <a:fillRect/>
          </a:stretch>
        </p:blipFill>
        <p:spPr>
          <a:xfrm>
            <a:off x="1057275" y="761996"/>
            <a:ext cx="7772400" cy="1369119"/>
          </a:xfrm>
          <a:prstGeom prst="rect">
            <a:avLst/>
          </a:prstGeom>
        </p:spPr>
      </p:pic>
      <p:sp>
        <p:nvSpPr>
          <p:cNvPr id="7" name="TextBox 6"/>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pic>
        <p:nvPicPr>
          <p:cNvPr id="8" name="Picture 7"/>
          <p:cNvPicPr>
            <a:picLocks noChangeAspect="1"/>
          </p:cNvPicPr>
          <p:nvPr/>
        </p:nvPicPr>
        <p:blipFill>
          <a:blip r:embed="rId5"/>
          <a:stretch>
            <a:fillRect/>
          </a:stretch>
        </p:blipFill>
        <p:spPr>
          <a:xfrm>
            <a:off x="1857275" y="3206282"/>
            <a:ext cx="6174438" cy="1554480"/>
          </a:xfrm>
          <a:prstGeom prst="rect">
            <a:avLst/>
          </a:prstGeom>
        </p:spPr>
      </p:pic>
      <p:pic>
        <p:nvPicPr>
          <p:cNvPr id="9" name="Picture 8"/>
          <p:cNvPicPr>
            <a:picLocks noChangeAspect="1"/>
          </p:cNvPicPr>
          <p:nvPr/>
        </p:nvPicPr>
        <p:blipFill>
          <a:blip r:embed="rId6"/>
          <a:stretch>
            <a:fillRect/>
          </a:stretch>
        </p:blipFill>
        <p:spPr>
          <a:xfrm>
            <a:off x="1846486" y="4763910"/>
            <a:ext cx="6217920" cy="1387737"/>
          </a:xfrm>
          <a:prstGeom prst="rect">
            <a:avLst/>
          </a:prstGeom>
        </p:spPr>
      </p:pic>
      <p:sp>
        <p:nvSpPr>
          <p:cNvPr id="11" name="TextBox 10"/>
          <p:cNvSpPr txBox="1"/>
          <p:nvPr/>
        </p:nvSpPr>
        <p:spPr>
          <a:xfrm>
            <a:off x="2133600" y="3594318"/>
            <a:ext cx="5130800" cy="1815882"/>
          </a:xfrm>
          <a:prstGeom prst="rect">
            <a:avLst/>
          </a:prstGeom>
          <a:solidFill>
            <a:srgbClr val="FFFF00"/>
          </a:solidFill>
          <a:ln>
            <a:solidFill>
              <a:schemeClr val="tx1"/>
            </a:solidFill>
          </a:ln>
        </p:spPr>
        <p:txBody>
          <a:bodyPr wrap="square" rtlCol="0">
            <a:spAutoFit/>
          </a:bodyPr>
          <a:lstStyle/>
          <a:p>
            <a:pPr>
              <a:tabLst>
                <a:tab pos="225425" algn="l"/>
              </a:tabLst>
            </a:pPr>
            <a:r>
              <a:rPr lang="en-US" sz="1600" dirty="0" smtClean="0"/>
              <a:t>●  List name, as used in deed, by which title was 	acquired</a:t>
            </a:r>
          </a:p>
          <a:p>
            <a:pPr>
              <a:tabLst>
                <a:tab pos="225425" algn="l"/>
              </a:tabLst>
            </a:pPr>
            <a:r>
              <a:rPr lang="en-US" sz="1600" dirty="0" smtClean="0"/>
              <a:t>●	Do not need to search or list mineral right 	ownerships if the acquisition parcel is reserving 	mineral rights to the owner – this must be noted in 	Title Report </a:t>
            </a:r>
          </a:p>
          <a:p>
            <a:pPr>
              <a:tabLst>
                <a:tab pos="225425" algn="l"/>
              </a:tabLst>
            </a:pPr>
            <a:endParaRPr lang="en-US" sz="1600" dirty="0"/>
          </a:p>
        </p:txBody>
      </p:sp>
    </p:spTree>
    <p:extLst>
      <p:ext uri="{BB962C8B-B14F-4D97-AF65-F5344CB8AC3E}">
        <p14:creationId xmlns:p14="http://schemas.microsoft.com/office/powerpoint/2010/main" val="214401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 calcmode="lin" valueType="num">
                                      <p:cBhvr>
                                        <p:cTn id="1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14" dur="500"/>
                                        <p:tgtEl>
                                          <p:spTgt spid="5">
                                            <p:txEl>
                                              <p:pRg st="5" end="5"/>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From Section 2 of the RE 46</a:t>
            </a: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chemeClr val="tx1"/>
                </a:solidFill>
              </a:rPr>
              <a:t>Procedures </a:t>
            </a:r>
            <a:r>
              <a:rPr lang="en-US" sz="2400" dirty="0">
                <a:solidFill>
                  <a:schemeClr val="tx1"/>
                </a:solidFill>
              </a:rPr>
              <a:t>from </a:t>
            </a:r>
            <a:endParaRPr lang="en-US" sz="2400" dirty="0" smtClean="0">
              <a:solidFill>
                <a:schemeClr val="tx1"/>
              </a:solidFill>
            </a:endParaRPr>
          </a:p>
          <a:p>
            <a:pPr marL="0" indent="0">
              <a:buNone/>
              <a:tabLst>
                <a:tab pos="461963" algn="l"/>
              </a:tabLst>
            </a:pPr>
            <a:r>
              <a:rPr lang="en-US" sz="2400" dirty="0" smtClean="0">
                <a:solidFill>
                  <a:schemeClr val="tx1"/>
                </a:solidFill>
              </a:rPr>
              <a:t>section </a:t>
            </a:r>
            <a:r>
              <a:rPr lang="en-US" sz="2400" dirty="0">
                <a:solidFill>
                  <a:schemeClr val="tx1"/>
                </a:solidFill>
              </a:rPr>
              <a:t>5102.03 of </a:t>
            </a:r>
            <a:endParaRPr lang="en-US" sz="2400" dirty="0" smtClean="0">
              <a:solidFill>
                <a:schemeClr val="tx1"/>
              </a:solidFill>
            </a:endParaRPr>
          </a:p>
          <a:p>
            <a:pPr marL="0" indent="0">
              <a:buNone/>
              <a:tabLst>
                <a:tab pos="461963" algn="l"/>
              </a:tabLst>
            </a:pPr>
            <a:r>
              <a:rPr lang="en-US" sz="2400" dirty="0" smtClean="0">
                <a:solidFill>
                  <a:schemeClr val="tx1"/>
                </a:solidFill>
              </a:rPr>
              <a:t>Real </a:t>
            </a:r>
            <a:r>
              <a:rPr lang="en-US" sz="2400" dirty="0">
                <a:solidFill>
                  <a:schemeClr val="tx1"/>
                </a:solidFill>
              </a:rPr>
              <a:t>Estate Manual</a:t>
            </a: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3" name="Picture 2"/>
          <p:cNvPicPr>
            <a:picLocks noChangeAspect="1"/>
          </p:cNvPicPr>
          <p:nvPr/>
        </p:nvPicPr>
        <p:blipFill>
          <a:blip r:embed="rId4"/>
          <a:stretch>
            <a:fillRect/>
          </a:stretch>
        </p:blipFill>
        <p:spPr>
          <a:xfrm>
            <a:off x="3524250" y="2419350"/>
            <a:ext cx="5391150" cy="3600450"/>
          </a:xfrm>
          <a:prstGeom prst="rect">
            <a:avLst/>
          </a:prstGeom>
        </p:spPr>
      </p:pic>
      <p:pic>
        <p:nvPicPr>
          <p:cNvPr id="4" name="Picture 3"/>
          <p:cNvPicPr>
            <a:picLocks noChangeAspect="1"/>
          </p:cNvPicPr>
          <p:nvPr/>
        </p:nvPicPr>
        <p:blipFill>
          <a:blip r:embed="rId5"/>
          <a:stretch>
            <a:fillRect/>
          </a:stretch>
        </p:blipFill>
        <p:spPr>
          <a:xfrm>
            <a:off x="1181100" y="609600"/>
            <a:ext cx="7658100" cy="1666875"/>
          </a:xfrm>
          <a:prstGeom prst="rect">
            <a:avLst/>
          </a:prstGeom>
        </p:spPr>
      </p:pic>
      <p:sp>
        <p:nvSpPr>
          <p:cNvPr id="7" name="TextBox 6"/>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
        <p:nvSpPr>
          <p:cNvPr id="2" name="TextBox 1"/>
          <p:cNvSpPr txBox="1"/>
          <p:nvPr/>
        </p:nvSpPr>
        <p:spPr>
          <a:xfrm>
            <a:off x="3781425" y="3373874"/>
            <a:ext cx="4876800" cy="2031325"/>
          </a:xfrm>
          <a:prstGeom prst="rect">
            <a:avLst/>
          </a:prstGeom>
          <a:solidFill>
            <a:srgbClr val="FFFF00"/>
          </a:solidFill>
          <a:ln>
            <a:solidFill>
              <a:schemeClr val="tx1"/>
            </a:solidFill>
          </a:ln>
        </p:spPr>
        <p:txBody>
          <a:bodyPr wrap="square" rtlCol="0">
            <a:spAutoFit/>
          </a:bodyPr>
          <a:lstStyle/>
          <a:p>
            <a:pPr defTabSz="225425"/>
            <a:endParaRPr lang="en-US" sz="1400" dirty="0" smtClean="0"/>
          </a:p>
          <a:p>
            <a:pPr defTabSz="225425"/>
            <a:r>
              <a:rPr lang="en-US" sz="1400" dirty="0" smtClean="0"/>
              <a:t>●	</a:t>
            </a:r>
            <a:r>
              <a:rPr lang="en-US" sz="1400" b="1" dirty="0" smtClean="0"/>
              <a:t>From deed by which owner acquired title , briefly 	state:</a:t>
            </a:r>
          </a:p>
          <a:p>
            <a:pPr defTabSz="225425"/>
            <a:endParaRPr lang="en-US" sz="1400" b="1" dirty="0" smtClean="0"/>
          </a:p>
          <a:p>
            <a:pPr defTabSz="225425"/>
            <a:r>
              <a:rPr lang="en-US" sz="1400" b="1" dirty="0" smtClean="0"/>
              <a:t>	-	Legal Location</a:t>
            </a:r>
          </a:p>
          <a:p>
            <a:pPr defTabSz="225425"/>
            <a:r>
              <a:rPr lang="en-US" sz="1400" b="1" dirty="0" smtClean="0"/>
              <a:t>	-	Surface Area</a:t>
            </a:r>
          </a:p>
          <a:p>
            <a:pPr defTabSz="225425"/>
            <a:r>
              <a:rPr lang="en-US" sz="1400" b="1" dirty="0" smtClean="0"/>
              <a:t>	-	Auditor Parcel No.</a:t>
            </a:r>
          </a:p>
          <a:p>
            <a:pPr defTabSz="225425"/>
            <a:endParaRPr lang="en-US" sz="1400" b="1" dirty="0" smtClean="0"/>
          </a:p>
          <a:p>
            <a:pPr>
              <a:tabLst>
                <a:tab pos="225425" algn="l"/>
              </a:tabLst>
            </a:pPr>
            <a:r>
              <a:rPr lang="en-US" sz="1400" b="1" dirty="0" smtClean="0"/>
              <a:t>	that are affected by the taking</a:t>
            </a:r>
            <a:endParaRPr lang="en-US" sz="1400" b="1" dirty="0"/>
          </a:p>
        </p:txBody>
      </p:sp>
    </p:spTree>
    <p:extLst>
      <p:ext uri="{BB962C8B-B14F-4D97-AF65-F5344CB8AC3E}">
        <p14:creationId xmlns:p14="http://schemas.microsoft.com/office/powerpoint/2010/main" val="161102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 calcmode="lin" valueType="num">
                                      <p:cBhvr additive="base">
                                        <p:cTn id="12"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6" end="6"/>
                                            </p:txEl>
                                          </p:spTgt>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5">
                                            <p:txEl>
                                              <p:pRg st="7" end="7"/>
                                            </p:txEl>
                                          </p:spTgt>
                                        </p:tgtEl>
                                        <p:attrNameLst>
                                          <p:attrName>style.visibility</p:attrName>
                                        </p:attrNameLst>
                                      </p:cBhvr>
                                      <p:to>
                                        <p:strVal val="visible"/>
                                      </p:to>
                                    </p:set>
                                    <p:anim calcmode="lin" valueType="num">
                                      <p:cBhvr additive="base">
                                        <p:cTn id="16"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7" end="7"/>
                                            </p:txEl>
                                          </p:spTgt>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5">
                                            <p:txEl>
                                              <p:pRg st="8" end="8"/>
                                            </p:txEl>
                                          </p:spTgt>
                                        </p:tgtEl>
                                        <p:attrNameLst>
                                          <p:attrName>style.visibility</p:attrName>
                                        </p:attrNameLst>
                                      </p:cBhvr>
                                      <p:to>
                                        <p:strVal val="visible"/>
                                      </p:to>
                                    </p:set>
                                    <p:anim calcmode="lin" valueType="num">
                                      <p:cBhvr additive="base">
                                        <p:cTn id="20"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From Section 3A                                                                       of the RE 46</a:t>
            </a: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solidFill>
                  <a:srgbClr val="FFFFFF"/>
                </a:solidFill>
              </a:rPr>
              <a:t>Procedures from Real Estate Manual</a:t>
            </a: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7" name="Picture 6"/>
          <p:cNvPicPr>
            <a:picLocks noChangeAspect="1"/>
          </p:cNvPicPr>
          <p:nvPr/>
        </p:nvPicPr>
        <p:blipFill>
          <a:blip r:embed="rId4"/>
          <a:stretch>
            <a:fillRect/>
          </a:stretch>
        </p:blipFill>
        <p:spPr>
          <a:xfrm>
            <a:off x="2462837" y="609600"/>
            <a:ext cx="6452563" cy="914400"/>
          </a:xfrm>
          <a:prstGeom prst="rect">
            <a:avLst/>
          </a:prstGeom>
        </p:spPr>
      </p:pic>
      <p:pic>
        <p:nvPicPr>
          <p:cNvPr id="8" name="Picture 7"/>
          <p:cNvPicPr>
            <a:picLocks noChangeAspect="1"/>
          </p:cNvPicPr>
          <p:nvPr/>
        </p:nvPicPr>
        <p:blipFill>
          <a:blip r:embed="rId5"/>
          <a:stretch>
            <a:fillRect/>
          </a:stretch>
        </p:blipFill>
        <p:spPr>
          <a:xfrm>
            <a:off x="14111" y="2382676"/>
            <a:ext cx="4663440" cy="1655924"/>
          </a:xfrm>
          <a:prstGeom prst="rect">
            <a:avLst/>
          </a:prstGeom>
        </p:spPr>
      </p:pic>
      <p:pic>
        <p:nvPicPr>
          <p:cNvPr id="9" name="Picture 8"/>
          <p:cNvPicPr>
            <a:picLocks noChangeAspect="1"/>
          </p:cNvPicPr>
          <p:nvPr/>
        </p:nvPicPr>
        <p:blipFill>
          <a:blip r:embed="rId6"/>
          <a:stretch>
            <a:fillRect/>
          </a:stretch>
        </p:blipFill>
        <p:spPr>
          <a:xfrm>
            <a:off x="4459109" y="2372418"/>
            <a:ext cx="4663440" cy="3528849"/>
          </a:xfrm>
          <a:prstGeom prst="rect">
            <a:avLst/>
          </a:prstGeom>
        </p:spPr>
      </p:pic>
      <p:sp>
        <p:nvSpPr>
          <p:cNvPr id="10" name="TextBox 9"/>
          <p:cNvSpPr txBox="1"/>
          <p:nvPr/>
        </p:nvSpPr>
        <p:spPr>
          <a:xfrm>
            <a:off x="1219200" y="2438400"/>
            <a:ext cx="7010400" cy="2893100"/>
          </a:xfrm>
          <a:prstGeom prst="rect">
            <a:avLst/>
          </a:prstGeom>
          <a:solidFill>
            <a:srgbClr val="FFFF00"/>
          </a:solidFill>
          <a:ln>
            <a:solidFill>
              <a:schemeClr val="tx1"/>
            </a:solidFill>
          </a:ln>
        </p:spPr>
        <p:txBody>
          <a:bodyPr wrap="square" rtlCol="0">
            <a:spAutoFit/>
          </a:bodyPr>
          <a:lstStyle/>
          <a:p>
            <a:pPr defTabSz="282575"/>
            <a:endParaRPr lang="en-US" sz="1400" b="1" dirty="0" smtClean="0"/>
          </a:p>
          <a:p>
            <a:pPr defTabSz="282575"/>
            <a:r>
              <a:rPr lang="en-US" sz="1400" b="1" dirty="0" smtClean="0"/>
              <a:t>●	List all mortgages active or open against the property, including:</a:t>
            </a:r>
          </a:p>
          <a:p>
            <a:endParaRPr lang="en-US" sz="1400" b="1" dirty="0" smtClean="0"/>
          </a:p>
          <a:p>
            <a:pPr defTabSz="282575"/>
            <a:r>
              <a:rPr lang="en-US" sz="1400" b="1" dirty="0" smtClean="0"/>
              <a:t>	-	Amount of mortgage</a:t>
            </a:r>
          </a:p>
          <a:p>
            <a:pPr defTabSz="282575"/>
            <a:r>
              <a:rPr lang="en-US" sz="1400" b="1" dirty="0" smtClean="0"/>
              <a:t>	-	Date filed</a:t>
            </a:r>
          </a:p>
          <a:p>
            <a:pPr defTabSz="282575"/>
            <a:r>
              <a:rPr lang="en-US" sz="1400" b="1" dirty="0" smtClean="0"/>
              <a:t>	-	Address of mortgagee</a:t>
            </a:r>
          </a:p>
          <a:p>
            <a:pPr defTabSz="282575"/>
            <a:r>
              <a:rPr lang="en-US" sz="1400" b="1" dirty="0"/>
              <a:t>	</a:t>
            </a:r>
            <a:r>
              <a:rPr lang="en-US" sz="1400" b="1" dirty="0" smtClean="0"/>
              <a:t>-	Instrument number and page</a:t>
            </a:r>
          </a:p>
          <a:p>
            <a:pPr defTabSz="282575"/>
            <a:endParaRPr lang="en-US" sz="1400" b="1" dirty="0" smtClean="0"/>
          </a:p>
          <a:p>
            <a:pPr defTabSz="282575"/>
            <a:r>
              <a:rPr lang="en-US" sz="1400" b="1" dirty="0" smtClean="0"/>
              <a:t>●	Not interested in  liens that have been released</a:t>
            </a:r>
          </a:p>
          <a:p>
            <a:pPr defTabSz="282575"/>
            <a:endParaRPr lang="en-US" sz="1400" b="1" dirty="0"/>
          </a:p>
          <a:p>
            <a:pPr defTabSz="282575"/>
            <a:r>
              <a:rPr lang="en-US" sz="1400" b="1" dirty="0" smtClean="0"/>
              <a:t>●	Look for red flags such as a large number of liens; may 	indicate the owner 	is in bankruptcy.  Then check U.S. District Court for bankruptcy filings.</a:t>
            </a:r>
          </a:p>
          <a:p>
            <a:endParaRPr lang="en-US" sz="1400" b="1" dirty="0"/>
          </a:p>
        </p:txBody>
      </p:sp>
      <p:sp>
        <p:nvSpPr>
          <p:cNvPr id="11" name="TextBox 10"/>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Tree>
    <p:extLst>
      <p:ext uri="{BB962C8B-B14F-4D97-AF65-F5344CB8AC3E}">
        <p14:creationId xmlns:p14="http://schemas.microsoft.com/office/powerpoint/2010/main" val="204618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04800" y="148167"/>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dirty="0" smtClean="0">
                <a:solidFill>
                  <a:srgbClr val="FFFFFF"/>
                </a:solidFill>
              </a:rPr>
              <a:t>Anyone </a:t>
            </a:r>
            <a:r>
              <a:rPr lang="en-US" u="sng" dirty="0" smtClean="0">
                <a:solidFill>
                  <a:srgbClr val="FFFFFF"/>
                </a:solidFill>
              </a:rPr>
              <a:t>other than ODOT staff </a:t>
            </a:r>
            <a:r>
              <a:rPr lang="en-US" dirty="0" smtClean="0">
                <a:solidFill>
                  <a:srgbClr val="FFFFFF"/>
                </a:solidFill>
              </a:rPr>
              <a:t>must be pre qualified by ODOT to prepare title reports</a:t>
            </a:r>
          </a:p>
          <a:p>
            <a:pPr marL="0" indent="0">
              <a:buNone/>
              <a:tabLst>
                <a:tab pos="461963" algn="l"/>
              </a:tabLst>
            </a:pPr>
            <a:r>
              <a:rPr lang="en-US" dirty="0" smtClean="0">
                <a:solidFill>
                  <a:srgbClr val="FFFFFF"/>
                </a:solidFill>
              </a:rPr>
              <a:t>●	The ODOT Office of Consultant Services 	maintains the list for consultants and LPA 	staff</a:t>
            </a:r>
          </a:p>
          <a:p>
            <a:pPr marL="0" indent="0">
              <a:buNone/>
              <a:tabLst>
                <a:tab pos="461963" algn="l"/>
              </a:tabLst>
            </a:pPr>
            <a:endParaRPr lang="en-US" dirty="0">
              <a:solidFill>
                <a:srgbClr val="FFFFFF"/>
              </a:solidFill>
            </a:endParaRPr>
          </a:p>
          <a:p>
            <a:pPr marL="0" indent="0">
              <a:buNone/>
              <a:tabLst>
                <a:tab pos="461963" algn="l"/>
              </a:tabLst>
            </a:pPr>
            <a:r>
              <a:rPr lang="en-US" dirty="0" smtClean="0">
                <a:solidFill>
                  <a:srgbClr val="FFFFFF"/>
                </a:solidFill>
              </a:rPr>
              <a:t>The prequalification requirements are the same for:</a:t>
            </a:r>
            <a:r>
              <a:rPr lang="en-US" dirty="0">
                <a:solidFill>
                  <a:srgbClr val="FFFFFF"/>
                </a:solidFill>
              </a:rPr>
              <a:t>	</a:t>
            </a:r>
            <a:endParaRPr lang="en-US" dirty="0" smtClean="0">
              <a:solidFill>
                <a:srgbClr val="FFFFFF"/>
              </a:solidFill>
            </a:endParaRPr>
          </a:p>
          <a:p>
            <a:pPr marL="0" indent="0">
              <a:buNone/>
              <a:tabLst>
                <a:tab pos="461963" algn="l"/>
              </a:tabLst>
            </a:pPr>
            <a:r>
              <a:rPr lang="en-US" dirty="0" smtClean="0">
                <a:solidFill>
                  <a:srgbClr val="FFFFFF"/>
                </a:solidFill>
              </a:rPr>
              <a:t>●</a:t>
            </a:r>
            <a:r>
              <a:rPr lang="en-US" dirty="0">
                <a:solidFill>
                  <a:srgbClr val="FFFFFF"/>
                </a:solidFill>
              </a:rPr>
              <a:t>	</a:t>
            </a:r>
            <a:r>
              <a:rPr lang="en-US" dirty="0" smtClean="0">
                <a:solidFill>
                  <a:srgbClr val="FFFFFF"/>
                </a:solidFill>
              </a:rPr>
              <a:t>Consultants and LPA staff</a:t>
            </a: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Tree>
    <p:extLst>
      <p:ext uri="{BB962C8B-B14F-4D97-AF65-F5344CB8AC3E}">
        <p14:creationId xmlns:p14="http://schemas.microsoft.com/office/powerpoint/2010/main" val="386729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 calcmode="lin" valueType="num">
                                      <p:cBhvr additive="base">
                                        <p:cTn id="1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From Section 3B of the RE 46</a:t>
            </a: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chemeClr val="tx1"/>
                </a:solidFill>
              </a:rPr>
              <a:t>Procedures from RE Manual</a:t>
            </a: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785812" y="685800"/>
            <a:ext cx="7901609" cy="914400"/>
          </a:xfrm>
          <a:prstGeom prst="rect">
            <a:avLst/>
          </a:prstGeom>
        </p:spPr>
      </p:pic>
      <p:pic>
        <p:nvPicPr>
          <p:cNvPr id="3" name="Picture 2"/>
          <p:cNvPicPr>
            <a:picLocks noChangeAspect="1"/>
          </p:cNvPicPr>
          <p:nvPr/>
        </p:nvPicPr>
        <p:blipFill>
          <a:blip r:embed="rId5"/>
          <a:stretch>
            <a:fillRect/>
          </a:stretch>
        </p:blipFill>
        <p:spPr>
          <a:xfrm>
            <a:off x="1524000" y="2353028"/>
            <a:ext cx="6667500" cy="3790950"/>
          </a:xfrm>
          <a:prstGeom prst="rect">
            <a:avLst/>
          </a:prstGeom>
        </p:spPr>
      </p:pic>
      <p:sp>
        <p:nvSpPr>
          <p:cNvPr id="7" name="TextBox 6"/>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
        <p:nvSpPr>
          <p:cNvPr id="8" name="TextBox 7"/>
          <p:cNvSpPr txBox="1"/>
          <p:nvPr/>
        </p:nvSpPr>
        <p:spPr>
          <a:xfrm>
            <a:off x="2286000" y="3299176"/>
            <a:ext cx="5257800" cy="2031325"/>
          </a:xfrm>
          <a:prstGeom prst="rect">
            <a:avLst/>
          </a:prstGeom>
          <a:solidFill>
            <a:srgbClr val="FFFF00"/>
          </a:solidFill>
          <a:ln>
            <a:solidFill>
              <a:schemeClr val="tx1"/>
            </a:solidFill>
          </a:ln>
        </p:spPr>
        <p:txBody>
          <a:bodyPr wrap="square" rtlCol="0">
            <a:spAutoFit/>
          </a:bodyPr>
          <a:lstStyle/>
          <a:p>
            <a:pPr defTabSz="282575"/>
            <a:endParaRPr lang="en-US" sz="1400" b="1" dirty="0" smtClean="0"/>
          </a:p>
          <a:p>
            <a:pPr defTabSz="282575"/>
            <a:r>
              <a:rPr lang="en-US" sz="1400" b="1" dirty="0" smtClean="0"/>
              <a:t>●	Obtain:</a:t>
            </a:r>
          </a:p>
          <a:p>
            <a:pPr defTabSz="282575"/>
            <a:endParaRPr lang="en-US" sz="1400" b="1" dirty="0" smtClean="0"/>
          </a:p>
          <a:p>
            <a:pPr defTabSz="282575"/>
            <a:r>
              <a:rPr lang="en-US" sz="1400" b="1" dirty="0" smtClean="0"/>
              <a:t> 	-	The names and addresses of the lessor and lessee</a:t>
            </a:r>
          </a:p>
          <a:p>
            <a:pPr defTabSz="282575"/>
            <a:r>
              <a:rPr lang="en-US" sz="1400" b="1" dirty="0" smtClean="0"/>
              <a:t>	-	Terms and conditions of the lease such as</a:t>
            </a:r>
          </a:p>
          <a:p>
            <a:r>
              <a:rPr lang="en-US" sz="1400" b="1" dirty="0" smtClean="0"/>
              <a:t>	Start date</a:t>
            </a:r>
          </a:p>
          <a:p>
            <a:r>
              <a:rPr lang="en-US" sz="1400" b="1" dirty="0" smtClean="0"/>
              <a:t>	Length of lease</a:t>
            </a:r>
          </a:p>
          <a:p>
            <a:r>
              <a:rPr lang="en-US" sz="1400" b="1" dirty="0" smtClean="0"/>
              <a:t>	Condemnation clause</a:t>
            </a:r>
          </a:p>
          <a:p>
            <a:endParaRPr lang="en-US" sz="1400" b="1" dirty="0"/>
          </a:p>
        </p:txBody>
      </p:sp>
      <p:sp>
        <p:nvSpPr>
          <p:cNvPr id="4" name="TextBox 3"/>
          <p:cNvSpPr txBox="1"/>
          <p:nvPr/>
        </p:nvSpPr>
        <p:spPr>
          <a:xfrm>
            <a:off x="1018675" y="1256100"/>
            <a:ext cx="3581400" cy="246221"/>
          </a:xfrm>
          <a:prstGeom prst="rect">
            <a:avLst/>
          </a:prstGeom>
          <a:solidFill>
            <a:schemeClr val="bg1"/>
          </a:solidFill>
          <a:ln>
            <a:noFill/>
          </a:ln>
        </p:spPr>
        <p:txBody>
          <a:bodyPr wrap="square" rtlCol="0">
            <a:spAutoFit/>
          </a:bodyPr>
          <a:lstStyle/>
          <a:p>
            <a:r>
              <a:rPr lang="en-US" sz="1000" dirty="0" smtClean="0"/>
              <a:t>No leases of record for time period searched</a:t>
            </a:r>
            <a:endParaRPr lang="en-US" sz="1000" dirty="0"/>
          </a:p>
        </p:txBody>
      </p:sp>
    </p:spTree>
    <p:extLst>
      <p:ext uri="{BB962C8B-B14F-4D97-AF65-F5344CB8AC3E}">
        <p14:creationId xmlns:p14="http://schemas.microsoft.com/office/powerpoint/2010/main" val="1788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From Section 3C of the RE 46</a:t>
            </a: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solidFill>
                  <a:schemeClr val="tx1"/>
                </a:solidFill>
              </a:rPr>
              <a:t>Instructions from the RE Manual</a:t>
            </a: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3"/>
          <p:cNvPicPr>
            <a:picLocks noChangeAspect="1"/>
          </p:cNvPicPr>
          <p:nvPr/>
        </p:nvPicPr>
        <p:blipFill>
          <a:blip r:embed="rId4"/>
          <a:stretch>
            <a:fillRect/>
          </a:stretch>
        </p:blipFill>
        <p:spPr>
          <a:xfrm>
            <a:off x="1171575" y="838200"/>
            <a:ext cx="7515225" cy="1076325"/>
          </a:xfrm>
          <a:prstGeom prst="rect">
            <a:avLst/>
          </a:prstGeom>
        </p:spPr>
      </p:pic>
      <p:sp>
        <p:nvSpPr>
          <p:cNvPr id="7" name="TextBox 6"/>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pic>
        <p:nvPicPr>
          <p:cNvPr id="8" name="Picture 7"/>
          <p:cNvPicPr>
            <a:picLocks noChangeAspect="1"/>
          </p:cNvPicPr>
          <p:nvPr/>
        </p:nvPicPr>
        <p:blipFill>
          <a:blip r:embed="rId5"/>
          <a:stretch>
            <a:fillRect/>
          </a:stretch>
        </p:blipFill>
        <p:spPr>
          <a:xfrm>
            <a:off x="1417320" y="533400"/>
            <a:ext cx="6766560" cy="5432016"/>
          </a:xfrm>
          <a:prstGeom prst="rect">
            <a:avLst/>
          </a:prstGeom>
        </p:spPr>
      </p:pic>
      <p:sp>
        <p:nvSpPr>
          <p:cNvPr id="9" name="TextBox 8"/>
          <p:cNvSpPr txBox="1"/>
          <p:nvPr/>
        </p:nvSpPr>
        <p:spPr>
          <a:xfrm>
            <a:off x="152400" y="228600"/>
            <a:ext cx="5486400" cy="523220"/>
          </a:xfrm>
          <a:prstGeom prst="rect">
            <a:avLst/>
          </a:prstGeom>
          <a:solidFill>
            <a:srgbClr val="FFFF00"/>
          </a:solidFill>
          <a:ln>
            <a:solidFill>
              <a:schemeClr val="tx2"/>
            </a:solidFill>
          </a:ln>
        </p:spPr>
        <p:txBody>
          <a:bodyPr wrap="square" rtlCol="0">
            <a:spAutoFit/>
          </a:bodyPr>
          <a:lstStyle/>
          <a:p>
            <a:r>
              <a:rPr lang="en-US" sz="1400" dirty="0" smtClean="0"/>
              <a:t>Identify all easements that encumber any part of the property</a:t>
            </a:r>
          </a:p>
          <a:p>
            <a:r>
              <a:rPr lang="en-US" sz="1400" dirty="0" smtClean="0"/>
              <a:t>-   Note if easement is “</a:t>
            </a:r>
            <a:r>
              <a:rPr lang="en-US" sz="1400" b="1" i="1" dirty="0" smtClean="0"/>
              <a:t>not in the take</a:t>
            </a:r>
            <a:r>
              <a:rPr lang="en-US" sz="1400" dirty="0" smtClean="0"/>
              <a:t>” or “</a:t>
            </a:r>
            <a:r>
              <a:rPr lang="en-US" sz="1400" b="1" i="1" dirty="0" smtClean="0"/>
              <a:t>in the take</a:t>
            </a:r>
            <a:r>
              <a:rPr lang="en-US" sz="1400" dirty="0" smtClean="0"/>
              <a:t>”</a:t>
            </a:r>
            <a:endParaRPr lang="en-US" sz="1400" dirty="0"/>
          </a:p>
        </p:txBody>
      </p:sp>
      <p:sp>
        <p:nvSpPr>
          <p:cNvPr id="10" name="TextBox 9"/>
          <p:cNvSpPr txBox="1"/>
          <p:nvPr/>
        </p:nvSpPr>
        <p:spPr>
          <a:xfrm>
            <a:off x="152400" y="762000"/>
            <a:ext cx="5486400" cy="954107"/>
          </a:xfrm>
          <a:prstGeom prst="rect">
            <a:avLst/>
          </a:prstGeom>
          <a:solidFill>
            <a:srgbClr val="FFFF00"/>
          </a:solidFill>
          <a:ln>
            <a:solidFill>
              <a:schemeClr val="tx2"/>
            </a:solidFill>
          </a:ln>
        </p:spPr>
        <p:txBody>
          <a:bodyPr wrap="square" rtlCol="0">
            <a:spAutoFit/>
          </a:bodyPr>
          <a:lstStyle/>
          <a:p>
            <a:r>
              <a:rPr lang="en-US" sz="1400" dirty="0" smtClean="0"/>
              <a:t>For easements “</a:t>
            </a:r>
            <a:r>
              <a:rPr lang="en-US" sz="1400" b="1" i="1" dirty="0" smtClean="0"/>
              <a:t>in the take</a:t>
            </a:r>
            <a:r>
              <a:rPr lang="en-US" sz="1400" dirty="0" smtClean="0"/>
              <a:t>” , state:</a:t>
            </a:r>
          </a:p>
          <a:p>
            <a:pPr marL="285750" indent="-285750">
              <a:buFontTx/>
              <a:buChar char="-"/>
            </a:pPr>
            <a:r>
              <a:rPr lang="en-US" sz="1400" dirty="0" smtClean="0"/>
              <a:t>Type of easement</a:t>
            </a:r>
          </a:p>
          <a:p>
            <a:pPr marL="285750" indent="-285750">
              <a:buFontTx/>
              <a:buChar char="-"/>
            </a:pPr>
            <a:r>
              <a:rPr lang="en-US" sz="1400" dirty="0" smtClean="0"/>
              <a:t>Purpose of the easement</a:t>
            </a:r>
          </a:p>
          <a:p>
            <a:r>
              <a:rPr lang="en-US" sz="1400" dirty="0" smtClean="0"/>
              <a:t>-     Name/address of the person to whom the easement is granted</a:t>
            </a:r>
            <a:endParaRPr lang="en-US" sz="1400" dirty="0"/>
          </a:p>
        </p:txBody>
      </p:sp>
      <p:sp>
        <p:nvSpPr>
          <p:cNvPr id="11" name="TextBox 10"/>
          <p:cNvSpPr txBox="1"/>
          <p:nvPr/>
        </p:nvSpPr>
        <p:spPr>
          <a:xfrm>
            <a:off x="2362200" y="1802290"/>
            <a:ext cx="6629400" cy="523220"/>
          </a:xfrm>
          <a:prstGeom prst="rect">
            <a:avLst/>
          </a:prstGeom>
          <a:solidFill>
            <a:srgbClr val="FFFF00"/>
          </a:solidFill>
          <a:ln>
            <a:solidFill>
              <a:schemeClr val="tx2"/>
            </a:solidFill>
          </a:ln>
        </p:spPr>
        <p:txBody>
          <a:bodyPr wrap="square" rtlCol="0">
            <a:spAutoFit/>
          </a:bodyPr>
          <a:lstStyle/>
          <a:p>
            <a:r>
              <a:rPr lang="en-US" sz="1400" dirty="0" smtClean="0"/>
              <a:t>Obtain copies of easements </a:t>
            </a:r>
            <a:r>
              <a:rPr lang="en-US" sz="1400" b="1" dirty="0" smtClean="0"/>
              <a:t>known to be in the take </a:t>
            </a:r>
            <a:r>
              <a:rPr lang="en-US" sz="1400" dirty="0" smtClean="0"/>
              <a:t>or </a:t>
            </a:r>
            <a:r>
              <a:rPr lang="en-US" sz="1400" b="1" dirty="0" smtClean="0"/>
              <a:t>unknown to be in the take </a:t>
            </a:r>
            <a:endParaRPr lang="en-US" sz="1400" b="1" dirty="0"/>
          </a:p>
        </p:txBody>
      </p:sp>
      <p:sp>
        <p:nvSpPr>
          <p:cNvPr id="12" name="TextBox 11"/>
          <p:cNvSpPr txBox="1"/>
          <p:nvPr/>
        </p:nvSpPr>
        <p:spPr>
          <a:xfrm>
            <a:off x="2362200" y="2332867"/>
            <a:ext cx="6629400" cy="307777"/>
          </a:xfrm>
          <a:prstGeom prst="rect">
            <a:avLst/>
          </a:prstGeom>
          <a:solidFill>
            <a:srgbClr val="FFFF00"/>
          </a:solidFill>
          <a:ln>
            <a:solidFill>
              <a:schemeClr val="tx2"/>
            </a:solidFill>
          </a:ln>
        </p:spPr>
        <p:txBody>
          <a:bodyPr wrap="square" rtlCol="0">
            <a:spAutoFit/>
          </a:bodyPr>
          <a:lstStyle/>
          <a:p>
            <a:r>
              <a:rPr lang="en-US" sz="1400" dirty="0" smtClean="0"/>
              <a:t>Do not need copies of easements that are known not to be in the take</a:t>
            </a:r>
            <a:endParaRPr lang="en-US" sz="1400" dirty="0"/>
          </a:p>
        </p:txBody>
      </p:sp>
      <p:sp>
        <p:nvSpPr>
          <p:cNvPr id="13" name="TextBox 12"/>
          <p:cNvSpPr txBox="1"/>
          <p:nvPr/>
        </p:nvSpPr>
        <p:spPr>
          <a:xfrm>
            <a:off x="2407356" y="2968823"/>
            <a:ext cx="5486400" cy="307777"/>
          </a:xfrm>
          <a:prstGeom prst="rect">
            <a:avLst/>
          </a:prstGeom>
          <a:solidFill>
            <a:srgbClr val="FFFF00"/>
          </a:solidFill>
          <a:ln>
            <a:solidFill>
              <a:schemeClr val="tx2"/>
            </a:solidFill>
          </a:ln>
        </p:spPr>
        <p:txBody>
          <a:bodyPr wrap="square" rtlCol="0">
            <a:spAutoFit/>
          </a:bodyPr>
          <a:lstStyle/>
          <a:p>
            <a:r>
              <a:rPr lang="en-US" sz="1400" dirty="0" smtClean="0"/>
              <a:t>List recording data for each easement</a:t>
            </a:r>
            <a:endParaRPr lang="en-US" sz="1400" dirty="0"/>
          </a:p>
        </p:txBody>
      </p:sp>
      <p:sp>
        <p:nvSpPr>
          <p:cNvPr id="14" name="TextBox 13"/>
          <p:cNvSpPr txBox="1"/>
          <p:nvPr/>
        </p:nvSpPr>
        <p:spPr>
          <a:xfrm>
            <a:off x="2362200" y="3601872"/>
            <a:ext cx="6629400" cy="1384995"/>
          </a:xfrm>
          <a:prstGeom prst="rect">
            <a:avLst/>
          </a:prstGeom>
          <a:solidFill>
            <a:srgbClr val="FFFF00"/>
          </a:solidFill>
          <a:ln>
            <a:solidFill>
              <a:schemeClr val="tx2"/>
            </a:solidFill>
          </a:ln>
        </p:spPr>
        <p:txBody>
          <a:bodyPr wrap="square" rtlCol="0">
            <a:spAutoFit/>
          </a:bodyPr>
          <a:lstStyle/>
          <a:p>
            <a:r>
              <a:rPr lang="en-US" sz="1400" dirty="0"/>
              <a:t>Access and Parking Easements</a:t>
            </a:r>
          </a:p>
          <a:p>
            <a:r>
              <a:rPr lang="en-US" sz="1400" b="1" dirty="0" smtClean="0"/>
              <a:t>On Partial Takes </a:t>
            </a:r>
            <a:r>
              <a:rPr lang="en-US" sz="1400" dirty="0" smtClean="0"/>
              <a:t>- The title agent is required to research access or parking easements that run with the land and that are older than root title when a partial taking affects “current” 	access or parking. Old deeds and tax maps may need to be researched. The title agent is encouraged to seek guidance from the Attorney General Office (via the district office) when the agent is experiencing problems.</a:t>
            </a:r>
            <a:endParaRPr lang="en-US" sz="1400" dirty="0"/>
          </a:p>
        </p:txBody>
      </p:sp>
      <p:sp>
        <p:nvSpPr>
          <p:cNvPr id="16" name="TextBox 15"/>
          <p:cNvSpPr txBox="1"/>
          <p:nvPr/>
        </p:nvSpPr>
        <p:spPr>
          <a:xfrm>
            <a:off x="2362200" y="4989493"/>
            <a:ext cx="6629400" cy="954107"/>
          </a:xfrm>
          <a:prstGeom prst="rect">
            <a:avLst/>
          </a:prstGeom>
          <a:solidFill>
            <a:srgbClr val="FFFF00"/>
          </a:solidFill>
          <a:ln>
            <a:solidFill>
              <a:schemeClr val="tx2"/>
            </a:solidFill>
          </a:ln>
        </p:spPr>
        <p:txBody>
          <a:bodyPr wrap="square" rtlCol="0">
            <a:spAutoFit/>
          </a:bodyPr>
          <a:lstStyle/>
          <a:p>
            <a:r>
              <a:rPr lang="en-US" sz="1400" dirty="0"/>
              <a:t>Access and Parking </a:t>
            </a:r>
            <a:r>
              <a:rPr lang="en-US" sz="1400" dirty="0" smtClean="0"/>
              <a:t>Easements</a:t>
            </a:r>
          </a:p>
          <a:p>
            <a:r>
              <a:rPr lang="en-US" sz="1400" b="1" dirty="0" smtClean="0"/>
              <a:t>On </a:t>
            </a:r>
            <a:r>
              <a:rPr lang="en-US" sz="1400" b="1" dirty="0"/>
              <a:t>Total Takes </a:t>
            </a:r>
            <a:r>
              <a:rPr lang="en-US" sz="1400" dirty="0"/>
              <a:t>– The title agent is required to research any access or parking easements </a:t>
            </a:r>
            <a:r>
              <a:rPr lang="en-US" sz="1400" dirty="0" smtClean="0"/>
              <a:t>that </a:t>
            </a:r>
            <a:r>
              <a:rPr lang="en-US" sz="1400" dirty="0"/>
              <a:t>run with the land and that are older than root title. The current ownership of the </a:t>
            </a:r>
            <a:r>
              <a:rPr lang="en-US" sz="1400" dirty="0" smtClean="0"/>
              <a:t>dominant </a:t>
            </a:r>
            <a:r>
              <a:rPr lang="en-US" sz="1400" dirty="0"/>
              <a:t>estate is to be determined.</a:t>
            </a:r>
          </a:p>
        </p:txBody>
      </p:sp>
    </p:spTree>
    <p:extLst>
      <p:ext uri="{BB962C8B-B14F-4D97-AF65-F5344CB8AC3E}">
        <p14:creationId xmlns:p14="http://schemas.microsoft.com/office/powerpoint/2010/main" val="143017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 calcmode="lin" valueType="num">
                                      <p:cBhvr additive="base">
                                        <p:cTn id="12"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1+#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1+#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1+#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From Section 4 of the RE 46</a:t>
            </a: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chemeClr val="tx1"/>
                </a:solidFill>
              </a:rPr>
              <a:t>Procedures from the RE Manual</a:t>
            </a: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1304925" y="685800"/>
            <a:ext cx="7610475" cy="1247775"/>
          </a:xfrm>
          <a:prstGeom prst="rect">
            <a:avLst/>
          </a:prstGeom>
        </p:spPr>
      </p:pic>
      <p:pic>
        <p:nvPicPr>
          <p:cNvPr id="7" name="Picture 6"/>
          <p:cNvPicPr>
            <a:picLocks noChangeAspect="1"/>
          </p:cNvPicPr>
          <p:nvPr/>
        </p:nvPicPr>
        <p:blipFill>
          <a:blip r:embed="rId5"/>
          <a:stretch>
            <a:fillRect/>
          </a:stretch>
        </p:blipFill>
        <p:spPr>
          <a:xfrm>
            <a:off x="1566862" y="2476500"/>
            <a:ext cx="6010275" cy="4076700"/>
          </a:xfrm>
          <a:prstGeom prst="rect">
            <a:avLst/>
          </a:prstGeom>
        </p:spPr>
      </p:pic>
      <p:sp>
        <p:nvSpPr>
          <p:cNvPr id="9" name="TextBox 8"/>
          <p:cNvSpPr txBox="1"/>
          <p:nvPr/>
        </p:nvSpPr>
        <p:spPr>
          <a:xfrm>
            <a:off x="2286000" y="3276600"/>
            <a:ext cx="4876800" cy="2246769"/>
          </a:xfrm>
          <a:prstGeom prst="rect">
            <a:avLst/>
          </a:prstGeom>
          <a:solidFill>
            <a:srgbClr val="FFFF00"/>
          </a:solidFill>
          <a:ln>
            <a:solidFill>
              <a:schemeClr val="tx1"/>
            </a:solidFill>
          </a:ln>
        </p:spPr>
        <p:txBody>
          <a:bodyPr wrap="square" rtlCol="0">
            <a:spAutoFit/>
          </a:bodyPr>
          <a:lstStyle/>
          <a:p>
            <a:pPr defTabSz="225425"/>
            <a:r>
              <a:rPr lang="en-US" sz="1400" b="1" dirty="0" smtClean="0"/>
              <a:t>●	Examples of defects / irregularities are:</a:t>
            </a:r>
          </a:p>
          <a:p>
            <a:endParaRPr lang="en-US" sz="1400" b="1" dirty="0"/>
          </a:p>
          <a:p>
            <a:pPr defTabSz="225425"/>
            <a:r>
              <a:rPr lang="en-US" sz="1400" b="1" dirty="0" smtClean="0"/>
              <a:t>	-	Pending litigation</a:t>
            </a:r>
          </a:p>
          <a:p>
            <a:pPr defTabSz="225425"/>
            <a:r>
              <a:rPr lang="en-US" sz="1400" b="1" dirty="0" smtClean="0"/>
              <a:t>	-	Appropriation</a:t>
            </a:r>
          </a:p>
          <a:p>
            <a:pPr defTabSz="225425"/>
            <a:r>
              <a:rPr lang="en-US" sz="1400" b="1" dirty="0" smtClean="0"/>
              <a:t>	-	Any matter of legal consequence</a:t>
            </a:r>
          </a:p>
          <a:p>
            <a:pPr defTabSz="225425"/>
            <a:r>
              <a:rPr lang="en-US" sz="1400" b="1" dirty="0" smtClean="0"/>
              <a:t>	-	Any challenge against the property</a:t>
            </a:r>
          </a:p>
          <a:p>
            <a:pPr defTabSz="225425"/>
            <a:endParaRPr lang="en-US" sz="1400" b="1" dirty="0"/>
          </a:p>
          <a:p>
            <a:pPr defTabSz="225425"/>
            <a:r>
              <a:rPr lang="en-US" sz="1400" b="1" dirty="0"/>
              <a:t>● </a:t>
            </a:r>
            <a:r>
              <a:rPr lang="en-US" sz="1400" b="1" dirty="0" smtClean="0"/>
              <a:t>	Out sales not reflected in the current deed are to be 	discussed</a:t>
            </a:r>
          </a:p>
          <a:p>
            <a:pPr defTabSz="225425"/>
            <a:endParaRPr lang="en-US" sz="1400" b="1" dirty="0"/>
          </a:p>
        </p:txBody>
      </p:sp>
    </p:spTree>
    <p:extLst>
      <p:ext uri="{BB962C8B-B14F-4D97-AF65-F5344CB8AC3E}">
        <p14:creationId xmlns:p14="http://schemas.microsoft.com/office/powerpoint/2010/main" val="76514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 calcmode="lin" valueType="num">
                                      <p:cBhvr additive="base">
                                        <p:cTn id="12"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From Section 5 of the RE 46</a:t>
            </a: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solidFill>
                  <a:schemeClr val="tx1"/>
                </a:solidFill>
              </a:rPr>
              <a:t>Instructions from RE Manual</a:t>
            </a: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3" name="Picture 2"/>
          <p:cNvPicPr>
            <a:picLocks noChangeAspect="1"/>
          </p:cNvPicPr>
          <p:nvPr/>
        </p:nvPicPr>
        <p:blipFill>
          <a:blip r:embed="rId4"/>
          <a:stretch>
            <a:fillRect/>
          </a:stretch>
        </p:blipFill>
        <p:spPr>
          <a:xfrm>
            <a:off x="1266824" y="3416661"/>
            <a:ext cx="7496175" cy="2603139"/>
          </a:xfrm>
          <a:prstGeom prst="rect">
            <a:avLst/>
          </a:prstGeom>
        </p:spPr>
      </p:pic>
      <p:pic>
        <p:nvPicPr>
          <p:cNvPr id="4" name="Picture 3"/>
          <p:cNvPicPr>
            <a:picLocks noChangeAspect="1"/>
          </p:cNvPicPr>
          <p:nvPr/>
        </p:nvPicPr>
        <p:blipFill>
          <a:blip r:embed="rId5"/>
          <a:stretch>
            <a:fillRect/>
          </a:stretch>
        </p:blipFill>
        <p:spPr>
          <a:xfrm>
            <a:off x="1019175" y="609600"/>
            <a:ext cx="7667625" cy="2181225"/>
          </a:xfrm>
          <a:prstGeom prst="rect">
            <a:avLst/>
          </a:prstGeom>
        </p:spPr>
      </p:pic>
      <p:sp>
        <p:nvSpPr>
          <p:cNvPr id="7" name="TextBox 6"/>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
        <p:nvSpPr>
          <p:cNvPr id="2" name="TextBox 1"/>
          <p:cNvSpPr txBox="1"/>
          <p:nvPr/>
        </p:nvSpPr>
        <p:spPr>
          <a:xfrm>
            <a:off x="2438400" y="3953931"/>
            <a:ext cx="5181600" cy="1815882"/>
          </a:xfrm>
          <a:prstGeom prst="rect">
            <a:avLst/>
          </a:prstGeom>
          <a:solidFill>
            <a:srgbClr val="FFFF00"/>
          </a:solidFill>
          <a:ln>
            <a:solidFill>
              <a:schemeClr val="tx1"/>
            </a:solidFill>
          </a:ln>
        </p:spPr>
        <p:txBody>
          <a:bodyPr wrap="square" rtlCol="0">
            <a:spAutoFit/>
          </a:bodyPr>
          <a:lstStyle/>
          <a:p>
            <a:pPr defTabSz="282575"/>
            <a:endParaRPr lang="en-US" sz="1400" b="1" dirty="0" smtClean="0"/>
          </a:p>
          <a:p>
            <a:pPr defTabSz="282575"/>
            <a:r>
              <a:rPr lang="en-US" sz="1400" b="1" dirty="0" smtClean="0"/>
              <a:t>●	Fill out the form and:</a:t>
            </a:r>
          </a:p>
          <a:p>
            <a:endParaRPr lang="en-US" sz="1400" b="1" dirty="0"/>
          </a:p>
          <a:p>
            <a:pPr defTabSz="282575"/>
            <a:r>
              <a:rPr lang="en-US" sz="1400" b="1" dirty="0" smtClean="0"/>
              <a:t>	-	Verify if there are any current/delinquent taxes</a:t>
            </a:r>
          </a:p>
          <a:p>
            <a:pPr defTabSz="282575"/>
            <a:r>
              <a:rPr lang="en-US" sz="1400" b="1" dirty="0" smtClean="0"/>
              <a:t>	-	Report Homestead exemptions</a:t>
            </a:r>
          </a:p>
          <a:p>
            <a:pPr defTabSz="282575"/>
            <a:r>
              <a:rPr lang="en-US" sz="1400" b="1" dirty="0" smtClean="0"/>
              <a:t>	-	Report the market value of the property</a:t>
            </a:r>
          </a:p>
          <a:p>
            <a:pPr defTabSz="282575"/>
            <a:r>
              <a:rPr lang="en-US" sz="1400" b="1" dirty="0" smtClean="0"/>
              <a:t>	-	Attach the tax card to the RE 46</a:t>
            </a:r>
          </a:p>
          <a:p>
            <a:endParaRPr lang="en-US" sz="1400" b="1" dirty="0"/>
          </a:p>
        </p:txBody>
      </p:sp>
    </p:spTree>
    <p:extLst>
      <p:ext uri="{BB962C8B-B14F-4D97-AF65-F5344CB8AC3E}">
        <p14:creationId xmlns:p14="http://schemas.microsoft.com/office/powerpoint/2010/main" val="404514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 calcmode="lin" valueType="num">
                                      <p:cBhvr additive="base">
                                        <p:cTn id="12"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From Section 6 of the RE 46</a:t>
            </a: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solidFill>
                  <a:schemeClr val="tx1"/>
                </a:solidFill>
              </a:rPr>
              <a:t>Instructions from the RE Manual</a:t>
            </a:r>
            <a:endParaRPr lang="en-US" sz="24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716466" y="666750"/>
            <a:ext cx="8275134" cy="1238250"/>
          </a:xfrm>
          <a:prstGeom prst="rect">
            <a:avLst/>
          </a:prstGeom>
        </p:spPr>
      </p:pic>
      <p:pic>
        <p:nvPicPr>
          <p:cNvPr id="3" name="Picture 2"/>
          <p:cNvPicPr>
            <a:picLocks noChangeAspect="1"/>
          </p:cNvPicPr>
          <p:nvPr/>
        </p:nvPicPr>
        <p:blipFill>
          <a:blip r:embed="rId5"/>
          <a:stretch>
            <a:fillRect/>
          </a:stretch>
        </p:blipFill>
        <p:spPr>
          <a:xfrm>
            <a:off x="1156374" y="2957512"/>
            <a:ext cx="7587386" cy="1385888"/>
          </a:xfrm>
          <a:prstGeom prst="rect">
            <a:avLst/>
          </a:prstGeom>
        </p:spPr>
      </p:pic>
      <p:sp>
        <p:nvSpPr>
          <p:cNvPr id="7" name="TextBox 6"/>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
        <p:nvSpPr>
          <p:cNvPr id="4" name="TextBox 3"/>
          <p:cNvSpPr txBox="1"/>
          <p:nvPr/>
        </p:nvSpPr>
        <p:spPr>
          <a:xfrm>
            <a:off x="1828800" y="3124200"/>
            <a:ext cx="5943600" cy="954107"/>
          </a:xfrm>
          <a:prstGeom prst="rect">
            <a:avLst/>
          </a:prstGeom>
          <a:solidFill>
            <a:srgbClr val="FFFF00"/>
          </a:solidFill>
          <a:ln>
            <a:solidFill>
              <a:schemeClr val="tx1"/>
            </a:solidFill>
          </a:ln>
        </p:spPr>
        <p:txBody>
          <a:bodyPr wrap="square" rtlCol="0">
            <a:spAutoFit/>
          </a:bodyPr>
          <a:lstStyle/>
          <a:p>
            <a:pPr defTabSz="225425"/>
            <a:endParaRPr lang="en-US" sz="1400" b="1" dirty="0" smtClean="0"/>
          </a:p>
          <a:p>
            <a:pPr defTabSz="225425"/>
            <a:r>
              <a:rPr lang="en-US" sz="1400" b="1" dirty="0" smtClean="0"/>
              <a:t>●	Important because the acquiring agency must pay any 	recoupment penalty determined by the Auditor – R.C. 5713.34</a:t>
            </a:r>
          </a:p>
          <a:p>
            <a:pPr defTabSz="225425"/>
            <a:endParaRPr lang="en-US" sz="1400" b="1" dirty="0"/>
          </a:p>
        </p:txBody>
      </p:sp>
    </p:spTree>
    <p:extLst>
      <p:ext uri="{BB962C8B-B14F-4D97-AF65-F5344CB8AC3E}">
        <p14:creationId xmlns:p14="http://schemas.microsoft.com/office/powerpoint/2010/main" val="95207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 calcmode="lin" valueType="num">
                                      <p:cBhvr additive="base">
                                        <p:cTn id="1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From the “Verification Block” of the RE 46</a:t>
            </a: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solidFill>
                  <a:schemeClr val="tx1"/>
                </a:solidFill>
              </a:rPr>
              <a:t>Instructions from RE Manual</a:t>
            </a: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3" name="Picture 2"/>
          <p:cNvPicPr>
            <a:picLocks noChangeAspect="1"/>
          </p:cNvPicPr>
          <p:nvPr/>
        </p:nvPicPr>
        <p:blipFill>
          <a:blip r:embed="rId4"/>
          <a:stretch>
            <a:fillRect/>
          </a:stretch>
        </p:blipFill>
        <p:spPr>
          <a:xfrm>
            <a:off x="1169470" y="3657600"/>
            <a:ext cx="7517330" cy="2514600"/>
          </a:xfrm>
          <a:prstGeom prst="rect">
            <a:avLst/>
          </a:prstGeom>
        </p:spPr>
      </p:pic>
      <p:pic>
        <p:nvPicPr>
          <p:cNvPr id="4" name="Picture 3"/>
          <p:cNvPicPr>
            <a:picLocks noChangeAspect="1"/>
          </p:cNvPicPr>
          <p:nvPr/>
        </p:nvPicPr>
        <p:blipFill>
          <a:blip r:embed="rId5"/>
          <a:stretch>
            <a:fillRect/>
          </a:stretch>
        </p:blipFill>
        <p:spPr>
          <a:xfrm>
            <a:off x="63375" y="674575"/>
            <a:ext cx="9050750" cy="2377440"/>
          </a:xfrm>
          <a:prstGeom prst="rect">
            <a:avLst/>
          </a:prstGeom>
        </p:spPr>
      </p:pic>
      <p:sp>
        <p:nvSpPr>
          <p:cNvPr id="7" name="TextBox 6"/>
          <p:cNvSpPr txBox="1"/>
          <p:nvPr/>
        </p:nvSpPr>
        <p:spPr>
          <a:xfrm>
            <a:off x="457200" y="2438400"/>
            <a:ext cx="4800600" cy="276999"/>
          </a:xfrm>
          <a:prstGeom prst="rect">
            <a:avLst/>
          </a:prstGeom>
          <a:noFill/>
          <a:ln w="28575">
            <a:solidFill>
              <a:srgbClr val="FF0000"/>
            </a:solidFill>
          </a:ln>
        </p:spPr>
        <p:txBody>
          <a:bodyPr wrap="square" rtlCol="0">
            <a:spAutoFit/>
          </a:bodyPr>
          <a:lstStyle/>
          <a:p>
            <a:r>
              <a:rPr lang="en-US" sz="1200" dirty="0" smtClean="0"/>
              <a:t>The record was searched from 08-20-2015 to 10-12-52 = 61.9 years </a:t>
            </a:r>
            <a:endParaRPr lang="en-US" sz="1200" dirty="0"/>
          </a:p>
        </p:txBody>
      </p:sp>
      <p:cxnSp>
        <p:nvCxnSpPr>
          <p:cNvPr id="9" name="Straight Connector 8"/>
          <p:cNvCxnSpPr/>
          <p:nvPr/>
        </p:nvCxnSpPr>
        <p:spPr>
          <a:xfrm>
            <a:off x="3124200" y="1219200"/>
            <a:ext cx="1981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7" idx="0"/>
          </p:cNvCxnSpPr>
          <p:nvPr/>
        </p:nvCxnSpPr>
        <p:spPr>
          <a:xfrm flipH="1">
            <a:off x="2857500" y="1219200"/>
            <a:ext cx="1257300" cy="1219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
        <p:nvSpPr>
          <p:cNvPr id="2" name="TextBox 1"/>
          <p:cNvSpPr txBox="1"/>
          <p:nvPr/>
        </p:nvSpPr>
        <p:spPr>
          <a:xfrm>
            <a:off x="1524000" y="4038600"/>
            <a:ext cx="7086600" cy="1815882"/>
          </a:xfrm>
          <a:prstGeom prst="rect">
            <a:avLst/>
          </a:prstGeom>
          <a:solidFill>
            <a:srgbClr val="FFFF00"/>
          </a:solidFill>
          <a:ln>
            <a:solidFill>
              <a:schemeClr val="tx1"/>
            </a:solidFill>
          </a:ln>
        </p:spPr>
        <p:txBody>
          <a:bodyPr wrap="square" rtlCol="0">
            <a:spAutoFit/>
          </a:bodyPr>
          <a:lstStyle/>
          <a:p>
            <a:pPr defTabSz="225425"/>
            <a:endParaRPr lang="en-US" sz="1400" b="1" dirty="0" smtClean="0"/>
          </a:p>
          <a:p>
            <a:pPr defTabSz="225425"/>
            <a:r>
              <a:rPr lang="en-US" sz="1400" b="1" dirty="0" smtClean="0"/>
              <a:t>●	The title agent is verifying:</a:t>
            </a:r>
          </a:p>
          <a:p>
            <a:pPr defTabSz="225425"/>
            <a:endParaRPr lang="en-US" sz="1400" b="1" dirty="0"/>
          </a:p>
          <a:p>
            <a:pPr defTabSz="225425"/>
            <a:r>
              <a:rPr lang="en-US" sz="1400" b="1" dirty="0" smtClean="0"/>
              <a:t>	-	That their research included all conveyances, liens and encumbrances of 			record</a:t>
            </a:r>
          </a:p>
          <a:p>
            <a:pPr defTabSz="225425"/>
            <a:r>
              <a:rPr lang="en-US" sz="1400" b="1" dirty="0" smtClean="0"/>
              <a:t>	-	That all applicable indices were researched</a:t>
            </a:r>
          </a:p>
          <a:p>
            <a:pPr defTabSz="225425"/>
            <a:r>
              <a:rPr lang="en-US" sz="1400" b="1" dirty="0" smtClean="0"/>
              <a:t>	-	All documents were reviewed for accuracy</a:t>
            </a:r>
          </a:p>
          <a:p>
            <a:pPr defTabSz="225425"/>
            <a:endParaRPr lang="en-US" sz="1400" b="1" dirty="0"/>
          </a:p>
        </p:txBody>
      </p:sp>
    </p:spTree>
    <p:extLst>
      <p:ext uri="{BB962C8B-B14F-4D97-AF65-F5344CB8AC3E}">
        <p14:creationId xmlns:p14="http://schemas.microsoft.com/office/powerpoint/2010/main" val="42148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 calcmode="lin" valueType="num">
                                      <p:cBhvr additive="base">
                                        <p:cTn id="27"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From the “Update Title Block” of the RE 46</a:t>
            </a: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676275" y="762000"/>
            <a:ext cx="7791450" cy="2790825"/>
          </a:xfrm>
          <a:prstGeom prst="rect">
            <a:avLst/>
          </a:prstGeom>
        </p:spPr>
      </p:pic>
      <p:sp>
        <p:nvSpPr>
          <p:cNvPr id="7" name="TextBox 6"/>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
        <p:nvSpPr>
          <p:cNvPr id="3" name="TextBox 2"/>
          <p:cNvSpPr txBox="1"/>
          <p:nvPr/>
        </p:nvSpPr>
        <p:spPr>
          <a:xfrm>
            <a:off x="1676400" y="4572000"/>
            <a:ext cx="5486400" cy="1384995"/>
          </a:xfrm>
          <a:prstGeom prst="rect">
            <a:avLst/>
          </a:prstGeom>
          <a:solidFill>
            <a:srgbClr val="FFFF00"/>
          </a:solidFill>
          <a:ln>
            <a:solidFill>
              <a:schemeClr val="tx1"/>
            </a:solidFill>
          </a:ln>
        </p:spPr>
        <p:txBody>
          <a:bodyPr wrap="square" rtlCol="0">
            <a:spAutoFit/>
          </a:bodyPr>
          <a:lstStyle/>
          <a:p>
            <a:pPr defTabSz="225425"/>
            <a:endParaRPr lang="en-US" sz="1400" b="1" dirty="0" smtClean="0"/>
          </a:p>
          <a:p>
            <a:pPr defTabSz="225425"/>
            <a:r>
              <a:rPr lang="en-US" sz="1400" b="1" dirty="0" smtClean="0"/>
              <a:t>●	The update block is incorporated into the RE 46 form</a:t>
            </a:r>
          </a:p>
          <a:p>
            <a:pPr defTabSz="225425"/>
            <a:endParaRPr lang="en-US" sz="1400" b="1" dirty="0" smtClean="0"/>
          </a:p>
          <a:p>
            <a:pPr defTabSz="225425"/>
            <a:r>
              <a:rPr lang="en-US" sz="1400" b="1" dirty="0" smtClean="0"/>
              <a:t>	-	There is a separate update block for each update of a 			Title Report</a:t>
            </a:r>
          </a:p>
          <a:p>
            <a:pPr defTabSz="225425"/>
            <a:r>
              <a:rPr lang="en-US" sz="1400" b="1" dirty="0" smtClean="0"/>
              <a:t> </a:t>
            </a:r>
            <a:endParaRPr lang="en-US" sz="1400" b="1" dirty="0"/>
          </a:p>
        </p:txBody>
      </p:sp>
    </p:spTree>
    <p:extLst>
      <p:ext uri="{BB962C8B-B14F-4D97-AF65-F5344CB8AC3E}">
        <p14:creationId xmlns:p14="http://schemas.microsoft.com/office/powerpoint/2010/main" val="187857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smtClean="0">
              <a:solidFill>
                <a:schemeClr val="tx1"/>
              </a:solidFill>
            </a:endParaRPr>
          </a:p>
          <a:p>
            <a:pPr marL="0" indent="0">
              <a:buNone/>
              <a:tabLst>
                <a:tab pos="461963" algn="l"/>
              </a:tabLst>
            </a:pPr>
            <a:r>
              <a:rPr lang="en-US" sz="3600" u="sng" dirty="0" smtClean="0">
                <a:solidFill>
                  <a:schemeClr val="tx1"/>
                </a:solidFill>
              </a:rPr>
              <a:t>Temporary Easements</a:t>
            </a:r>
          </a:p>
          <a:p>
            <a:pPr marL="0" indent="0">
              <a:buNone/>
              <a:tabLst>
                <a:tab pos="461963" algn="l"/>
              </a:tabLst>
            </a:pPr>
            <a:r>
              <a:rPr lang="en-US" sz="2400" dirty="0" smtClean="0">
                <a:solidFill>
                  <a:schemeClr val="tx1"/>
                </a:solidFill>
              </a:rPr>
              <a:t>When the acquisition parcel is only a T</a:t>
            </a:r>
          </a:p>
          <a:p>
            <a:pPr marL="0" indent="0">
              <a:buNone/>
              <a:tabLst>
                <a:tab pos="461963" algn="l"/>
              </a:tabLst>
            </a:pPr>
            <a:r>
              <a:rPr lang="en-US" sz="2400" dirty="0" smtClean="0">
                <a:solidFill>
                  <a:schemeClr val="tx1"/>
                </a:solidFill>
              </a:rPr>
              <a:t>And it does not adversely affect the residue</a:t>
            </a:r>
          </a:p>
          <a:p>
            <a:pPr marL="0" indent="0">
              <a:buNone/>
              <a:tabLst>
                <a:tab pos="461963" algn="l"/>
              </a:tabLst>
            </a:pPr>
            <a:r>
              <a:rPr lang="en-US" sz="2400" dirty="0" smtClean="0">
                <a:solidFill>
                  <a:schemeClr val="tx1"/>
                </a:solidFill>
              </a:rPr>
              <a:t>And it is of typical duration (6 months – 2 years)</a:t>
            </a:r>
          </a:p>
          <a:p>
            <a:pPr marL="0" indent="0">
              <a:buNone/>
              <a:tabLst>
                <a:tab pos="461963" algn="l"/>
              </a:tabLst>
            </a:pPr>
            <a:endParaRPr lang="en-US" sz="2400" dirty="0">
              <a:solidFill>
                <a:schemeClr val="tx1"/>
              </a:solidFill>
            </a:endParaRPr>
          </a:p>
          <a:p>
            <a:pPr marL="0" indent="0">
              <a:buNone/>
              <a:tabLst>
                <a:tab pos="461963" algn="l"/>
              </a:tabLst>
            </a:pPr>
            <a:r>
              <a:rPr lang="en-US" sz="2400" dirty="0" smtClean="0">
                <a:solidFill>
                  <a:schemeClr val="tx1"/>
                </a:solidFill>
              </a:rPr>
              <a:t>The title agent need not research the record for</a:t>
            </a:r>
          </a:p>
          <a:p>
            <a:pPr marL="0" indent="0">
              <a:buNone/>
              <a:tabLst>
                <a:tab pos="461963" algn="l"/>
              </a:tabLst>
            </a:pPr>
            <a:r>
              <a:rPr lang="en-US" sz="2400" dirty="0" smtClean="0">
                <a:solidFill>
                  <a:schemeClr val="tx1"/>
                </a:solidFill>
              </a:rPr>
              <a:t>	Mortgage information</a:t>
            </a:r>
          </a:p>
          <a:p>
            <a:pPr marL="0" indent="0">
              <a:buNone/>
              <a:tabLst>
                <a:tab pos="461963" algn="l"/>
              </a:tabLst>
            </a:pPr>
            <a:r>
              <a:rPr lang="en-US" sz="2400" dirty="0" smtClean="0">
                <a:solidFill>
                  <a:schemeClr val="tx1"/>
                </a:solidFill>
              </a:rPr>
              <a:t>	Or any lien of any kind</a:t>
            </a:r>
          </a:p>
          <a:p>
            <a:pPr marL="0" indent="0">
              <a:buNone/>
              <a:tabLst>
                <a:tab pos="461963" algn="l"/>
              </a:tabLst>
            </a:pPr>
            <a:r>
              <a:rPr lang="en-US" sz="2400" dirty="0" smtClean="0">
                <a:solidFill>
                  <a:schemeClr val="tx1"/>
                </a:solidFill>
              </a:rPr>
              <a:t>	Or tax information and CAUV</a:t>
            </a:r>
          </a:p>
          <a:p>
            <a:pPr marL="0" indent="0">
              <a:buNone/>
              <a:tabLst>
                <a:tab pos="461963" algn="l"/>
              </a:tabLst>
            </a:pPr>
            <a:endParaRPr lang="en-US" sz="2400" dirty="0">
              <a:solidFill>
                <a:schemeClr val="tx1"/>
              </a:solidFill>
            </a:endParaRPr>
          </a:p>
          <a:p>
            <a:pPr marL="0" indent="0">
              <a:buNone/>
              <a:tabLst>
                <a:tab pos="461963" algn="l"/>
              </a:tabLst>
            </a:pPr>
            <a:r>
              <a:rPr lang="en-US" sz="2400" dirty="0" smtClean="0">
                <a:solidFill>
                  <a:schemeClr val="tx1"/>
                </a:solidFill>
              </a:rPr>
              <a:t>All other parts of the Title Report need to be completed</a:t>
            </a: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Tree>
    <p:extLst>
      <p:ext uri="{BB962C8B-B14F-4D97-AF65-F5344CB8AC3E}">
        <p14:creationId xmlns:p14="http://schemas.microsoft.com/office/powerpoint/2010/main" val="198630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arn(inVertical)">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barn(inVertical)">
                                      <p:cBhvr>
                                        <p:cTn id="26" dur="500"/>
                                        <p:tgtEl>
                                          <p:spTgt spid="5">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arn(inVertical)">
                                      <p:cBhvr>
                                        <p:cTn id="31" dur="500"/>
                                        <p:tgtEl>
                                          <p:spTgt spid="5">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barn(inVertical)">
                                      <p:cBhvr>
                                        <p:cTn id="36" dur="500"/>
                                        <p:tgtEl>
                                          <p:spTgt spid="5">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Effect transition="in" filter="barn(inVertical)">
                                      <p:cBhvr>
                                        <p:cTn id="41" dur="500"/>
                                        <p:tgtEl>
                                          <p:spTgt spid="5">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xEl>
                                              <p:pRg st="11" end="11"/>
                                            </p:txEl>
                                          </p:spTgt>
                                        </p:tgtEl>
                                        <p:attrNameLst>
                                          <p:attrName>style.visibility</p:attrName>
                                        </p:attrNameLst>
                                      </p:cBhvr>
                                      <p:to>
                                        <p:strVal val="visible"/>
                                      </p:to>
                                    </p:set>
                                    <p:animEffect transition="in" filter="barn(inVertical)">
                                      <p:cBhvr>
                                        <p:cTn id="46"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smtClean="0">
              <a:solidFill>
                <a:schemeClr val="tx1"/>
              </a:solidFill>
            </a:endParaRPr>
          </a:p>
          <a:p>
            <a:pPr marL="0" indent="0">
              <a:buNone/>
              <a:tabLst>
                <a:tab pos="461963" algn="l"/>
              </a:tabLst>
            </a:pPr>
            <a:r>
              <a:rPr lang="en-US" sz="2400" dirty="0" smtClean="0">
                <a:solidFill>
                  <a:schemeClr val="tx1"/>
                </a:solidFill>
              </a:rPr>
              <a:t>Mini Case Study:</a:t>
            </a:r>
            <a:endParaRPr lang="en-US" sz="2400" dirty="0">
              <a:solidFill>
                <a:schemeClr val="tx1"/>
              </a:solidFill>
            </a:endParaRPr>
          </a:p>
          <a:p>
            <a:pPr marL="0" indent="0">
              <a:buNone/>
              <a:tabLst>
                <a:tab pos="461963" algn="l"/>
              </a:tabLst>
            </a:pPr>
            <a:endParaRPr lang="en-US" sz="2400" dirty="0" smtClean="0">
              <a:solidFill>
                <a:schemeClr val="tx1"/>
              </a:solidFill>
            </a:endParaRPr>
          </a:p>
          <a:p>
            <a:pPr marL="0" indent="0" algn="ctr">
              <a:buNone/>
              <a:tabLst>
                <a:tab pos="461963" algn="l"/>
              </a:tabLst>
            </a:pPr>
            <a:r>
              <a:rPr lang="en-US" sz="3600" dirty="0" smtClean="0">
                <a:solidFill>
                  <a:schemeClr val="tx1"/>
                </a:solidFill>
              </a:rPr>
              <a:t>A Deed </a:t>
            </a:r>
          </a:p>
          <a:p>
            <a:pPr marL="0" indent="0" algn="ctr">
              <a:buNone/>
              <a:tabLst>
                <a:tab pos="461963" algn="l"/>
              </a:tabLst>
            </a:pPr>
            <a:r>
              <a:rPr lang="en-US" sz="3600" dirty="0" smtClean="0">
                <a:solidFill>
                  <a:schemeClr val="tx1"/>
                </a:solidFill>
              </a:rPr>
              <a:t>from </a:t>
            </a:r>
          </a:p>
          <a:p>
            <a:pPr marL="0" indent="0" algn="ctr">
              <a:buNone/>
              <a:tabLst>
                <a:tab pos="461963" algn="l"/>
              </a:tabLst>
            </a:pPr>
            <a:r>
              <a:rPr lang="en-US" sz="3600" dirty="0" smtClean="0">
                <a:solidFill>
                  <a:schemeClr val="tx1"/>
                </a:solidFill>
              </a:rPr>
              <a:t>an ODOT Title Report</a:t>
            </a: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Tree>
    <p:extLst>
      <p:ext uri="{BB962C8B-B14F-4D97-AF65-F5344CB8AC3E}">
        <p14:creationId xmlns:p14="http://schemas.microsoft.com/office/powerpoint/2010/main" val="34811313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 y="229683"/>
            <a:ext cx="5394960" cy="6552117"/>
          </a:xfrm>
          <a:prstGeom prst="rect">
            <a:avLst/>
          </a:prstGeom>
        </p:spPr>
      </p:pic>
      <p:pic>
        <p:nvPicPr>
          <p:cNvPr id="4" name="Picture 3"/>
          <p:cNvPicPr>
            <a:picLocks noChangeAspect="1"/>
          </p:cNvPicPr>
          <p:nvPr/>
        </p:nvPicPr>
        <p:blipFill>
          <a:blip r:embed="rId3"/>
          <a:stretch>
            <a:fillRect/>
          </a:stretch>
        </p:blipFill>
        <p:spPr>
          <a:xfrm>
            <a:off x="2581775" y="256390"/>
            <a:ext cx="5303520" cy="6497189"/>
          </a:xfrm>
          <a:prstGeom prst="rect">
            <a:avLst/>
          </a:prstGeom>
          <a:ln>
            <a:solidFill>
              <a:schemeClr val="tx1"/>
            </a:solidFill>
          </a:ln>
        </p:spPr>
      </p:pic>
      <p:sp>
        <p:nvSpPr>
          <p:cNvPr id="6" name="Rectangle 5"/>
          <p:cNvSpPr/>
          <p:nvPr/>
        </p:nvSpPr>
        <p:spPr>
          <a:xfrm>
            <a:off x="121356" y="3016956"/>
            <a:ext cx="2362200"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84311" y="3200400"/>
            <a:ext cx="4572000" cy="76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3733800" y="228600"/>
            <a:ext cx="5339412" cy="6492240"/>
          </a:xfrm>
          <a:prstGeom prst="rect">
            <a:avLst/>
          </a:prstGeom>
          <a:ln>
            <a:solidFill>
              <a:schemeClr val="tx1"/>
            </a:solidFill>
          </a:ln>
        </p:spPr>
      </p:pic>
    </p:spTree>
    <p:extLst>
      <p:ext uri="{BB962C8B-B14F-4D97-AF65-F5344CB8AC3E}">
        <p14:creationId xmlns:p14="http://schemas.microsoft.com/office/powerpoint/2010/main" val="10471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The prequalification requirements are in the</a:t>
            </a: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3" name="Picture 2"/>
          <p:cNvPicPr>
            <a:picLocks noChangeAspect="1"/>
          </p:cNvPicPr>
          <p:nvPr/>
        </p:nvPicPr>
        <p:blipFill>
          <a:blip r:embed="rId4"/>
          <a:stretch>
            <a:fillRect/>
          </a:stretch>
        </p:blipFill>
        <p:spPr>
          <a:xfrm>
            <a:off x="76200" y="1676400"/>
            <a:ext cx="8927152" cy="3108960"/>
          </a:xfrm>
          <a:prstGeom prst="rect">
            <a:avLst/>
          </a:prstGeom>
        </p:spPr>
      </p:pic>
    </p:spTree>
    <p:extLst>
      <p:ext uri="{BB962C8B-B14F-4D97-AF65-F5344CB8AC3E}">
        <p14:creationId xmlns:p14="http://schemas.microsoft.com/office/powerpoint/2010/main" val="41645618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867" y="0"/>
            <a:ext cx="4619937" cy="6858000"/>
          </a:xfrm>
          <a:prstGeom prst="rect">
            <a:avLst/>
          </a:prstGeom>
          <a:ln w="28575">
            <a:solidFill>
              <a:schemeClr val="tx1"/>
            </a:solidFill>
          </a:ln>
        </p:spPr>
      </p:pic>
      <p:pic>
        <p:nvPicPr>
          <p:cNvPr id="7" name="Picture 6"/>
          <p:cNvPicPr>
            <a:picLocks noChangeAspect="1"/>
          </p:cNvPicPr>
          <p:nvPr/>
        </p:nvPicPr>
        <p:blipFill>
          <a:blip r:embed="rId3"/>
          <a:stretch>
            <a:fillRect/>
          </a:stretch>
        </p:blipFill>
        <p:spPr>
          <a:xfrm>
            <a:off x="4739621" y="0"/>
            <a:ext cx="4404379" cy="6858000"/>
          </a:xfrm>
          <a:prstGeom prst="rect">
            <a:avLst/>
          </a:prstGeom>
          <a:ln w="28575">
            <a:solidFill>
              <a:schemeClr val="tx1"/>
            </a:solidFill>
          </a:ln>
        </p:spPr>
      </p:pic>
      <p:sp>
        <p:nvSpPr>
          <p:cNvPr id="8" name="TextBox 7"/>
          <p:cNvSpPr txBox="1"/>
          <p:nvPr/>
        </p:nvSpPr>
        <p:spPr>
          <a:xfrm>
            <a:off x="2971800" y="1752600"/>
            <a:ext cx="3429000" cy="1169551"/>
          </a:xfrm>
          <a:prstGeom prst="rect">
            <a:avLst/>
          </a:prstGeom>
          <a:solidFill>
            <a:srgbClr val="FFC000"/>
          </a:solidFill>
          <a:ln>
            <a:solidFill>
              <a:schemeClr val="tx1"/>
            </a:solidFill>
          </a:ln>
        </p:spPr>
        <p:txBody>
          <a:bodyPr wrap="square" rtlCol="0">
            <a:spAutoFit/>
          </a:bodyPr>
          <a:lstStyle/>
          <a:p>
            <a:r>
              <a:rPr lang="en-US" sz="1400" b="1" dirty="0" smtClean="0"/>
              <a:t>On 02/11/2005, Kathryn E. David grants to Gregory W. Sullivan and </a:t>
            </a:r>
            <a:r>
              <a:rPr lang="en-US" sz="1400" b="1" dirty="0" err="1" smtClean="0"/>
              <a:t>Joellen</a:t>
            </a:r>
            <a:r>
              <a:rPr lang="en-US" sz="1400" b="1" dirty="0" smtClean="0"/>
              <a:t> S. Sullivan (H&amp;W) the first right of refusal to purchase 30.223 acres</a:t>
            </a:r>
            <a:endParaRPr lang="en-US" sz="1400" b="1" dirty="0"/>
          </a:p>
        </p:txBody>
      </p:sp>
    </p:spTree>
    <p:extLst>
      <p:ext uri="{BB962C8B-B14F-4D97-AF65-F5344CB8AC3E}">
        <p14:creationId xmlns:p14="http://schemas.microsoft.com/office/powerpoint/2010/main" val="426027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5178" y="0"/>
            <a:ext cx="4593643" cy="6858000"/>
          </a:xfrm>
          <a:prstGeom prst="rect">
            <a:avLst/>
          </a:prstGeom>
        </p:spPr>
      </p:pic>
      <p:sp>
        <p:nvSpPr>
          <p:cNvPr id="3" name="TextBox 2"/>
          <p:cNvSpPr txBox="1"/>
          <p:nvPr/>
        </p:nvSpPr>
        <p:spPr>
          <a:xfrm>
            <a:off x="2514600" y="2183249"/>
            <a:ext cx="4191000" cy="1169551"/>
          </a:xfrm>
          <a:prstGeom prst="rect">
            <a:avLst/>
          </a:prstGeom>
          <a:solidFill>
            <a:srgbClr val="FFC000"/>
          </a:solidFill>
        </p:spPr>
        <p:txBody>
          <a:bodyPr wrap="square" rtlCol="0">
            <a:spAutoFit/>
          </a:bodyPr>
          <a:lstStyle/>
          <a:p>
            <a:r>
              <a:rPr lang="en-US" sz="1400" b="1" dirty="0" smtClean="0"/>
              <a:t>On 09/18/2013 Gregory W. </a:t>
            </a:r>
            <a:r>
              <a:rPr lang="en-US" sz="1400" b="1" dirty="0" err="1" smtClean="0"/>
              <a:t>Sulliavn</a:t>
            </a:r>
            <a:r>
              <a:rPr lang="en-US" sz="1400" b="1" dirty="0" smtClean="0"/>
              <a:t> and </a:t>
            </a:r>
            <a:r>
              <a:rPr lang="en-US" sz="1400" b="1" dirty="0" err="1" smtClean="0"/>
              <a:t>Joellen</a:t>
            </a:r>
            <a:r>
              <a:rPr lang="en-US" sz="1400" b="1" dirty="0" smtClean="0"/>
              <a:t> S. Sullivan assign to Russell Hay II, LLC all right, title and interest in that certain Agreement for Right of First Refusal to Purchase dated 02/11/2005 </a:t>
            </a:r>
            <a:endParaRPr lang="en-US" sz="1400" b="1" dirty="0"/>
          </a:p>
        </p:txBody>
      </p:sp>
    </p:spTree>
    <p:extLst>
      <p:ext uri="{BB962C8B-B14F-4D97-AF65-F5344CB8AC3E}">
        <p14:creationId xmlns:p14="http://schemas.microsoft.com/office/powerpoint/2010/main" val="354753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chemeClr val="tx1"/>
                </a:solidFill>
              </a:rPr>
              <a:t>Based on this Title Report, who receives ODOT’s offer of compensation?</a:t>
            </a:r>
            <a:endParaRPr lang="en-US" sz="2400" dirty="0">
              <a:solidFill>
                <a:schemeClr val="tx1"/>
              </a:solidFill>
            </a:endParaRPr>
          </a:p>
          <a:p>
            <a:pPr marL="0" indent="0">
              <a:buNone/>
              <a:tabLst>
                <a:tab pos="461963" algn="l"/>
              </a:tabLst>
            </a:pPr>
            <a:endParaRPr lang="en-US" sz="2400" dirty="0" smtClean="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
        <p:nvSpPr>
          <p:cNvPr id="2" name="TextBox 1"/>
          <p:cNvSpPr txBox="1"/>
          <p:nvPr/>
        </p:nvSpPr>
        <p:spPr>
          <a:xfrm>
            <a:off x="304800" y="990600"/>
            <a:ext cx="6781800" cy="1323439"/>
          </a:xfrm>
          <a:prstGeom prst="rect">
            <a:avLst/>
          </a:prstGeom>
          <a:solidFill>
            <a:schemeClr val="bg1"/>
          </a:solidFill>
        </p:spPr>
        <p:txBody>
          <a:bodyPr wrap="square" rtlCol="0">
            <a:spAutoFit/>
          </a:bodyPr>
          <a:lstStyle/>
          <a:p>
            <a:pPr>
              <a:tabLst>
                <a:tab pos="461963" algn="l"/>
              </a:tabLst>
            </a:pPr>
            <a:r>
              <a:rPr lang="en-US" sz="2000" b="1" dirty="0"/>
              <a:t>A.	Kathryn E. David</a:t>
            </a:r>
          </a:p>
          <a:p>
            <a:pPr>
              <a:tabLst>
                <a:tab pos="461963" algn="l"/>
              </a:tabLst>
            </a:pPr>
            <a:r>
              <a:rPr lang="en-US" sz="2000" b="1" dirty="0"/>
              <a:t>B.	Kathryn E. David and the </a:t>
            </a:r>
            <a:r>
              <a:rPr lang="en-US" sz="2000" b="1" dirty="0" err="1"/>
              <a:t>Sullivans</a:t>
            </a:r>
            <a:endParaRPr lang="en-US" sz="2000" b="1" dirty="0"/>
          </a:p>
          <a:p>
            <a:pPr marL="457200" indent="-457200">
              <a:buAutoNum type="alphaUcPeriod" startAt="3"/>
              <a:tabLst>
                <a:tab pos="461963" algn="l"/>
              </a:tabLst>
            </a:pPr>
            <a:r>
              <a:rPr lang="en-US" sz="2000" b="1" dirty="0" smtClean="0"/>
              <a:t>Kathryn </a:t>
            </a:r>
            <a:r>
              <a:rPr lang="en-US" sz="2000" b="1" dirty="0"/>
              <a:t>E. David, the </a:t>
            </a:r>
            <a:r>
              <a:rPr lang="en-US" sz="2000" b="1" dirty="0" err="1"/>
              <a:t>Sullivans</a:t>
            </a:r>
            <a:r>
              <a:rPr lang="en-US" sz="2000" b="1" dirty="0"/>
              <a:t> and Russell </a:t>
            </a:r>
            <a:r>
              <a:rPr lang="en-US" sz="2000" b="1" dirty="0" smtClean="0"/>
              <a:t>Hay</a:t>
            </a:r>
          </a:p>
          <a:p>
            <a:pPr marL="457200" indent="-457200">
              <a:buAutoNum type="alphaUcPeriod" startAt="3"/>
              <a:tabLst>
                <a:tab pos="461963" algn="l"/>
              </a:tabLst>
            </a:pPr>
            <a:r>
              <a:rPr lang="en-US" sz="2000" b="1" dirty="0" smtClean="0"/>
              <a:t>Kathryn E. David and Russel Hay</a:t>
            </a:r>
            <a:endParaRPr lang="en-US" sz="2000" b="1" dirty="0"/>
          </a:p>
        </p:txBody>
      </p:sp>
      <p:sp>
        <p:nvSpPr>
          <p:cNvPr id="3" name="Rectangle 2"/>
          <p:cNvSpPr/>
          <p:nvPr/>
        </p:nvSpPr>
        <p:spPr>
          <a:xfrm>
            <a:off x="352776" y="1032933"/>
            <a:ext cx="25908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4800" y="2438400"/>
            <a:ext cx="8686800" cy="1631216"/>
          </a:xfrm>
          <a:prstGeom prst="rect">
            <a:avLst/>
          </a:prstGeom>
          <a:solidFill>
            <a:schemeClr val="bg1"/>
          </a:solidFill>
        </p:spPr>
        <p:txBody>
          <a:bodyPr wrap="square" rtlCol="0">
            <a:spAutoFit/>
          </a:bodyPr>
          <a:lstStyle/>
          <a:p>
            <a:r>
              <a:rPr lang="en-US" sz="2000" b="1" dirty="0" smtClean="0"/>
              <a:t>With assistance from the AGO, the NIAGFO is amended to include disclosure that the acquisition is subject to eminent domain, is not a voluntary sale on the part of the fee owner and that the first right of refusal agreement is not nullified and still encumbers the residue property.</a:t>
            </a:r>
            <a:endParaRPr lang="en-US" sz="2000" b="1" dirty="0"/>
          </a:p>
        </p:txBody>
      </p:sp>
      <p:sp>
        <p:nvSpPr>
          <p:cNvPr id="8" name="TextBox 7"/>
          <p:cNvSpPr txBox="1"/>
          <p:nvPr/>
        </p:nvSpPr>
        <p:spPr>
          <a:xfrm>
            <a:off x="304800" y="4775537"/>
            <a:ext cx="8686800" cy="1015663"/>
          </a:xfrm>
          <a:prstGeom prst="rect">
            <a:avLst/>
          </a:prstGeom>
          <a:solidFill>
            <a:srgbClr val="FFC000"/>
          </a:solidFill>
        </p:spPr>
        <p:txBody>
          <a:bodyPr wrap="square" rtlCol="0">
            <a:spAutoFit/>
          </a:bodyPr>
          <a:lstStyle/>
          <a:p>
            <a:r>
              <a:rPr lang="en-US" sz="2000" b="1" dirty="0" smtClean="0"/>
              <a:t>On another case, ODOT was acquiring a small strip take, FMVE was $1,205.</a:t>
            </a:r>
          </a:p>
          <a:p>
            <a:r>
              <a:rPr lang="en-US" sz="2000" b="1" dirty="0" smtClean="0"/>
              <a:t>●   The fee owner had assigned a first right of refusal in 1979</a:t>
            </a:r>
          </a:p>
        </p:txBody>
      </p:sp>
    </p:spTree>
    <p:extLst>
      <p:ext uri="{BB962C8B-B14F-4D97-AF65-F5344CB8AC3E}">
        <p14:creationId xmlns:p14="http://schemas.microsoft.com/office/powerpoint/2010/main" val="161301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3600" dirty="0" smtClean="0">
              <a:solidFill>
                <a:schemeClr val="tx1"/>
              </a:solidFill>
            </a:endParaRPr>
          </a:p>
          <a:p>
            <a:pPr marL="0" indent="0">
              <a:buNone/>
              <a:tabLst>
                <a:tab pos="461963" algn="l"/>
              </a:tabLst>
            </a:pPr>
            <a:endParaRPr lang="en-US" sz="36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
        <p:nvSpPr>
          <p:cNvPr id="7" name="TextBox 6"/>
          <p:cNvSpPr txBox="1"/>
          <p:nvPr/>
        </p:nvSpPr>
        <p:spPr>
          <a:xfrm>
            <a:off x="304800" y="304800"/>
            <a:ext cx="8686800" cy="1015663"/>
          </a:xfrm>
          <a:prstGeom prst="rect">
            <a:avLst/>
          </a:prstGeom>
          <a:solidFill>
            <a:srgbClr val="FFC000"/>
          </a:solidFill>
        </p:spPr>
        <p:txBody>
          <a:bodyPr wrap="square" rtlCol="0">
            <a:spAutoFit/>
          </a:bodyPr>
          <a:lstStyle/>
          <a:p>
            <a:r>
              <a:rPr lang="en-US" sz="2000" b="1" dirty="0" smtClean="0"/>
              <a:t>Fee owner would not sell without permission of the person holding the first right of refusal</a:t>
            </a:r>
          </a:p>
          <a:p>
            <a:r>
              <a:rPr lang="en-US" sz="2000" b="1" dirty="0" smtClean="0"/>
              <a:t>●   The holder of this right was uncooperative in negotiations</a:t>
            </a:r>
          </a:p>
        </p:txBody>
      </p:sp>
      <p:sp>
        <p:nvSpPr>
          <p:cNvPr id="8" name="TextBox 7"/>
          <p:cNvSpPr txBox="1"/>
          <p:nvPr/>
        </p:nvSpPr>
        <p:spPr>
          <a:xfrm>
            <a:off x="304800" y="1447800"/>
            <a:ext cx="8686800" cy="400110"/>
          </a:xfrm>
          <a:prstGeom prst="rect">
            <a:avLst/>
          </a:prstGeom>
          <a:solidFill>
            <a:srgbClr val="FFC000"/>
          </a:solidFill>
        </p:spPr>
        <p:txBody>
          <a:bodyPr wrap="square" rtlCol="0">
            <a:spAutoFit/>
          </a:bodyPr>
          <a:lstStyle/>
          <a:p>
            <a:r>
              <a:rPr lang="en-US" sz="2000" b="1" dirty="0" smtClean="0"/>
              <a:t>ODOT had to appropriate</a:t>
            </a:r>
            <a:endParaRPr lang="en-US" sz="2000" b="1" dirty="0"/>
          </a:p>
        </p:txBody>
      </p:sp>
      <p:sp>
        <p:nvSpPr>
          <p:cNvPr id="9" name="TextBox 8"/>
          <p:cNvSpPr txBox="1"/>
          <p:nvPr/>
        </p:nvSpPr>
        <p:spPr>
          <a:xfrm>
            <a:off x="304800" y="1981200"/>
            <a:ext cx="8686800" cy="1015663"/>
          </a:xfrm>
          <a:prstGeom prst="rect">
            <a:avLst/>
          </a:prstGeom>
          <a:solidFill>
            <a:srgbClr val="FFC000"/>
          </a:solidFill>
        </p:spPr>
        <p:txBody>
          <a:bodyPr wrap="square" rtlCol="0">
            <a:spAutoFit/>
          </a:bodyPr>
          <a:lstStyle/>
          <a:p>
            <a:r>
              <a:rPr lang="en-US" sz="2000" b="1" dirty="0" smtClean="0"/>
              <a:t>-   The right of refusal is a contractual right, not a property right</a:t>
            </a:r>
          </a:p>
          <a:p>
            <a:r>
              <a:rPr lang="en-US" sz="2000" b="1" dirty="0" smtClean="0"/>
              <a:t>-   The contract is not being appropriated</a:t>
            </a:r>
          </a:p>
          <a:p>
            <a:r>
              <a:rPr lang="en-US" sz="2000" b="1" dirty="0" smtClean="0"/>
              <a:t>-   Nor is the subject of it being destroyed</a:t>
            </a:r>
            <a:endParaRPr lang="en-US" sz="2000" b="1" dirty="0"/>
          </a:p>
        </p:txBody>
      </p:sp>
      <p:sp>
        <p:nvSpPr>
          <p:cNvPr id="10" name="TextBox 9"/>
          <p:cNvSpPr txBox="1"/>
          <p:nvPr/>
        </p:nvSpPr>
        <p:spPr>
          <a:xfrm>
            <a:off x="304800" y="3200400"/>
            <a:ext cx="8686800" cy="400110"/>
          </a:xfrm>
          <a:prstGeom prst="rect">
            <a:avLst/>
          </a:prstGeom>
          <a:solidFill>
            <a:srgbClr val="FFC000"/>
          </a:solidFill>
        </p:spPr>
        <p:txBody>
          <a:bodyPr wrap="square" rtlCol="0">
            <a:spAutoFit/>
          </a:bodyPr>
          <a:lstStyle/>
          <a:p>
            <a:r>
              <a:rPr lang="en-US" sz="2000" b="1" dirty="0" smtClean="0"/>
              <a:t>The appropriation settled at the FMVE amount </a:t>
            </a:r>
            <a:endParaRPr lang="en-US" sz="2000" b="1" dirty="0"/>
          </a:p>
        </p:txBody>
      </p:sp>
    </p:spTree>
    <p:extLst>
      <p:ext uri="{BB962C8B-B14F-4D97-AF65-F5344CB8AC3E}">
        <p14:creationId xmlns:p14="http://schemas.microsoft.com/office/powerpoint/2010/main" val="272999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3600" dirty="0" smtClean="0">
              <a:solidFill>
                <a:schemeClr val="tx1"/>
              </a:solidFill>
            </a:endParaRPr>
          </a:p>
          <a:p>
            <a:pPr marL="0" indent="0">
              <a:buNone/>
              <a:tabLst>
                <a:tab pos="461963" algn="l"/>
              </a:tabLst>
            </a:pPr>
            <a:endParaRPr lang="en-US" sz="3600" dirty="0">
              <a:solidFill>
                <a:schemeClr val="tx1"/>
              </a:solidFill>
            </a:endParaRPr>
          </a:p>
          <a:p>
            <a:pPr marL="0" indent="0" algn="ctr">
              <a:buNone/>
              <a:tabLst>
                <a:tab pos="461963" algn="l"/>
              </a:tabLst>
            </a:pPr>
            <a:r>
              <a:rPr lang="en-US" sz="3600" dirty="0" smtClean="0">
                <a:solidFill>
                  <a:schemeClr val="tx1"/>
                </a:solidFill>
              </a:rPr>
              <a:t>The Title Chain / RE 46-1</a:t>
            </a:r>
          </a:p>
          <a:p>
            <a:pPr marL="0" indent="0" algn="ctr">
              <a:buNone/>
              <a:tabLst>
                <a:tab pos="461963" algn="l"/>
              </a:tabLst>
            </a:pPr>
            <a:r>
              <a:rPr lang="en-US" sz="3600" dirty="0" smtClean="0">
                <a:solidFill>
                  <a:schemeClr val="tx1"/>
                </a:solidFill>
              </a:rPr>
              <a:t>____________________</a:t>
            </a:r>
          </a:p>
          <a:p>
            <a:pPr marL="0" indent="0" algn="ctr">
              <a:buNone/>
              <a:tabLst>
                <a:tab pos="461963" algn="l"/>
              </a:tabLst>
            </a:pPr>
            <a:endParaRPr lang="en-US" sz="3600" dirty="0" smtClean="0">
              <a:solidFill>
                <a:schemeClr val="tx1"/>
              </a:solidFill>
            </a:endParaRPr>
          </a:p>
          <a:p>
            <a:pPr marL="0" indent="0" algn="ctr">
              <a:buNone/>
              <a:tabLst>
                <a:tab pos="461963" algn="l"/>
              </a:tabLst>
            </a:pPr>
            <a:r>
              <a:rPr lang="en-US" sz="3600" dirty="0" smtClean="0">
                <a:solidFill>
                  <a:schemeClr val="tx1"/>
                </a:solidFill>
              </a:rPr>
              <a:t>Section 5102.04 of the </a:t>
            </a:r>
          </a:p>
          <a:p>
            <a:pPr marL="0" indent="0" algn="ctr">
              <a:buNone/>
              <a:tabLst>
                <a:tab pos="461963" algn="l"/>
              </a:tabLst>
            </a:pPr>
            <a:r>
              <a:rPr lang="en-US" sz="3600" dirty="0" smtClean="0">
                <a:solidFill>
                  <a:schemeClr val="tx1"/>
                </a:solidFill>
              </a:rPr>
              <a:t>Real Estate Manual</a:t>
            </a:r>
            <a:endParaRPr lang="en-US" sz="36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Tree>
    <p:extLst>
      <p:ext uri="{BB962C8B-B14F-4D97-AF65-F5344CB8AC3E}">
        <p14:creationId xmlns:p14="http://schemas.microsoft.com/office/powerpoint/2010/main" val="338023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 calcmode="lin" valueType="num">
                                      <p:cBhvr additive="base">
                                        <p:cTn id="17"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5" end="5"/>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 calcmode="lin" valueType="num">
                                      <p:cBhvr additive="base">
                                        <p:cTn id="21" dur="5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7" name="Picture 6"/>
          <p:cNvPicPr>
            <a:picLocks noChangeAspect="1"/>
          </p:cNvPicPr>
          <p:nvPr/>
        </p:nvPicPr>
        <p:blipFill>
          <a:blip r:embed="rId4"/>
          <a:stretch>
            <a:fillRect/>
          </a:stretch>
        </p:blipFill>
        <p:spPr>
          <a:xfrm>
            <a:off x="132644" y="110067"/>
            <a:ext cx="8928405" cy="5852160"/>
          </a:xfrm>
          <a:prstGeom prst="rect">
            <a:avLst/>
          </a:prstGeom>
        </p:spPr>
      </p:pic>
      <p:sp>
        <p:nvSpPr>
          <p:cNvPr id="8" name="TextBox 7"/>
          <p:cNvSpPr txBox="1"/>
          <p:nvPr/>
        </p:nvSpPr>
        <p:spPr>
          <a:xfrm>
            <a:off x="2209800" y="6245577"/>
            <a:ext cx="5105400" cy="400110"/>
          </a:xfrm>
          <a:prstGeom prst="rect">
            <a:avLst/>
          </a:prstGeom>
          <a:noFill/>
        </p:spPr>
        <p:txBody>
          <a:bodyPr wrap="square" rtlCol="0">
            <a:spAutoFit/>
          </a:bodyPr>
          <a:lstStyle/>
          <a:p>
            <a:r>
              <a:rPr lang="en-US" sz="2000" b="1" dirty="0" smtClean="0"/>
              <a:t>The Title Chain (part of the Title Report)</a:t>
            </a:r>
            <a:endParaRPr lang="en-US" sz="2000" b="1" dirty="0"/>
          </a:p>
        </p:txBody>
      </p:sp>
      <p:sp>
        <p:nvSpPr>
          <p:cNvPr id="2" name="Rectangle 1"/>
          <p:cNvSpPr/>
          <p:nvPr/>
        </p:nvSpPr>
        <p:spPr>
          <a:xfrm>
            <a:off x="152400" y="4648200"/>
            <a:ext cx="8763000" cy="1322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2400" y="3352800"/>
            <a:ext cx="8763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1828800"/>
            <a:ext cx="8763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399" y="533400"/>
            <a:ext cx="8908649"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93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smtClean="0">
              <a:solidFill>
                <a:schemeClr val="tx1"/>
              </a:solidFill>
            </a:endParaRPr>
          </a:p>
          <a:p>
            <a:pPr marL="0" indent="0">
              <a:buNone/>
              <a:tabLst>
                <a:tab pos="461963" algn="l"/>
              </a:tabLst>
            </a:pPr>
            <a:r>
              <a:rPr lang="en-US" sz="3600" dirty="0" smtClean="0">
                <a:solidFill>
                  <a:schemeClr val="tx1"/>
                </a:solidFill>
              </a:rPr>
              <a:t>Procedures for Title Chain</a:t>
            </a:r>
          </a:p>
          <a:p>
            <a:pPr marL="0" indent="0">
              <a:buNone/>
              <a:tabLst>
                <a:tab pos="461963" algn="l"/>
              </a:tabLst>
            </a:pPr>
            <a:r>
              <a:rPr lang="en-US" sz="3600" dirty="0" smtClean="0">
                <a:solidFill>
                  <a:srgbClr val="FFFFFF"/>
                </a:solidFill>
              </a:rPr>
              <a:t>-	A completed Title Chain must be 	included in every Title Report</a:t>
            </a:r>
          </a:p>
          <a:p>
            <a:pPr marL="0" indent="0">
              <a:buNone/>
              <a:tabLst>
                <a:tab pos="461963" algn="l"/>
              </a:tabLst>
            </a:pPr>
            <a:r>
              <a:rPr lang="en-US" sz="3600" dirty="0" smtClean="0">
                <a:solidFill>
                  <a:srgbClr val="FFFFFF"/>
                </a:solidFill>
              </a:rPr>
              <a:t>-	The Title Chain reflects the various 	transfers of the property tracing 	ownership back at least 42 years for 	most parcels.</a:t>
            </a:r>
            <a:endParaRPr lang="en-US" sz="36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Tree>
    <p:extLst>
      <p:ext uri="{BB962C8B-B14F-4D97-AF65-F5344CB8AC3E}">
        <p14:creationId xmlns:p14="http://schemas.microsoft.com/office/powerpoint/2010/main" val="172985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 calcmode="lin" valueType="num">
                                      <p:cBhvr additive="base">
                                        <p:cTn id="18"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Content Placeholder 2"/>
          <p:cNvSpPr txBox="1">
            <a:spLocks/>
          </p:cNvSpPr>
          <p:nvPr/>
        </p:nvSpPr>
        <p:spPr>
          <a:xfrm>
            <a:off x="304800" y="3048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4000" dirty="0" smtClean="0">
              <a:solidFill>
                <a:schemeClr val="tx1"/>
              </a:solidFill>
            </a:endParaRPr>
          </a:p>
          <a:p>
            <a:pPr marL="0" indent="0">
              <a:buNone/>
              <a:tabLst>
                <a:tab pos="461963" algn="l"/>
              </a:tabLst>
            </a:pPr>
            <a:endParaRPr lang="en-US" sz="4000" dirty="0">
              <a:solidFill>
                <a:schemeClr val="tx1"/>
              </a:solidFill>
            </a:endParaRPr>
          </a:p>
          <a:p>
            <a:pPr marL="0" indent="0">
              <a:buNone/>
              <a:tabLst>
                <a:tab pos="461963" algn="l"/>
              </a:tabLst>
            </a:pPr>
            <a:endParaRPr lang="en-US" sz="4000" dirty="0" smtClean="0">
              <a:solidFill>
                <a:schemeClr val="tx1"/>
              </a:solidFill>
            </a:endParaRPr>
          </a:p>
          <a:p>
            <a:pPr marL="0" indent="0" algn="ctr">
              <a:buNone/>
              <a:tabLst>
                <a:tab pos="461963" algn="l"/>
              </a:tabLst>
            </a:pPr>
            <a:r>
              <a:rPr lang="en-US" sz="4000" dirty="0" smtClean="0">
                <a:solidFill>
                  <a:schemeClr val="tx1"/>
                </a:solidFill>
              </a:rPr>
              <a:t>Attachments </a:t>
            </a:r>
          </a:p>
          <a:p>
            <a:pPr marL="0" indent="0" algn="ctr">
              <a:buNone/>
              <a:tabLst>
                <a:tab pos="461963" algn="l"/>
              </a:tabLst>
            </a:pPr>
            <a:r>
              <a:rPr lang="en-US" sz="4000" dirty="0" smtClean="0">
                <a:solidFill>
                  <a:schemeClr val="tx1"/>
                </a:solidFill>
              </a:rPr>
              <a:t>to the Title Report</a:t>
            </a:r>
          </a:p>
          <a:p>
            <a:pPr marL="0" indent="0">
              <a:buNone/>
              <a:tabLst>
                <a:tab pos="461963" algn="l"/>
              </a:tabLst>
            </a:pPr>
            <a:endParaRPr lang="en-US" sz="2400" dirty="0">
              <a:solidFill>
                <a:srgbClr val="FFFFFF"/>
              </a:solidFill>
            </a:endParaRPr>
          </a:p>
        </p:txBody>
      </p:sp>
      <p:sp>
        <p:nvSpPr>
          <p:cNvPr id="7" name="TextBox 6"/>
          <p:cNvSpPr txBox="1"/>
          <p:nvPr/>
        </p:nvSpPr>
        <p:spPr>
          <a:xfrm>
            <a:off x="2971800" y="6245577"/>
            <a:ext cx="3200400" cy="400110"/>
          </a:xfrm>
          <a:prstGeom prst="rect">
            <a:avLst/>
          </a:prstGeom>
          <a:noFill/>
        </p:spPr>
        <p:txBody>
          <a:bodyPr wrap="square" rtlCol="0">
            <a:spAutoFit/>
          </a:bodyPr>
          <a:lstStyle/>
          <a:p>
            <a:r>
              <a:rPr lang="en-US" sz="2000" b="1" dirty="0" smtClean="0"/>
              <a:t>The 42 Year Title Report</a:t>
            </a:r>
            <a:endParaRPr lang="en-US" sz="2000" b="1" dirty="0"/>
          </a:p>
        </p:txBody>
      </p:sp>
    </p:spTree>
    <p:extLst>
      <p:ext uri="{BB962C8B-B14F-4D97-AF65-F5344CB8AC3E}">
        <p14:creationId xmlns:p14="http://schemas.microsoft.com/office/powerpoint/2010/main" val="427273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Content Placeholder 2"/>
          <p:cNvSpPr txBox="1">
            <a:spLocks/>
          </p:cNvSpPr>
          <p:nvPr/>
        </p:nvSpPr>
        <p:spPr>
          <a:xfrm>
            <a:off x="304800" y="3048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chemeClr val="tx1"/>
                </a:solidFill>
              </a:rPr>
              <a:t>“Attachments to the Title Report” are detailed in 5102.04(E) of the Real Estate Manual</a:t>
            </a:r>
          </a:p>
          <a:p>
            <a:r>
              <a:rPr lang="en-US" sz="2400" b="0" dirty="0" smtClean="0"/>
              <a:t>The deed(s) or other instruments by which the current owner obtained title plus copies of all deeds / conveyances / instruments/easements of record that account for all interests in the property for the current owner.</a:t>
            </a:r>
          </a:p>
          <a:p>
            <a:pPr marL="0" indent="0">
              <a:buNone/>
            </a:pPr>
            <a:endParaRPr lang="en-US" sz="2400" b="0" dirty="0" smtClean="0"/>
          </a:p>
          <a:p>
            <a:r>
              <a:rPr lang="en-US" sz="2400" b="0" dirty="0"/>
              <a:t>Anything mentioned in the Title Chain (RE 46-1) needs to be attached </a:t>
            </a:r>
            <a:r>
              <a:rPr lang="en-US" sz="2400" b="0" dirty="0" smtClean="0"/>
              <a:t>to the </a:t>
            </a:r>
            <a:r>
              <a:rPr lang="en-US" sz="2400" b="0" dirty="0"/>
              <a:t>Title Report. This includes all deeds listed in the title history chain</a:t>
            </a:r>
            <a:r>
              <a:rPr lang="en-US" sz="2400" b="0" dirty="0" smtClean="0"/>
              <a:t>.</a:t>
            </a:r>
          </a:p>
          <a:p>
            <a:endParaRPr lang="en-US" sz="2400" b="0" dirty="0"/>
          </a:p>
          <a:p>
            <a:r>
              <a:rPr lang="en-US" sz="2400" b="0" dirty="0"/>
              <a:t>The deed or other </a:t>
            </a:r>
            <a:r>
              <a:rPr lang="en-US" sz="2400" b="0" dirty="0" smtClean="0"/>
              <a:t>instrument </a:t>
            </a:r>
            <a:r>
              <a:rPr lang="en-US" sz="2400" b="0" dirty="0"/>
              <a:t>or court order or judgment entry </a:t>
            </a:r>
            <a:r>
              <a:rPr lang="en-US" sz="2400" b="0" dirty="0" smtClean="0"/>
              <a:t>evidencing root </a:t>
            </a:r>
            <a:r>
              <a:rPr lang="en-US" sz="2400" b="0" dirty="0"/>
              <a:t>title.</a:t>
            </a:r>
            <a:endParaRPr lang="en-US" sz="2400" b="0" dirty="0" smtClean="0"/>
          </a:p>
          <a:p>
            <a:endParaRPr lang="en-US" sz="2400" dirty="0">
              <a:solidFill>
                <a:srgbClr val="FFFFFF"/>
              </a:solidFill>
            </a:endParaRPr>
          </a:p>
        </p:txBody>
      </p:sp>
      <p:sp>
        <p:nvSpPr>
          <p:cNvPr id="7" name="TextBox 6"/>
          <p:cNvSpPr txBox="1"/>
          <p:nvPr/>
        </p:nvSpPr>
        <p:spPr>
          <a:xfrm>
            <a:off x="2438400" y="6245577"/>
            <a:ext cx="3886200" cy="400110"/>
          </a:xfrm>
          <a:prstGeom prst="rect">
            <a:avLst/>
          </a:prstGeom>
          <a:noFill/>
        </p:spPr>
        <p:txBody>
          <a:bodyPr wrap="square" rtlCol="0">
            <a:spAutoFit/>
          </a:bodyPr>
          <a:lstStyle/>
          <a:p>
            <a:r>
              <a:rPr lang="en-US" sz="2000" b="1" dirty="0" smtClean="0"/>
              <a:t>Attachments </a:t>
            </a:r>
            <a:r>
              <a:rPr lang="en-US" sz="2000" b="1" dirty="0"/>
              <a:t>to Title Report </a:t>
            </a:r>
          </a:p>
        </p:txBody>
      </p:sp>
    </p:spTree>
    <p:extLst>
      <p:ext uri="{BB962C8B-B14F-4D97-AF65-F5344CB8AC3E}">
        <p14:creationId xmlns:p14="http://schemas.microsoft.com/office/powerpoint/2010/main" val="102612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Content Placeholder 2"/>
          <p:cNvSpPr txBox="1">
            <a:spLocks/>
          </p:cNvSpPr>
          <p:nvPr/>
        </p:nvSpPr>
        <p:spPr>
          <a:xfrm>
            <a:off x="304800" y="3048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r>
              <a:rPr lang="en-US" sz="2400" b="0" dirty="0" smtClean="0"/>
              <a:t>Every </a:t>
            </a:r>
            <a:r>
              <a:rPr lang="en-US" sz="2400" b="0" dirty="0"/>
              <a:t>deed or other instrument that contains a </a:t>
            </a:r>
            <a:r>
              <a:rPr lang="en-US" sz="2400" b="0" dirty="0" err="1"/>
              <a:t>reverter</a:t>
            </a:r>
            <a:r>
              <a:rPr lang="en-US" sz="2400" b="0" dirty="0"/>
              <a:t> clause, </a:t>
            </a:r>
            <a:r>
              <a:rPr lang="en-US" sz="2400" b="0" dirty="0" smtClean="0"/>
              <a:t>restrictive covenant </a:t>
            </a:r>
            <a:r>
              <a:rPr lang="en-US" sz="2400" b="0" dirty="0"/>
              <a:t>and/or exception</a:t>
            </a:r>
            <a:r>
              <a:rPr lang="en-US" sz="2400" b="0" dirty="0" smtClean="0"/>
              <a:t>.</a:t>
            </a:r>
          </a:p>
          <a:p>
            <a:endParaRPr lang="en-US" sz="2400" b="0" dirty="0"/>
          </a:p>
          <a:p>
            <a:r>
              <a:rPr lang="en-US" sz="2400" b="0" dirty="0"/>
              <a:t>Every deed or other instrument that creates a life estate.</a:t>
            </a:r>
          </a:p>
          <a:p>
            <a:pPr marL="0" indent="0" defTabSz="463550">
              <a:buNone/>
            </a:pPr>
            <a:r>
              <a:rPr lang="en-US" sz="2400" b="0" dirty="0"/>
              <a:t>	</a:t>
            </a:r>
            <a:r>
              <a:rPr lang="en-US" sz="2400" b="0" dirty="0" smtClean="0"/>
              <a:t>Every </a:t>
            </a:r>
            <a:r>
              <a:rPr lang="en-US" sz="2400" b="0" dirty="0"/>
              <a:t>lease, especially any condemnation or eminent </a:t>
            </a:r>
            <a:r>
              <a:rPr lang="en-US" sz="2400" b="0" dirty="0" smtClean="0"/>
              <a:t>	domain clause contained </a:t>
            </a:r>
            <a:r>
              <a:rPr lang="en-US" sz="2400" b="0" dirty="0"/>
              <a:t>in the lease.</a:t>
            </a:r>
            <a:endParaRPr lang="en-US" sz="2400" b="0" dirty="0" smtClean="0"/>
          </a:p>
          <a:p>
            <a:endParaRPr lang="en-US" sz="2400" b="0" dirty="0">
              <a:solidFill>
                <a:srgbClr val="FFFFFF"/>
              </a:solidFill>
            </a:endParaRPr>
          </a:p>
          <a:p>
            <a:r>
              <a:rPr lang="en-US" sz="2400" b="0" dirty="0" smtClean="0"/>
              <a:t>The </a:t>
            </a:r>
            <a:r>
              <a:rPr lang="en-US" sz="2400" b="0" dirty="0"/>
              <a:t>pertinent pages of all </a:t>
            </a:r>
            <a:r>
              <a:rPr lang="en-US" sz="2400" b="0" dirty="0" smtClean="0"/>
              <a:t>mortgages </a:t>
            </a:r>
            <a:r>
              <a:rPr lang="en-US" sz="2400" b="0" dirty="0"/>
              <a:t>which at a minimum include: </a:t>
            </a:r>
            <a:endParaRPr lang="en-US" sz="2400" b="0" dirty="0" smtClean="0"/>
          </a:p>
          <a:p>
            <a:pPr marL="0" indent="0">
              <a:buNone/>
            </a:pPr>
            <a:r>
              <a:rPr lang="en-US" sz="2400" b="0" dirty="0"/>
              <a:t>	</a:t>
            </a:r>
            <a:r>
              <a:rPr lang="en-US" sz="2400" b="0" dirty="0" smtClean="0"/>
              <a:t>first page</a:t>
            </a:r>
            <a:r>
              <a:rPr lang="en-US" sz="2400" b="0" dirty="0"/>
              <a:t>, legal description, condemnation clause, </a:t>
            </a:r>
            <a:r>
              <a:rPr lang="en-US" sz="2400" b="0" dirty="0" smtClean="0"/>
              <a:t>	signature </a:t>
            </a:r>
            <a:r>
              <a:rPr lang="en-US" sz="2400" b="0" dirty="0"/>
              <a:t>page, address </a:t>
            </a:r>
            <a:r>
              <a:rPr lang="en-US" sz="2400" b="0" dirty="0" smtClean="0"/>
              <a:t>of the </a:t>
            </a:r>
            <a:r>
              <a:rPr lang="en-US" sz="2400" b="0" dirty="0"/>
              <a:t>mortgagee, </a:t>
            </a:r>
            <a:r>
              <a:rPr lang="en-US" sz="2400" b="0" dirty="0" smtClean="0"/>
              <a:t>and </a:t>
            </a:r>
            <a:r>
              <a:rPr lang="en-US" sz="2400" b="0" dirty="0"/>
              <a:t>anything </a:t>
            </a:r>
            <a:r>
              <a:rPr lang="en-US" sz="2400" b="0" dirty="0" smtClean="0"/>
              <a:t>	else considered relevant</a:t>
            </a:r>
            <a:r>
              <a:rPr lang="en-US" sz="2400" b="0" dirty="0"/>
              <a:t>.</a:t>
            </a:r>
            <a:endParaRPr lang="en-US" sz="2400" dirty="0">
              <a:solidFill>
                <a:srgbClr val="FFFFFF"/>
              </a:solidFill>
            </a:endParaRPr>
          </a:p>
        </p:txBody>
      </p:sp>
      <p:sp>
        <p:nvSpPr>
          <p:cNvPr id="9" name="TextBox 8"/>
          <p:cNvSpPr txBox="1"/>
          <p:nvPr/>
        </p:nvSpPr>
        <p:spPr>
          <a:xfrm>
            <a:off x="2438400" y="6245577"/>
            <a:ext cx="3886200" cy="400110"/>
          </a:xfrm>
          <a:prstGeom prst="rect">
            <a:avLst/>
          </a:prstGeom>
          <a:noFill/>
        </p:spPr>
        <p:txBody>
          <a:bodyPr wrap="square" rtlCol="0">
            <a:spAutoFit/>
          </a:bodyPr>
          <a:lstStyle/>
          <a:p>
            <a:r>
              <a:rPr lang="en-US" sz="2000" b="1" dirty="0" smtClean="0"/>
              <a:t>Attachments </a:t>
            </a:r>
            <a:r>
              <a:rPr lang="en-US" sz="2000" b="1" dirty="0"/>
              <a:t>to Title Report </a:t>
            </a:r>
          </a:p>
        </p:txBody>
      </p:sp>
    </p:spTree>
    <p:extLst>
      <p:ext uri="{BB962C8B-B14F-4D97-AF65-F5344CB8AC3E}">
        <p14:creationId xmlns:p14="http://schemas.microsoft.com/office/powerpoint/2010/main" val="16659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 calcmode="lin" valueType="num">
                                      <p:cBhvr additive="base">
                                        <p:cTn id="1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 calcmode="lin" valueType="num">
                                      <p:cBhvr additive="base">
                                        <p:cTn id="23"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Look at the </a:t>
            </a:r>
          </a:p>
          <a:p>
            <a:pPr marL="0" indent="0">
              <a:buNone/>
              <a:tabLst>
                <a:tab pos="461963" algn="l"/>
              </a:tabLst>
            </a:pPr>
            <a:r>
              <a:rPr lang="en-US" sz="2400" dirty="0" smtClean="0">
                <a:solidFill>
                  <a:srgbClr val="FFFFFF"/>
                </a:solidFill>
              </a:rPr>
              <a:t>Prequalification</a:t>
            </a:r>
          </a:p>
          <a:p>
            <a:pPr marL="0" indent="0">
              <a:buNone/>
              <a:tabLst>
                <a:tab pos="461963" algn="l"/>
              </a:tabLst>
            </a:pPr>
            <a:r>
              <a:rPr lang="en-US" sz="2400" dirty="0" smtClean="0">
                <a:solidFill>
                  <a:srgbClr val="FFFFFF"/>
                </a:solidFill>
              </a:rPr>
              <a:t>Procedures</a:t>
            </a: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3" name="Picture 2"/>
          <p:cNvPicPr>
            <a:picLocks noChangeAspect="1"/>
          </p:cNvPicPr>
          <p:nvPr/>
        </p:nvPicPr>
        <p:blipFill>
          <a:blip r:embed="rId4"/>
          <a:stretch>
            <a:fillRect/>
          </a:stretch>
        </p:blipFill>
        <p:spPr>
          <a:xfrm>
            <a:off x="3219450" y="152400"/>
            <a:ext cx="4552950" cy="5915025"/>
          </a:xfrm>
          <a:prstGeom prst="rect">
            <a:avLst/>
          </a:prstGeom>
        </p:spPr>
      </p:pic>
      <p:pic>
        <p:nvPicPr>
          <p:cNvPr id="4" name="Picture 3"/>
          <p:cNvPicPr>
            <a:picLocks noChangeAspect="1"/>
          </p:cNvPicPr>
          <p:nvPr/>
        </p:nvPicPr>
        <p:blipFill>
          <a:blip r:embed="rId5"/>
          <a:stretch>
            <a:fillRect/>
          </a:stretch>
        </p:blipFill>
        <p:spPr>
          <a:xfrm>
            <a:off x="3581400" y="152400"/>
            <a:ext cx="4663440" cy="5922766"/>
          </a:xfrm>
          <a:prstGeom prst="rect">
            <a:avLst/>
          </a:prstGeom>
        </p:spPr>
      </p:pic>
      <p:sp>
        <p:nvSpPr>
          <p:cNvPr id="8" name="Rectangle 7"/>
          <p:cNvSpPr/>
          <p:nvPr/>
        </p:nvSpPr>
        <p:spPr>
          <a:xfrm>
            <a:off x="4038600" y="2057400"/>
            <a:ext cx="3886200" cy="152400"/>
          </a:xfrm>
          <a:prstGeom prst="rect">
            <a:avLst/>
          </a:prstGeom>
          <a:solidFill>
            <a:srgbClr val="FFC000">
              <a:alpha val="3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3943348" y="152400"/>
            <a:ext cx="4803386" cy="5852160"/>
          </a:xfrm>
          <a:prstGeom prst="rect">
            <a:avLst/>
          </a:prstGeom>
          <a:ln>
            <a:solidFill>
              <a:schemeClr val="tx2"/>
            </a:solidFill>
          </a:ln>
        </p:spPr>
      </p:pic>
      <p:sp>
        <p:nvSpPr>
          <p:cNvPr id="10" name="Rectangle 9"/>
          <p:cNvSpPr/>
          <p:nvPr/>
        </p:nvSpPr>
        <p:spPr>
          <a:xfrm>
            <a:off x="4366260" y="2362200"/>
            <a:ext cx="4038600" cy="207745"/>
          </a:xfrm>
          <a:prstGeom prst="rect">
            <a:avLst/>
          </a:prstGeom>
          <a:solidFill>
            <a:srgbClr val="FF000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61901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Content Placeholder 2"/>
          <p:cNvSpPr txBox="1">
            <a:spLocks/>
          </p:cNvSpPr>
          <p:nvPr/>
        </p:nvSpPr>
        <p:spPr>
          <a:xfrm>
            <a:off x="304800" y="3048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r>
              <a:rPr lang="en-US" sz="2400" b="0" dirty="0"/>
              <a:t>Anything else considered unusual, pertinent or germane in developing </a:t>
            </a:r>
            <a:r>
              <a:rPr lang="en-US" sz="2400" b="0" dirty="0" smtClean="0"/>
              <a:t>and supporting </a:t>
            </a:r>
            <a:r>
              <a:rPr lang="en-US" sz="2400" b="0" dirty="0"/>
              <a:t>the Title Report and its Title </a:t>
            </a:r>
            <a:r>
              <a:rPr lang="en-US" sz="2400" b="0" dirty="0" smtClean="0"/>
              <a:t>Chain</a:t>
            </a:r>
          </a:p>
          <a:p>
            <a:endParaRPr lang="en-US" sz="2400" b="0" dirty="0"/>
          </a:p>
          <a:p>
            <a:r>
              <a:rPr lang="en-US" sz="2400" b="0" dirty="0"/>
              <a:t>The tax map </a:t>
            </a:r>
            <a:r>
              <a:rPr lang="en-US" sz="2400" b="0" dirty="0" smtClean="0"/>
              <a:t>and </a:t>
            </a:r>
            <a:r>
              <a:rPr lang="en-US" sz="2400" b="0" dirty="0"/>
              <a:t>tax card for the current owner</a:t>
            </a:r>
            <a:r>
              <a:rPr lang="en-US" sz="2400" b="0" dirty="0" smtClean="0"/>
              <a:t>.</a:t>
            </a:r>
          </a:p>
          <a:p>
            <a:endParaRPr lang="en-US" sz="2400" b="0" dirty="0"/>
          </a:p>
          <a:p>
            <a:r>
              <a:rPr lang="en-US" sz="2400" b="0" dirty="0"/>
              <a:t>The pertinent data relevant to any pending litigation affecting the </a:t>
            </a:r>
            <a:r>
              <a:rPr lang="en-US" sz="2400" b="0" dirty="0" smtClean="0"/>
              <a:t>property</a:t>
            </a:r>
          </a:p>
          <a:p>
            <a:endParaRPr lang="en-US" sz="2400" b="0" dirty="0"/>
          </a:p>
          <a:p>
            <a:r>
              <a:rPr lang="en-US" sz="2400" b="0" dirty="0"/>
              <a:t>Copies of any out sales that have direct influence on the acquisition parcel</a:t>
            </a:r>
          </a:p>
        </p:txBody>
      </p:sp>
      <p:sp>
        <p:nvSpPr>
          <p:cNvPr id="9" name="TextBox 8"/>
          <p:cNvSpPr txBox="1"/>
          <p:nvPr/>
        </p:nvSpPr>
        <p:spPr>
          <a:xfrm>
            <a:off x="2438400" y="6245577"/>
            <a:ext cx="3886200" cy="400110"/>
          </a:xfrm>
          <a:prstGeom prst="rect">
            <a:avLst/>
          </a:prstGeom>
          <a:noFill/>
        </p:spPr>
        <p:txBody>
          <a:bodyPr wrap="square" rtlCol="0">
            <a:spAutoFit/>
          </a:bodyPr>
          <a:lstStyle/>
          <a:p>
            <a:r>
              <a:rPr lang="en-US" sz="2000" b="1" dirty="0" smtClean="0"/>
              <a:t>Attachments </a:t>
            </a:r>
            <a:r>
              <a:rPr lang="en-US" sz="2000" b="1" dirty="0"/>
              <a:t>to Title Report </a:t>
            </a:r>
          </a:p>
        </p:txBody>
      </p:sp>
    </p:spTree>
    <p:extLst>
      <p:ext uri="{BB962C8B-B14F-4D97-AF65-F5344CB8AC3E}">
        <p14:creationId xmlns:p14="http://schemas.microsoft.com/office/powerpoint/2010/main" val="316025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dirty="0" smtClean="0">
              <a:solidFill>
                <a:schemeClr val="tx1"/>
              </a:solidFill>
            </a:endParaRPr>
          </a:p>
          <a:p>
            <a:pPr marL="0" indent="0" algn="ctr">
              <a:buNone/>
              <a:tabLst>
                <a:tab pos="461963" algn="l"/>
              </a:tabLst>
            </a:pPr>
            <a:r>
              <a:rPr lang="en-US" sz="4000" dirty="0" smtClean="0">
                <a:solidFill>
                  <a:schemeClr val="tx1"/>
                </a:solidFill>
              </a:rPr>
              <a:t>THE ABBREVIATED </a:t>
            </a:r>
          </a:p>
          <a:p>
            <a:pPr marL="0" indent="0" algn="ctr">
              <a:buNone/>
              <a:tabLst>
                <a:tab pos="461963" algn="l"/>
              </a:tabLst>
            </a:pPr>
            <a:r>
              <a:rPr lang="en-US" sz="4000" dirty="0" smtClean="0">
                <a:solidFill>
                  <a:schemeClr val="tx1"/>
                </a:solidFill>
              </a:rPr>
              <a:t>TITLE REPORT</a:t>
            </a:r>
          </a:p>
          <a:p>
            <a:pPr marL="0" indent="0" algn="ctr">
              <a:buNone/>
              <a:tabLst>
                <a:tab pos="461963" algn="l"/>
              </a:tabLst>
            </a:pPr>
            <a:r>
              <a:rPr lang="en-US" sz="4000" dirty="0" smtClean="0">
                <a:solidFill>
                  <a:schemeClr val="tx1"/>
                </a:solidFill>
              </a:rPr>
              <a:t>______________________</a:t>
            </a:r>
          </a:p>
          <a:p>
            <a:pPr marL="0" indent="0" algn="ctr">
              <a:buNone/>
              <a:tabLst>
                <a:tab pos="461963" algn="l"/>
              </a:tabLst>
            </a:pPr>
            <a:endParaRPr lang="en-US" sz="4000" dirty="0" smtClean="0">
              <a:solidFill>
                <a:schemeClr val="tx1"/>
              </a:solidFill>
            </a:endParaRPr>
          </a:p>
          <a:p>
            <a:pPr marL="0" indent="0" algn="ctr">
              <a:buNone/>
              <a:tabLst>
                <a:tab pos="461963" algn="l"/>
              </a:tabLst>
            </a:pPr>
            <a:r>
              <a:rPr lang="en-US" sz="4000" dirty="0" smtClean="0">
                <a:solidFill>
                  <a:schemeClr val="tx1"/>
                </a:solidFill>
              </a:rPr>
              <a:t>Section 5103 of the </a:t>
            </a:r>
          </a:p>
          <a:p>
            <a:pPr marL="0" indent="0" algn="ctr">
              <a:buNone/>
              <a:tabLst>
                <a:tab pos="461963" algn="l"/>
              </a:tabLst>
            </a:pPr>
            <a:r>
              <a:rPr lang="en-US" sz="4000" dirty="0" smtClean="0">
                <a:solidFill>
                  <a:schemeClr val="tx1"/>
                </a:solidFill>
              </a:rPr>
              <a:t>Real Estate Manual</a:t>
            </a:r>
            <a:endParaRPr lang="en-US" sz="40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Tree>
    <p:extLst>
      <p:ext uri="{BB962C8B-B14F-4D97-AF65-F5344CB8AC3E}">
        <p14:creationId xmlns:p14="http://schemas.microsoft.com/office/powerpoint/2010/main" val="38034159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98734"/>
            <a:ext cx="1600200"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76200" y="5733450"/>
            <a:ext cx="6248401" cy="381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Road</a:t>
            </a:r>
            <a:endParaRPr lang="en-US" sz="1200" b="1" dirty="0">
              <a:solidFill>
                <a:schemeClr val="tx1"/>
              </a:solidFill>
            </a:endParaRPr>
          </a:p>
        </p:txBody>
      </p:sp>
      <p:sp>
        <p:nvSpPr>
          <p:cNvPr id="5" name="Rectangle 4"/>
          <p:cNvSpPr/>
          <p:nvPr/>
        </p:nvSpPr>
        <p:spPr>
          <a:xfrm>
            <a:off x="1686025" y="303201"/>
            <a:ext cx="1590575"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286225" y="303201"/>
            <a:ext cx="1590575"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6200" y="5438001"/>
            <a:ext cx="4800600" cy="276999"/>
          </a:xfrm>
          <a:prstGeom prst="rect">
            <a:avLst/>
          </a:prstGeom>
          <a:solidFill>
            <a:srgbClr val="FF0000">
              <a:alpha val="30196"/>
            </a:srgbClr>
          </a:solidFill>
        </p:spPr>
        <p:txBody>
          <a:bodyPr wrap="square" rtlCol="0">
            <a:spAutoFit/>
          </a:bodyPr>
          <a:lstStyle/>
          <a:p>
            <a:r>
              <a:rPr lang="en-US" sz="1200" dirty="0" smtClean="0"/>
              <a:t>20 ft. wide WD take</a:t>
            </a:r>
            <a:endParaRPr lang="en-US" sz="1200" dirty="0"/>
          </a:p>
        </p:txBody>
      </p:sp>
      <p:sp>
        <p:nvSpPr>
          <p:cNvPr id="17" name="TextBox 16"/>
          <p:cNvSpPr txBox="1"/>
          <p:nvPr/>
        </p:nvSpPr>
        <p:spPr>
          <a:xfrm>
            <a:off x="381000" y="3721268"/>
            <a:ext cx="4038600" cy="523220"/>
          </a:xfrm>
          <a:prstGeom prst="rect">
            <a:avLst/>
          </a:prstGeom>
          <a:solidFill>
            <a:schemeClr val="bg1"/>
          </a:solidFill>
          <a:ln>
            <a:solidFill>
              <a:schemeClr val="tx1"/>
            </a:solidFill>
          </a:ln>
        </p:spPr>
        <p:txBody>
          <a:bodyPr wrap="square" rtlCol="0">
            <a:spAutoFit/>
          </a:bodyPr>
          <a:lstStyle/>
          <a:p>
            <a:r>
              <a:rPr lang="en-US" sz="1400" b="1" dirty="0" smtClean="0"/>
              <a:t>Doug Maitland sold Parcels A, B and C to Greg Severance on  Dec. 15, 2017</a:t>
            </a:r>
            <a:endParaRPr lang="en-US" sz="1400" b="1" dirty="0"/>
          </a:p>
        </p:txBody>
      </p:sp>
      <p:sp>
        <p:nvSpPr>
          <p:cNvPr id="20" name="TextBox 19"/>
          <p:cNvSpPr txBox="1"/>
          <p:nvPr/>
        </p:nvSpPr>
        <p:spPr>
          <a:xfrm>
            <a:off x="1057175" y="6321623"/>
            <a:ext cx="2905225" cy="307777"/>
          </a:xfrm>
          <a:prstGeom prst="rect">
            <a:avLst/>
          </a:prstGeom>
          <a:solidFill>
            <a:schemeClr val="bg1"/>
          </a:solidFill>
          <a:ln>
            <a:solidFill>
              <a:schemeClr val="tx1"/>
            </a:solidFill>
          </a:ln>
        </p:spPr>
        <p:txBody>
          <a:bodyPr wrap="square" rtlCol="0">
            <a:spAutoFit/>
          </a:bodyPr>
          <a:lstStyle/>
          <a:p>
            <a:r>
              <a:rPr lang="en-US" sz="1400" b="1" dirty="0" smtClean="0"/>
              <a:t>Current Date is March 15, 2018</a:t>
            </a:r>
            <a:endParaRPr lang="en-US" sz="1400" b="1" dirty="0"/>
          </a:p>
        </p:txBody>
      </p:sp>
      <p:sp>
        <p:nvSpPr>
          <p:cNvPr id="25" name="TextBox 24"/>
          <p:cNvSpPr txBox="1"/>
          <p:nvPr/>
        </p:nvSpPr>
        <p:spPr>
          <a:xfrm>
            <a:off x="381000" y="304800"/>
            <a:ext cx="1143000" cy="276999"/>
          </a:xfrm>
          <a:prstGeom prst="rect">
            <a:avLst/>
          </a:prstGeom>
          <a:noFill/>
        </p:spPr>
        <p:txBody>
          <a:bodyPr wrap="square" rtlCol="0">
            <a:spAutoFit/>
          </a:bodyPr>
          <a:lstStyle/>
          <a:p>
            <a:r>
              <a:rPr lang="en-US" sz="1200" dirty="0" smtClean="0"/>
              <a:t>Parcel A</a:t>
            </a:r>
            <a:endParaRPr lang="en-US" sz="1200" dirty="0"/>
          </a:p>
        </p:txBody>
      </p:sp>
      <p:sp>
        <p:nvSpPr>
          <p:cNvPr id="29" name="TextBox 28"/>
          <p:cNvSpPr txBox="1"/>
          <p:nvPr/>
        </p:nvSpPr>
        <p:spPr>
          <a:xfrm>
            <a:off x="76200" y="1143000"/>
            <a:ext cx="1609825" cy="830997"/>
          </a:xfrm>
          <a:prstGeom prst="rect">
            <a:avLst/>
          </a:prstGeom>
          <a:noFill/>
        </p:spPr>
        <p:txBody>
          <a:bodyPr wrap="square" rtlCol="0">
            <a:spAutoFit/>
          </a:bodyPr>
          <a:lstStyle/>
          <a:p>
            <a:r>
              <a:rPr lang="en-US" sz="1200" dirty="0" smtClean="0"/>
              <a:t>Wayne Pace purchased property from Mark Rylance – March 15, 1969</a:t>
            </a:r>
            <a:endParaRPr lang="en-US" sz="1200" dirty="0"/>
          </a:p>
        </p:txBody>
      </p:sp>
      <p:sp>
        <p:nvSpPr>
          <p:cNvPr id="30" name="TextBox 29"/>
          <p:cNvSpPr txBox="1"/>
          <p:nvPr/>
        </p:nvSpPr>
        <p:spPr>
          <a:xfrm>
            <a:off x="76200" y="2590800"/>
            <a:ext cx="1524000" cy="830997"/>
          </a:xfrm>
          <a:prstGeom prst="rect">
            <a:avLst/>
          </a:prstGeom>
          <a:noFill/>
        </p:spPr>
        <p:txBody>
          <a:bodyPr wrap="square" rtlCol="0">
            <a:spAutoFit/>
          </a:bodyPr>
          <a:lstStyle/>
          <a:p>
            <a:r>
              <a:rPr lang="en-US" sz="1200" dirty="0" smtClean="0"/>
              <a:t>Doug Maitland purchased property from Wayne Pace – Jan. 30, 2000</a:t>
            </a:r>
            <a:endParaRPr lang="en-US" sz="1200" dirty="0"/>
          </a:p>
        </p:txBody>
      </p:sp>
      <p:sp>
        <p:nvSpPr>
          <p:cNvPr id="31" name="TextBox 30"/>
          <p:cNvSpPr txBox="1"/>
          <p:nvPr/>
        </p:nvSpPr>
        <p:spPr>
          <a:xfrm>
            <a:off x="1981200" y="301557"/>
            <a:ext cx="1143000" cy="276999"/>
          </a:xfrm>
          <a:prstGeom prst="rect">
            <a:avLst/>
          </a:prstGeom>
          <a:noFill/>
        </p:spPr>
        <p:txBody>
          <a:bodyPr wrap="square" rtlCol="0">
            <a:spAutoFit/>
          </a:bodyPr>
          <a:lstStyle/>
          <a:p>
            <a:r>
              <a:rPr lang="en-US" sz="1200" dirty="0" smtClean="0"/>
              <a:t>Parcel B</a:t>
            </a:r>
            <a:endParaRPr lang="en-US" sz="1200" dirty="0"/>
          </a:p>
        </p:txBody>
      </p:sp>
      <p:sp>
        <p:nvSpPr>
          <p:cNvPr id="32" name="TextBox 31"/>
          <p:cNvSpPr txBox="1"/>
          <p:nvPr/>
        </p:nvSpPr>
        <p:spPr>
          <a:xfrm>
            <a:off x="1666775" y="1143000"/>
            <a:ext cx="1609825" cy="830997"/>
          </a:xfrm>
          <a:prstGeom prst="rect">
            <a:avLst/>
          </a:prstGeom>
          <a:noFill/>
        </p:spPr>
        <p:txBody>
          <a:bodyPr wrap="square" rtlCol="0">
            <a:spAutoFit/>
          </a:bodyPr>
          <a:lstStyle/>
          <a:p>
            <a:r>
              <a:rPr lang="en-US" sz="1200" dirty="0" smtClean="0"/>
              <a:t>Fred Smith  purchased property from Frank Brown  – May 1, 1960</a:t>
            </a:r>
            <a:endParaRPr lang="en-US" sz="1200" dirty="0"/>
          </a:p>
        </p:txBody>
      </p:sp>
      <p:sp>
        <p:nvSpPr>
          <p:cNvPr id="33" name="TextBox 32"/>
          <p:cNvSpPr txBox="1"/>
          <p:nvPr/>
        </p:nvSpPr>
        <p:spPr>
          <a:xfrm>
            <a:off x="1676400" y="2590800"/>
            <a:ext cx="1600200" cy="830997"/>
          </a:xfrm>
          <a:prstGeom prst="rect">
            <a:avLst/>
          </a:prstGeom>
          <a:noFill/>
        </p:spPr>
        <p:txBody>
          <a:bodyPr wrap="square" rtlCol="0">
            <a:spAutoFit/>
          </a:bodyPr>
          <a:lstStyle/>
          <a:p>
            <a:r>
              <a:rPr lang="en-US" sz="1200" dirty="0" smtClean="0"/>
              <a:t>Doug Maitland </a:t>
            </a:r>
          </a:p>
          <a:p>
            <a:r>
              <a:rPr lang="en-US" sz="1200" dirty="0" smtClean="0"/>
              <a:t>purchased from Fred Smith –  March 1, 2005</a:t>
            </a:r>
            <a:endParaRPr lang="en-US" sz="1200" dirty="0"/>
          </a:p>
        </p:txBody>
      </p:sp>
      <p:sp>
        <p:nvSpPr>
          <p:cNvPr id="34" name="TextBox 33"/>
          <p:cNvSpPr txBox="1"/>
          <p:nvPr/>
        </p:nvSpPr>
        <p:spPr>
          <a:xfrm>
            <a:off x="3581400" y="298734"/>
            <a:ext cx="1143000" cy="276999"/>
          </a:xfrm>
          <a:prstGeom prst="rect">
            <a:avLst/>
          </a:prstGeom>
          <a:noFill/>
        </p:spPr>
        <p:txBody>
          <a:bodyPr wrap="square" rtlCol="0">
            <a:spAutoFit/>
          </a:bodyPr>
          <a:lstStyle/>
          <a:p>
            <a:r>
              <a:rPr lang="en-US" sz="1200" dirty="0" smtClean="0"/>
              <a:t>Parcel C</a:t>
            </a:r>
            <a:endParaRPr lang="en-US" sz="1200" dirty="0"/>
          </a:p>
        </p:txBody>
      </p:sp>
      <p:sp>
        <p:nvSpPr>
          <p:cNvPr id="35" name="TextBox 34"/>
          <p:cNvSpPr txBox="1"/>
          <p:nvPr/>
        </p:nvSpPr>
        <p:spPr>
          <a:xfrm>
            <a:off x="3266975" y="1143000"/>
            <a:ext cx="1609825" cy="1015663"/>
          </a:xfrm>
          <a:prstGeom prst="rect">
            <a:avLst/>
          </a:prstGeom>
          <a:noFill/>
        </p:spPr>
        <p:txBody>
          <a:bodyPr wrap="square" rtlCol="0">
            <a:spAutoFit/>
          </a:bodyPr>
          <a:lstStyle/>
          <a:p>
            <a:r>
              <a:rPr lang="en-US" sz="1200" dirty="0" smtClean="0"/>
              <a:t>Alvin Kline  purchased property from Anita White Brown  – April 1, 1955</a:t>
            </a:r>
            <a:endParaRPr lang="en-US" sz="1200" dirty="0"/>
          </a:p>
        </p:txBody>
      </p:sp>
      <p:sp>
        <p:nvSpPr>
          <p:cNvPr id="36" name="TextBox 35"/>
          <p:cNvSpPr txBox="1"/>
          <p:nvPr/>
        </p:nvSpPr>
        <p:spPr>
          <a:xfrm>
            <a:off x="3286225" y="2590800"/>
            <a:ext cx="1590575" cy="830997"/>
          </a:xfrm>
          <a:prstGeom prst="rect">
            <a:avLst/>
          </a:prstGeom>
          <a:noFill/>
        </p:spPr>
        <p:txBody>
          <a:bodyPr wrap="square" rtlCol="0">
            <a:spAutoFit/>
          </a:bodyPr>
          <a:lstStyle/>
          <a:p>
            <a:r>
              <a:rPr lang="en-US" sz="1200" dirty="0" smtClean="0"/>
              <a:t>Doug Maitland </a:t>
            </a:r>
          </a:p>
          <a:p>
            <a:r>
              <a:rPr lang="en-US" sz="1200" dirty="0" smtClean="0"/>
              <a:t>purchased from Alvin Kline –  Sept. 1, 2010</a:t>
            </a:r>
            <a:endParaRPr lang="en-US" sz="1200" dirty="0"/>
          </a:p>
        </p:txBody>
      </p:sp>
      <p:sp>
        <p:nvSpPr>
          <p:cNvPr id="15" name="TextBox 14"/>
          <p:cNvSpPr txBox="1"/>
          <p:nvPr/>
        </p:nvSpPr>
        <p:spPr>
          <a:xfrm>
            <a:off x="228600" y="1371600"/>
            <a:ext cx="1066800" cy="307777"/>
          </a:xfrm>
          <a:prstGeom prst="rect">
            <a:avLst/>
          </a:prstGeom>
          <a:solidFill>
            <a:srgbClr val="FFC000"/>
          </a:solidFill>
        </p:spPr>
        <p:txBody>
          <a:bodyPr wrap="square" rtlCol="0">
            <a:spAutoFit/>
          </a:bodyPr>
          <a:lstStyle/>
          <a:p>
            <a:r>
              <a:rPr lang="en-US" sz="1400" dirty="0" smtClean="0"/>
              <a:t>48.1 years</a:t>
            </a:r>
            <a:endParaRPr lang="en-US" sz="1400" dirty="0"/>
          </a:p>
        </p:txBody>
      </p:sp>
      <p:sp>
        <p:nvSpPr>
          <p:cNvPr id="39" name="TextBox 38"/>
          <p:cNvSpPr txBox="1"/>
          <p:nvPr/>
        </p:nvSpPr>
        <p:spPr>
          <a:xfrm>
            <a:off x="228600" y="2819400"/>
            <a:ext cx="1066800" cy="307777"/>
          </a:xfrm>
          <a:prstGeom prst="rect">
            <a:avLst/>
          </a:prstGeom>
          <a:solidFill>
            <a:srgbClr val="FFC000"/>
          </a:solidFill>
        </p:spPr>
        <p:txBody>
          <a:bodyPr wrap="square" rtlCol="0">
            <a:spAutoFit/>
          </a:bodyPr>
          <a:lstStyle/>
          <a:p>
            <a:r>
              <a:rPr lang="en-US" sz="1400" dirty="0" smtClean="0"/>
              <a:t>17.2 years</a:t>
            </a:r>
            <a:endParaRPr lang="en-US" sz="1400" dirty="0"/>
          </a:p>
        </p:txBody>
      </p:sp>
      <p:sp>
        <p:nvSpPr>
          <p:cNvPr id="40" name="TextBox 39"/>
          <p:cNvSpPr txBox="1"/>
          <p:nvPr/>
        </p:nvSpPr>
        <p:spPr>
          <a:xfrm>
            <a:off x="1828800" y="3810000"/>
            <a:ext cx="914400" cy="307777"/>
          </a:xfrm>
          <a:prstGeom prst="rect">
            <a:avLst/>
          </a:prstGeom>
          <a:solidFill>
            <a:srgbClr val="FFC000"/>
          </a:solidFill>
        </p:spPr>
        <p:txBody>
          <a:bodyPr wrap="square" rtlCol="0">
            <a:spAutoFit/>
          </a:bodyPr>
          <a:lstStyle/>
          <a:p>
            <a:r>
              <a:rPr lang="en-US" sz="1400" dirty="0" smtClean="0"/>
              <a:t>4 months</a:t>
            </a:r>
            <a:endParaRPr lang="en-US" sz="1400" dirty="0"/>
          </a:p>
        </p:txBody>
      </p:sp>
      <p:sp>
        <p:nvSpPr>
          <p:cNvPr id="44" name="TextBox 43"/>
          <p:cNvSpPr txBox="1"/>
          <p:nvPr/>
        </p:nvSpPr>
        <p:spPr>
          <a:xfrm>
            <a:off x="1949918" y="1371600"/>
            <a:ext cx="869482" cy="307777"/>
          </a:xfrm>
          <a:prstGeom prst="rect">
            <a:avLst/>
          </a:prstGeom>
          <a:solidFill>
            <a:srgbClr val="FFC000"/>
          </a:solidFill>
        </p:spPr>
        <p:txBody>
          <a:bodyPr wrap="square" rtlCol="0">
            <a:spAutoFit/>
          </a:bodyPr>
          <a:lstStyle/>
          <a:p>
            <a:r>
              <a:rPr lang="en-US" sz="1400" dirty="0" smtClean="0"/>
              <a:t>56 years</a:t>
            </a:r>
            <a:endParaRPr lang="en-US" sz="1400" dirty="0"/>
          </a:p>
        </p:txBody>
      </p:sp>
      <p:sp>
        <p:nvSpPr>
          <p:cNvPr id="45" name="TextBox 44"/>
          <p:cNvSpPr txBox="1"/>
          <p:nvPr/>
        </p:nvSpPr>
        <p:spPr>
          <a:xfrm>
            <a:off x="1873718" y="2819400"/>
            <a:ext cx="1021882" cy="307777"/>
          </a:xfrm>
          <a:prstGeom prst="rect">
            <a:avLst/>
          </a:prstGeom>
          <a:solidFill>
            <a:srgbClr val="FFC000"/>
          </a:solidFill>
        </p:spPr>
        <p:txBody>
          <a:bodyPr wrap="square" rtlCol="0">
            <a:spAutoFit/>
          </a:bodyPr>
          <a:lstStyle/>
          <a:p>
            <a:r>
              <a:rPr lang="en-US" sz="1400" dirty="0" smtClean="0"/>
              <a:t>12.1 years</a:t>
            </a:r>
            <a:endParaRPr lang="en-US" sz="1400" dirty="0"/>
          </a:p>
        </p:txBody>
      </p:sp>
      <p:sp>
        <p:nvSpPr>
          <p:cNvPr id="46" name="TextBox 45"/>
          <p:cNvSpPr txBox="1"/>
          <p:nvPr/>
        </p:nvSpPr>
        <p:spPr>
          <a:xfrm>
            <a:off x="3473918" y="1371600"/>
            <a:ext cx="1098082" cy="307777"/>
          </a:xfrm>
          <a:prstGeom prst="rect">
            <a:avLst/>
          </a:prstGeom>
          <a:solidFill>
            <a:srgbClr val="FFC000"/>
          </a:solidFill>
        </p:spPr>
        <p:txBody>
          <a:bodyPr wrap="square" rtlCol="0">
            <a:spAutoFit/>
          </a:bodyPr>
          <a:lstStyle/>
          <a:p>
            <a:r>
              <a:rPr lang="en-US" sz="1400" dirty="0" smtClean="0"/>
              <a:t>61.1 years</a:t>
            </a:r>
            <a:endParaRPr lang="en-US" sz="1400" dirty="0"/>
          </a:p>
        </p:txBody>
      </p:sp>
      <p:sp>
        <p:nvSpPr>
          <p:cNvPr id="47" name="TextBox 46"/>
          <p:cNvSpPr txBox="1"/>
          <p:nvPr/>
        </p:nvSpPr>
        <p:spPr>
          <a:xfrm>
            <a:off x="3429000" y="2816423"/>
            <a:ext cx="1021882" cy="307777"/>
          </a:xfrm>
          <a:prstGeom prst="rect">
            <a:avLst/>
          </a:prstGeom>
          <a:solidFill>
            <a:srgbClr val="FFC000"/>
          </a:solidFill>
        </p:spPr>
        <p:txBody>
          <a:bodyPr wrap="square" rtlCol="0">
            <a:spAutoFit/>
          </a:bodyPr>
          <a:lstStyle/>
          <a:p>
            <a:r>
              <a:rPr lang="en-US" sz="1400" dirty="0" smtClean="0"/>
              <a:t>6.6 years</a:t>
            </a:r>
            <a:endParaRPr lang="en-US" sz="1400" dirty="0"/>
          </a:p>
        </p:txBody>
      </p:sp>
      <p:cxnSp>
        <p:nvCxnSpPr>
          <p:cNvPr id="59" name="Straight Arrow Connector 58"/>
          <p:cNvCxnSpPr/>
          <p:nvPr/>
        </p:nvCxnSpPr>
        <p:spPr>
          <a:xfrm flipV="1">
            <a:off x="2362200" y="4244488"/>
            <a:ext cx="0" cy="20854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029200" y="1103531"/>
            <a:ext cx="3886200" cy="1169551"/>
          </a:xfrm>
          <a:prstGeom prst="rect">
            <a:avLst/>
          </a:prstGeom>
          <a:solidFill>
            <a:schemeClr val="bg1"/>
          </a:solidFill>
        </p:spPr>
        <p:txBody>
          <a:bodyPr wrap="square" rtlCol="0">
            <a:spAutoFit/>
          </a:bodyPr>
          <a:lstStyle/>
          <a:p>
            <a:r>
              <a:rPr lang="en-US" sz="1400" b="1" dirty="0" smtClean="0"/>
              <a:t>Standard 42 Year title search:</a:t>
            </a:r>
          </a:p>
          <a:p>
            <a:endParaRPr lang="en-US" sz="1400" dirty="0" smtClean="0"/>
          </a:p>
          <a:p>
            <a:r>
              <a:rPr lang="en-US" sz="1400" dirty="0" smtClean="0"/>
              <a:t>		        Parcel A  →  1969	</a:t>
            </a:r>
            <a:endParaRPr lang="en-US" sz="1400" dirty="0"/>
          </a:p>
          <a:p>
            <a:r>
              <a:rPr lang="en-US" sz="1400" dirty="0" smtClean="0"/>
              <a:t>03/15/18 → 12/15/17	 →   Parcel B  →  1960</a:t>
            </a:r>
          </a:p>
          <a:p>
            <a:r>
              <a:rPr lang="en-US" sz="1400" dirty="0"/>
              <a:t>	</a:t>
            </a:r>
            <a:r>
              <a:rPr lang="en-US" sz="1400" dirty="0" smtClean="0"/>
              <a:t>	        Parcel C  → 1955 </a:t>
            </a:r>
            <a:endParaRPr lang="en-US" sz="1400" dirty="0"/>
          </a:p>
        </p:txBody>
      </p:sp>
      <p:sp>
        <p:nvSpPr>
          <p:cNvPr id="38" name="TextBox 37"/>
          <p:cNvSpPr txBox="1"/>
          <p:nvPr/>
        </p:nvSpPr>
        <p:spPr>
          <a:xfrm>
            <a:off x="5029200" y="3604736"/>
            <a:ext cx="3886200" cy="738664"/>
          </a:xfrm>
          <a:prstGeom prst="rect">
            <a:avLst/>
          </a:prstGeom>
          <a:solidFill>
            <a:schemeClr val="bg1"/>
          </a:solidFill>
        </p:spPr>
        <p:txBody>
          <a:bodyPr wrap="square" rtlCol="0">
            <a:spAutoFit/>
          </a:bodyPr>
          <a:lstStyle/>
          <a:p>
            <a:r>
              <a:rPr lang="en-US" sz="1400" b="1" dirty="0" smtClean="0"/>
              <a:t>For an abbreviated title search:</a:t>
            </a:r>
          </a:p>
          <a:p>
            <a:endParaRPr lang="en-US" sz="1400" dirty="0"/>
          </a:p>
          <a:p>
            <a:r>
              <a:rPr lang="en-US" sz="1400" dirty="0" smtClean="0"/>
              <a:t>03/15/18 → 12/15/17 (STOP)</a:t>
            </a:r>
            <a:endParaRPr lang="en-US" sz="1400" dirty="0"/>
          </a:p>
        </p:txBody>
      </p:sp>
      <p:cxnSp>
        <p:nvCxnSpPr>
          <p:cNvPr id="28" name="Straight Arrow Connector 27"/>
          <p:cNvCxnSpPr>
            <a:endCxn id="38" idx="1"/>
          </p:cNvCxnSpPr>
          <p:nvPr/>
        </p:nvCxnSpPr>
        <p:spPr>
          <a:xfrm flipV="1">
            <a:off x="4343400" y="3974068"/>
            <a:ext cx="685800" cy="110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05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fill="hold"/>
                                        <p:tgtEl>
                                          <p:spTgt spid="38"/>
                                        </p:tgtEl>
                                        <p:attrNameLst>
                                          <p:attrName>ppt_x</p:attrName>
                                        </p:attrNameLst>
                                      </p:cBhvr>
                                      <p:tavLst>
                                        <p:tav tm="0">
                                          <p:val>
                                            <p:strVal val="1+#ppt_w/2"/>
                                          </p:val>
                                        </p:tav>
                                        <p:tav tm="100000">
                                          <p:val>
                                            <p:strVal val="#ppt_x"/>
                                          </p:val>
                                        </p:tav>
                                      </p:tavLst>
                                    </p:anim>
                                    <p:anim calcmode="lin" valueType="num">
                                      <p:cBhvr additive="base">
                                        <p:cTn id="25"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7" grpId="0" animBg="1"/>
      <p:bldP spid="3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r>
              <a:rPr lang="en-US" sz="2400" b="0" dirty="0" smtClean="0"/>
              <a:t>The </a:t>
            </a:r>
            <a:r>
              <a:rPr lang="en-US" sz="2400" b="0" dirty="0"/>
              <a:t>standards for the Abbreviated Title Report are similar to the 42 year title except, </a:t>
            </a:r>
            <a:endParaRPr lang="en-US" sz="2400" b="0" dirty="0" smtClean="0"/>
          </a:p>
          <a:p>
            <a:pPr marL="0" indent="0" defTabSz="463550">
              <a:buNone/>
            </a:pPr>
            <a:r>
              <a:rPr lang="en-US" sz="2400" b="0" dirty="0" smtClean="0"/>
              <a:t>	the </a:t>
            </a:r>
            <a:r>
              <a:rPr lang="en-US" sz="2400" b="0" dirty="0"/>
              <a:t>agent need only research the </a:t>
            </a:r>
            <a:r>
              <a:rPr lang="en-US" sz="2400" b="0" dirty="0" smtClean="0"/>
              <a:t>records </a:t>
            </a:r>
            <a:r>
              <a:rPr lang="en-US" sz="2400" b="0" dirty="0"/>
              <a:t>back until the </a:t>
            </a:r>
            <a:r>
              <a:rPr lang="en-US" sz="2400" b="0" dirty="0" smtClean="0"/>
              <a:t>most 	recent </a:t>
            </a:r>
            <a:r>
              <a:rPr lang="en-US" sz="2400" b="0" dirty="0"/>
              <a:t>warranty deed or judicial </a:t>
            </a:r>
            <a:r>
              <a:rPr lang="en-US" sz="2400" b="0" dirty="0" smtClean="0"/>
              <a:t>decree </a:t>
            </a:r>
            <a:r>
              <a:rPr lang="en-US" sz="2400" b="0" dirty="0"/>
              <a:t>is found that </a:t>
            </a:r>
            <a:r>
              <a:rPr lang="en-US" sz="2400" b="0" dirty="0" smtClean="0"/>
              <a:t>	documents </a:t>
            </a:r>
            <a:r>
              <a:rPr lang="en-US" sz="2400" b="0" dirty="0"/>
              <a:t>the full fee </a:t>
            </a:r>
            <a:r>
              <a:rPr lang="en-US" sz="2400" b="0" dirty="0" smtClean="0"/>
              <a:t>ownership interest </a:t>
            </a:r>
            <a:r>
              <a:rPr lang="en-US" sz="2400" b="0" dirty="0"/>
              <a:t>of the part taken</a:t>
            </a:r>
            <a:r>
              <a:rPr lang="en-US" sz="2400" b="0" dirty="0" smtClean="0"/>
              <a:t>.</a:t>
            </a:r>
          </a:p>
          <a:p>
            <a:pPr marL="0" indent="0" defTabSz="463550">
              <a:buNone/>
            </a:pPr>
            <a:endParaRPr lang="en-US" sz="2400" b="0" dirty="0">
              <a:solidFill>
                <a:schemeClr val="tx1"/>
              </a:solidFill>
            </a:endParaRPr>
          </a:p>
          <a:p>
            <a:r>
              <a:rPr lang="en-US" sz="2400" b="0" dirty="0"/>
              <a:t>There is no set minimum number of years the research must cover. The </a:t>
            </a:r>
            <a:r>
              <a:rPr lang="en-US" sz="2400" b="0" dirty="0" smtClean="0"/>
              <a:t>record must </a:t>
            </a:r>
            <a:r>
              <a:rPr lang="en-US" sz="2400" b="0" dirty="0"/>
              <a:t>be researched back until root title is found. This could be 1 year or </a:t>
            </a:r>
            <a:r>
              <a:rPr lang="en-US" sz="2400" b="0" dirty="0" smtClean="0"/>
              <a:t>100 years </a:t>
            </a:r>
            <a:r>
              <a:rPr lang="en-US" sz="2400" b="0" dirty="0"/>
              <a:t>based on the definition of root of title for an abbreviated title report.</a:t>
            </a:r>
            <a:endParaRPr lang="en-US" sz="2400" dirty="0">
              <a:solidFill>
                <a:schemeClr val="tx1"/>
              </a:solidFill>
            </a:endParaRP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extBox 1"/>
          <p:cNvSpPr txBox="1"/>
          <p:nvPr/>
        </p:nvSpPr>
        <p:spPr>
          <a:xfrm>
            <a:off x="3048000" y="6265332"/>
            <a:ext cx="3200400" cy="338554"/>
          </a:xfrm>
          <a:prstGeom prst="rect">
            <a:avLst/>
          </a:prstGeom>
          <a:noFill/>
        </p:spPr>
        <p:txBody>
          <a:bodyPr wrap="square" rtlCol="0">
            <a:spAutoFit/>
          </a:bodyPr>
          <a:lstStyle/>
          <a:p>
            <a:r>
              <a:rPr lang="en-US" sz="1600" b="1" dirty="0" smtClean="0"/>
              <a:t>The Abbreviated Title Report</a:t>
            </a:r>
            <a:endParaRPr lang="en-US" sz="1600" b="1" dirty="0"/>
          </a:p>
        </p:txBody>
      </p:sp>
      <p:pic>
        <p:nvPicPr>
          <p:cNvPr id="4" name="Picture 3"/>
          <p:cNvPicPr>
            <a:picLocks noChangeAspect="1"/>
          </p:cNvPicPr>
          <p:nvPr/>
        </p:nvPicPr>
        <p:blipFill>
          <a:blip r:embed="rId4"/>
          <a:stretch>
            <a:fillRect/>
          </a:stretch>
        </p:blipFill>
        <p:spPr>
          <a:xfrm>
            <a:off x="922401" y="4267200"/>
            <a:ext cx="7688199" cy="2377440"/>
          </a:xfrm>
          <a:prstGeom prst="rect">
            <a:avLst/>
          </a:prstGeom>
          <a:ln w="28575">
            <a:solidFill>
              <a:schemeClr val="tx1"/>
            </a:solidFill>
          </a:ln>
        </p:spPr>
      </p:pic>
    </p:spTree>
    <p:extLst>
      <p:ext uri="{BB962C8B-B14F-4D97-AF65-F5344CB8AC3E}">
        <p14:creationId xmlns:p14="http://schemas.microsoft.com/office/powerpoint/2010/main" val="173134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r>
              <a:rPr lang="en-US" sz="2400" b="0" dirty="0"/>
              <a:t>May be used when the FMVE will be based on the waiver of appraisal provision</a:t>
            </a:r>
            <a:r>
              <a:rPr lang="en-US" sz="2400" b="0" dirty="0" smtClean="0"/>
              <a:t>.</a:t>
            </a:r>
          </a:p>
          <a:p>
            <a:pPr marL="0" indent="0">
              <a:buNone/>
            </a:pPr>
            <a:endParaRPr lang="en-US" sz="2400" b="0" dirty="0"/>
          </a:p>
          <a:p>
            <a:pPr marL="0" indent="0" defTabSz="463550">
              <a:buNone/>
            </a:pPr>
            <a:r>
              <a:rPr lang="en-US" sz="2400" b="0" dirty="0"/>
              <a:t>	</a:t>
            </a:r>
            <a:r>
              <a:rPr lang="en-US" sz="2400" b="0" dirty="0" smtClean="0"/>
              <a:t>-	Waivers </a:t>
            </a:r>
            <a:r>
              <a:rPr lang="en-US" sz="2400" b="0" dirty="0"/>
              <a:t>are used when it is clear that a taking causes no </a:t>
            </a:r>
            <a:r>
              <a:rPr lang="en-US" sz="2400" b="0" dirty="0" smtClean="0"/>
              <a:t>		damage </a:t>
            </a:r>
            <a:r>
              <a:rPr lang="en-US" sz="2400" b="0" dirty="0"/>
              <a:t>to a </a:t>
            </a:r>
            <a:r>
              <a:rPr lang="en-US" sz="2400" b="0" dirty="0" smtClean="0"/>
              <a:t>residue property </a:t>
            </a:r>
            <a:r>
              <a:rPr lang="en-US" sz="2400" b="0" dirty="0"/>
              <a:t>and compensation will not </a:t>
            </a:r>
            <a:r>
              <a:rPr lang="en-US" sz="2400" b="0" dirty="0" smtClean="0"/>
              <a:t>		exceed </a:t>
            </a:r>
            <a:r>
              <a:rPr lang="en-US" sz="2400" b="0" dirty="0"/>
              <a:t>$10,000. </a:t>
            </a:r>
            <a:endParaRPr lang="en-US" sz="2400" b="0" dirty="0" smtClean="0"/>
          </a:p>
          <a:p>
            <a:pPr marL="0" indent="0" defTabSz="463550">
              <a:buNone/>
            </a:pPr>
            <a:r>
              <a:rPr lang="en-US" sz="2400" b="0" dirty="0"/>
              <a:t>	</a:t>
            </a:r>
            <a:r>
              <a:rPr lang="en-US" sz="2400" b="0" dirty="0" smtClean="0"/>
              <a:t>-	These </a:t>
            </a:r>
            <a:r>
              <a:rPr lang="en-US" sz="2400" b="0" dirty="0"/>
              <a:t>acquisitions </a:t>
            </a:r>
            <a:r>
              <a:rPr lang="en-US" sz="2400" b="0" dirty="0" smtClean="0"/>
              <a:t>have uncomplicated </a:t>
            </a:r>
            <a:r>
              <a:rPr lang="en-US" sz="2400" b="0" dirty="0"/>
              <a:t>valuation </a:t>
            </a:r>
            <a:r>
              <a:rPr lang="en-US" sz="2400" b="0" dirty="0" smtClean="0"/>
              <a:t>				problems </a:t>
            </a:r>
            <a:r>
              <a:rPr lang="en-US" sz="2400" b="0" dirty="0"/>
              <a:t>having low amounts of compensation. </a:t>
            </a:r>
            <a:endParaRPr lang="en-US" sz="2400" b="0" dirty="0" smtClean="0"/>
          </a:p>
          <a:p>
            <a:pPr marL="0" indent="0" defTabSz="463550">
              <a:buNone/>
            </a:pPr>
            <a:r>
              <a:rPr lang="en-US" sz="2400" b="0" dirty="0"/>
              <a:t>	</a:t>
            </a:r>
            <a:r>
              <a:rPr lang="en-US" sz="2400" b="0" dirty="0" smtClean="0"/>
              <a:t>-	The valuation format is known as a Value Analysis (VA)</a:t>
            </a:r>
          </a:p>
          <a:p>
            <a:pPr marL="0" indent="0" defTabSz="463550">
              <a:buNone/>
            </a:pPr>
            <a:r>
              <a:rPr lang="en-US" sz="2400" b="0" dirty="0"/>
              <a:t>	</a:t>
            </a:r>
            <a:r>
              <a:rPr lang="en-US" sz="2400" b="0" dirty="0" smtClean="0"/>
              <a:t>-	As a result</a:t>
            </a:r>
            <a:r>
              <a:rPr lang="en-US" sz="2400" b="0" dirty="0"/>
              <a:t>, the risk of a limited title search is acceptable </a:t>
            </a:r>
            <a:r>
              <a:rPr lang="en-US" sz="2400" b="0" dirty="0" smtClean="0"/>
              <a:t>		to ODOT.</a:t>
            </a:r>
          </a:p>
          <a:p>
            <a:pPr marL="0" indent="0" defTabSz="463550">
              <a:buNone/>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extBox 1"/>
          <p:cNvSpPr txBox="1"/>
          <p:nvPr/>
        </p:nvSpPr>
        <p:spPr>
          <a:xfrm>
            <a:off x="3048000" y="6265332"/>
            <a:ext cx="3200400" cy="338554"/>
          </a:xfrm>
          <a:prstGeom prst="rect">
            <a:avLst/>
          </a:prstGeom>
          <a:noFill/>
        </p:spPr>
        <p:txBody>
          <a:bodyPr wrap="square" rtlCol="0">
            <a:spAutoFit/>
          </a:bodyPr>
          <a:lstStyle/>
          <a:p>
            <a:r>
              <a:rPr lang="en-US" sz="1600" b="1" dirty="0" smtClean="0"/>
              <a:t>The Abbreviated Title Report</a:t>
            </a:r>
            <a:endParaRPr lang="en-US" sz="1600" b="1" dirty="0"/>
          </a:p>
        </p:txBody>
      </p:sp>
    </p:spTree>
    <p:extLst>
      <p:ext uri="{BB962C8B-B14F-4D97-AF65-F5344CB8AC3E}">
        <p14:creationId xmlns:p14="http://schemas.microsoft.com/office/powerpoint/2010/main" val="275035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r>
              <a:rPr lang="en-US" sz="2400" b="0" dirty="0" smtClean="0"/>
              <a:t>The </a:t>
            </a:r>
            <a:r>
              <a:rPr lang="en-US" sz="2400" b="0" dirty="0"/>
              <a:t>(DREA) may deviate from procedure using the appraisal waiver </a:t>
            </a:r>
            <a:r>
              <a:rPr lang="en-US" sz="2400" b="0" dirty="0" smtClean="0"/>
              <a:t>threshold </a:t>
            </a:r>
            <a:r>
              <a:rPr lang="en-US" sz="2400" b="0" dirty="0"/>
              <a:t>under the following conditions</a:t>
            </a:r>
            <a:r>
              <a:rPr lang="en-US" sz="2400" b="0" dirty="0" smtClean="0"/>
              <a:t>:</a:t>
            </a:r>
          </a:p>
          <a:p>
            <a:pPr marL="0" indent="0" defTabSz="463550">
              <a:buNone/>
            </a:pPr>
            <a:r>
              <a:rPr lang="en-US" sz="2400" b="0" dirty="0" smtClean="0"/>
              <a:t>	</a:t>
            </a:r>
          </a:p>
          <a:p>
            <a:pPr marL="0" indent="0" defTabSz="463550">
              <a:buNone/>
            </a:pPr>
            <a:r>
              <a:rPr lang="en-US" sz="2400" b="0" dirty="0"/>
              <a:t>	</a:t>
            </a:r>
            <a:r>
              <a:rPr lang="en-US" sz="2400" b="0" dirty="0" smtClean="0"/>
              <a:t>-	An </a:t>
            </a:r>
            <a:r>
              <a:rPr lang="en-US" sz="2400" b="0" dirty="0"/>
              <a:t>Abbreviated Title Report may be used for partial </a:t>
            </a:r>
            <a:r>
              <a:rPr lang="en-US" sz="2400" b="0" dirty="0" smtClean="0"/>
              <a:t>			takings </a:t>
            </a:r>
            <a:r>
              <a:rPr lang="en-US" sz="2400" b="0" dirty="0"/>
              <a:t>when the Value Finding Report will be the basis </a:t>
            </a:r>
            <a:r>
              <a:rPr lang="en-US" sz="2400" b="0" dirty="0" smtClean="0"/>
              <a:t>		for FMVE</a:t>
            </a:r>
          </a:p>
          <a:p>
            <a:pPr marL="0" indent="0">
              <a:buNone/>
            </a:pPr>
            <a:endParaRPr lang="en-US" sz="2400" b="0" dirty="0" smtClean="0"/>
          </a:p>
          <a:p>
            <a:pPr marL="0" indent="0" defTabSz="463550">
              <a:buNone/>
            </a:pPr>
            <a:r>
              <a:rPr lang="en-US" sz="2400" b="0" dirty="0" smtClean="0"/>
              <a:t>	-	The </a:t>
            </a:r>
            <a:r>
              <a:rPr lang="en-US" sz="2400" b="0" dirty="0"/>
              <a:t>approval may be of a single parcel, a group of </a:t>
            </a:r>
            <a:r>
              <a:rPr lang="en-US" sz="2400" b="0" dirty="0" smtClean="0"/>
              <a:t>				parcels </a:t>
            </a:r>
            <a:r>
              <a:rPr lang="en-US" sz="2400" b="0" dirty="0"/>
              <a:t>or of an </a:t>
            </a:r>
            <a:r>
              <a:rPr lang="en-US" sz="2400" b="0" dirty="0" smtClean="0"/>
              <a:t>entire project</a:t>
            </a:r>
            <a:r>
              <a:rPr lang="en-US" sz="2400" b="0" dirty="0"/>
              <a:t>. The approval to use the </a:t>
            </a:r>
            <a:r>
              <a:rPr lang="en-US" sz="2400" b="0" dirty="0" smtClean="0"/>
              <a:t>			abbreviated </a:t>
            </a:r>
            <a:r>
              <a:rPr lang="en-US" sz="2400" b="0" dirty="0"/>
              <a:t>title is limited to a </a:t>
            </a:r>
            <a:r>
              <a:rPr lang="en-US" sz="2400" b="0" dirty="0" smtClean="0"/>
              <a:t>maximum FMVE </a:t>
            </a:r>
            <a:r>
              <a:rPr lang="en-US" sz="2400" b="0" dirty="0"/>
              <a:t>amount </a:t>
            </a:r>
            <a:r>
              <a:rPr lang="en-US" sz="2400" b="0" dirty="0" smtClean="0"/>
              <a:t>		per </a:t>
            </a:r>
            <a:r>
              <a:rPr lang="en-US" sz="2400" b="0" dirty="0"/>
              <a:t>parcel of $65,000. The DREA may also approve </a:t>
            </a:r>
            <a:r>
              <a:rPr lang="en-US" sz="2400" b="0" dirty="0" smtClean="0"/>
              <a:t>the		use </a:t>
            </a:r>
            <a:r>
              <a:rPr lang="en-US" sz="2400" b="0" dirty="0"/>
              <a:t>of an abbreviated title for FMVE that is less than this </a:t>
            </a:r>
            <a:r>
              <a:rPr lang="en-US" sz="2400" b="0" dirty="0" smtClean="0"/>
              <a:t>		amount</a:t>
            </a:r>
          </a:p>
          <a:p>
            <a:pPr marL="0" indent="0">
              <a:buNone/>
            </a:pPr>
            <a:endParaRPr lang="en-US" sz="2400" b="0" dirty="0" smtClean="0"/>
          </a:p>
          <a:p>
            <a:pPr marL="0" indent="0" defTabSz="395288">
              <a:buNone/>
            </a:pPr>
            <a:r>
              <a:rPr lang="en-US" sz="2400" b="0" dirty="0" smtClean="0"/>
              <a:t>	-	DREA  documents </a:t>
            </a:r>
            <a:r>
              <a:rPr lang="en-US" sz="2400" b="0" dirty="0"/>
              <a:t>approval to </a:t>
            </a:r>
            <a:r>
              <a:rPr lang="en-US" sz="2400" b="0" dirty="0" smtClean="0"/>
              <a:t>deviate from procedure</a:t>
            </a:r>
          </a:p>
          <a:p>
            <a:pPr marL="0" indent="0">
              <a:buNone/>
            </a:pPr>
            <a:endParaRPr lang="en-US" sz="2400" b="0" dirty="0" smtClean="0">
              <a:solidFill>
                <a:srgbClr val="FFFFFF"/>
              </a:solidFill>
            </a:endParaRPr>
          </a:p>
          <a:p>
            <a:pPr marL="0" indent="0">
              <a:buNone/>
            </a:pPr>
            <a:endParaRPr lang="en-US" sz="2400" dirty="0">
              <a:solidFill>
                <a:srgbClr val="FFFFFF"/>
              </a:solidFill>
            </a:endParaRPr>
          </a:p>
          <a:p>
            <a:pPr marL="0" indent="0">
              <a:buNone/>
            </a:pPr>
            <a:r>
              <a:rPr lang="en-US" sz="2400" b="0" dirty="0" smtClean="0"/>
              <a:t>	</a:t>
            </a:r>
            <a:endParaRPr lang="en-US" sz="2400" b="0" dirty="0"/>
          </a:p>
          <a:p>
            <a:pPr marL="0" indent="0" defTabSz="463550">
              <a:buNone/>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extBox 1"/>
          <p:cNvSpPr txBox="1"/>
          <p:nvPr/>
        </p:nvSpPr>
        <p:spPr>
          <a:xfrm>
            <a:off x="3048000" y="6265332"/>
            <a:ext cx="3200400" cy="338554"/>
          </a:xfrm>
          <a:prstGeom prst="rect">
            <a:avLst/>
          </a:prstGeom>
          <a:noFill/>
        </p:spPr>
        <p:txBody>
          <a:bodyPr wrap="square" rtlCol="0">
            <a:spAutoFit/>
          </a:bodyPr>
          <a:lstStyle/>
          <a:p>
            <a:r>
              <a:rPr lang="en-US" sz="1600" b="1" dirty="0" smtClean="0"/>
              <a:t>The Abbreviated Title Report</a:t>
            </a:r>
            <a:endParaRPr lang="en-US" sz="1600" b="1" dirty="0"/>
          </a:p>
        </p:txBody>
      </p:sp>
    </p:spTree>
    <p:extLst>
      <p:ext uri="{BB962C8B-B14F-4D97-AF65-F5344CB8AC3E}">
        <p14:creationId xmlns:p14="http://schemas.microsoft.com/office/powerpoint/2010/main" val="307529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barn(inVertical)">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barn(inVertical)">
                                      <p:cBhvr>
                                        <p:cTn id="3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The Abbrev Title Report</a:t>
            </a: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rgbClr val="FFFFFF"/>
                </a:solidFill>
              </a:rPr>
              <a:t>Root title was found to </a:t>
            </a:r>
          </a:p>
          <a:p>
            <a:pPr marL="0" indent="0">
              <a:buNone/>
              <a:tabLst>
                <a:tab pos="461963" algn="l"/>
              </a:tabLst>
            </a:pPr>
            <a:r>
              <a:rPr lang="en-US" sz="2400" dirty="0" smtClean="0">
                <a:solidFill>
                  <a:srgbClr val="FFFFFF"/>
                </a:solidFill>
              </a:rPr>
              <a:t>be 04-18-2013</a:t>
            </a: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rgbClr val="FFFFFF"/>
                </a:solidFill>
              </a:rPr>
              <a:t>All information on report</a:t>
            </a:r>
          </a:p>
          <a:p>
            <a:pPr marL="0" indent="0">
              <a:buNone/>
              <a:tabLst>
                <a:tab pos="461963" algn="l"/>
              </a:tabLst>
            </a:pPr>
            <a:r>
              <a:rPr lang="en-US" sz="2400" dirty="0" smtClean="0">
                <a:solidFill>
                  <a:srgbClr val="FFFFFF"/>
                </a:solidFill>
              </a:rPr>
              <a:t>reflects from 04-18-2013</a:t>
            </a:r>
          </a:p>
          <a:p>
            <a:pPr marL="0" indent="0">
              <a:buNone/>
              <a:tabLst>
                <a:tab pos="461963" algn="l"/>
              </a:tabLst>
            </a:pPr>
            <a:r>
              <a:rPr lang="en-US" sz="2400" dirty="0" smtClean="0">
                <a:solidFill>
                  <a:srgbClr val="FFFFFF"/>
                </a:solidFill>
              </a:rPr>
              <a:t>forward to the </a:t>
            </a:r>
          </a:p>
          <a:p>
            <a:pPr marL="0" indent="0">
              <a:buNone/>
              <a:tabLst>
                <a:tab pos="461963" algn="l"/>
              </a:tabLst>
            </a:pPr>
            <a:r>
              <a:rPr lang="en-US" sz="2400" dirty="0" smtClean="0">
                <a:solidFill>
                  <a:srgbClr val="FFFFFF"/>
                </a:solidFill>
              </a:rPr>
              <a:t>current date</a:t>
            </a: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3" name="Picture 2"/>
          <p:cNvPicPr>
            <a:picLocks noChangeAspect="1"/>
          </p:cNvPicPr>
          <p:nvPr/>
        </p:nvPicPr>
        <p:blipFill>
          <a:blip r:embed="rId4"/>
          <a:stretch>
            <a:fillRect/>
          </a:stretch>
        </p:blipFill>
        <p:spPr>
          <a:xfrm>
            <a:off x="3977640" y="283059"/>
            <a:ext cx="4937760" cy="6422541"/>
          </a:xfrm>
          <a:prstGeom prst="rect">
            <a:avLst/>
          </a:prstGeom>
        </p:spPr>
      </p:pic>
      <p:cxnSp>
        <p:nvCxnSpPr>
          <p:cNvPr id="8" name="Straight Connector 7"/>
          <p:cNvCxnSpPr/>
          <p:nvPr/>
        </p:nvCxnSpPr>
        <p:spPr>
          <a:xfrm>
            <a:off x="4191000" y="3657600"/>
            <a:ext cx="4343400" cy="88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90800" y="2133600"/>
            <a:ext cx="1600200" cy="1524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5800" y="6265332"/>
            <a:ext cx="3200400" cy="338554"/>
          </a:xfrm>
          <a:prstGeom prst="rect">
            <a:avLst/>
          </a:prstGeom>
          <a:noFill/>
        </p:spPr>
        <p:txBody>
          <a:bodyPr wrap="square" rtlCol="0">
            <a:spAutoFit/>
          </a:bodyPr>
          <a:lstStyle/>
          <a:p>
            <a:r>
              <a:rPr lang="en-US" sz="1600" b="1" dirty="0" smtClean="0"/>
              <a:t>The Abbreviated Title Report</a:t>
            </a:r>
            <a:endParaRPr lang="en-US" sz="1600" b="1" dirty="0"/>
          </a:p>
        </p:txBody>
      </p:sp>
    </p:spTree>
    <p:extLst>
      <p:ext uri="{BB962C8B-B14F-4D97-AF65-F5344CB8AC3E}">
        <p14:creationId xmlns:p14="http://schemas.microsoft.com/office/powerpoint/2010/main" val="419325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The record was </a:t>
            </a:r>
          </a:p>
          <a:p>
            <a:pPr marL="0" indent="0">
              <a:buNone/>
              <a:tabLst>
                <a:tab pos="461963" algn="l"/>
              </a:tabLst>
            </a:pPr>
            <a:r>
              <a:rPr lang="en-US" sz="2400" dirty="0" smtClean="0">
                <a:solidFill>
                  <a:srgbClr val="FFFFFF"/>
                </a:solidFill>
              </a:rPr>
              <a:t>searched from the date </a:t>
            </a:r>
          </a:p>
          <a:p>
            <a:pPr marL="0" indent="0">
              <a:buNone/>
              <a:tabLst>
                <a:tab pos="461963" algn="l"/>
              </a:tabLst>
            </a:pPr>
            <a:r>
              <a:rPr lang="en-US" sz="2400" dirty="0" smtClean="0">
                <a:solidFill>
                  <a:srgbClr val="FFFFFF"/>
                </a:solidFill>
              </a:rPr>
              <a:t>of root title to the </a:t>
            </a:r>
          </a:p>
          <a:p>
            <a:pPr marL="0" indent="0">
              <a:buNone/>
              <a:tabLst>
                <a:tab pos="461963" algn="l"/>
              </a:tabLst>
            </a:pPr>
            <a:r>
              <a:rPr lang="en-US" sz="2400" dirty="0" smtClean="0">
                <a:solidFill>
                  <a:srgbClr val="FFFFFF"/>
                </a:solidFill>
              </a:rPr>
              <a:t>current date</a:t>
            </a: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rgbClr val="FFFFFF"/>
                </a:solidFill>
              </a:rPr>
              <a:t>From 08-20-15 to </a:t>
            </a:r>
          </a:p>
          <a:p>
            <a:pPr marL="0" indent="0">
              <a:buNone/>
              <a:tabLst>
                <a:tab pos="461963" algn="l"/>
              </a:tabLst>
            </a:pPr>
            <a:r>
              <a:rPr lang="en-US" sz="2400" dirty="0" smtClean="0">
                <a:solidFill>
                  <a:srgbClr val="FFFFFF"/>
                </a:solidFill>
              </a:rPr>
              <a:t>04-18-2013 = 1.3 years</a:t>
            </a: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3" name="Picture 2"/>
          <p:cNvPicPr>
            <a:picLocks noChangeAspect="1"/>
          </p:cNvPicPr>
          <p:nvPr/>
        </p:nvPicPr>
        <p:blipFill>
          <a:blip r:embed="rId4"/>
          <a:stretch>
            <a:fillRect/>
          </a:stretch>
        </p:blipFill>
        <p:spPr>
          <a:xfrm>
            <a:off x="3764280" y="42275"/>
            <a:ext cx="5303520" cy="6777225"/>
          </a:xfrm>
          <a:prstGeom prst="rect">
            <a:avLst/>
          </a:prstGeom>
        </p:spPr>
      </p:pic>
      <p:cxnSp>
        <p:nvCxnSpPr>
          <p:cNvPr id="8" name="Straight Connector 7"/>
          <p:cNvCxnSpPr/>
          <p:nvPr/>
        </p:nvCxnSpPr>
        <p:spPr>
          <a:xfrm>
            <a:off x="3760275" y="2933300"/>
            <a:ext cx="297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09800" y="1752600"/>
            <a:ext cx="1550475" cy="1180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62000" y="6265332"/>
            <a:ext cx="3200400" cy="338554"/>
          </a:xfrm>
          <a:prstGeom prst="rect">
            <a:avLst/>
          </a:prstGeom>
          <a:noFill/>
        </p:spPr>
        <p:txBody>
          <a:bodyPr wrap="square" rtlCol="0">
            <a:spAutoFit/>
          </a:bodyPr>
          <a:lstStyle/>
          <a:p>
            <a:r>
              <a:rPr lang="en-US" sz="1600" b="1" dirty="0" smtClean="0"/>
              <a:t>The Abbreviated Title Report</a:t>
            </a:r>
            <a:endParaRPr lang="en-US" sz="1600" b="1" dirty="0"/>
          </a:p>
        </p:txBody>
      </p:sp>
    </p:spTree>
    <p:extLst>
      <p:ext uri="{BB962C8B-B14F-4D97-AF65-F5344CB8AC3E}">
        <p14:creationId xmlns:p14="http://schemas.microsoft.com/office/powerpoint/2010/main" val="355507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dirty="0" smtClean="0">
              <a:solidFill>
                <a:schemeClr val="tx1"/>
              </a:solidFill>
            </a:endParaRPr>
          </a:p>
          <a:p>
            <a:pPr marL="0" indent="0">
              <a:buNone/>
              <a:tabLst>
                <a:tab pos="461963" algn="l"/>
              </a:tabLst>
            </a:pPr>
            <a:endParaRPr lang="en-US" dirty="0" smtClean="0">
              <a:solidFill>
                <a:schemeClr val="tx1"/>
              </a:solidFill>
            </a:endParaRPr>
          </a:p>
          <a:p>
            <a:pPr marL="0" indent="0" algn="ctr">
              <a:buNone/>
              <a:tabLst>
                <a:tab pos="461963" algn="l"/>
              </a:tabLst>
            </a:pPr>
            <a:r>
              <a:rPr lang="en-US" sz="4000" dirty="0" smtClean="0">
                <a:solidFill>
                  <a:schemeClr val="tx1"/>
                </a:solidFill>
              </a:rPr>
              <a:t>THE TITLE UPDATE</a:t>
            </a:r>
          </a:p>
          <a:p>
            <a:pPr marL="0" indent="0" algn="ctr">
              <a:buNone/>
              <a:tabLst>
                <a:tab pos="461963" algn="l"/>
              </a:tabLst>
            </a:pPr>
            <a:r>
              <a:rPr lang="en-US" sz="4000" dirty="0" smtClean="0">
                <a:solidFill>
                  <a:schemeClr val="tx1"/>
                </a:solidFill>
              </a:rPr>
              <a:t>______________________</a:t>
            </a:r>
          </a:p>
          <a:p>
            <a:pPr marL="0" indent="0" algn="ctr">
              <a:buNone/>
              <a:tabLst>
                <a:tab pos="461963" algn="l"/>
              </a:tabLst>
            </a:pPr>
            <a:endParaRPr lang="en-US" sz="4000" dirty="0" smtClean="0">
              <a:solidFill>
                <a:schemeClr val="tx1"/>
              </a:solidFill>
            </a:endParaRPr>
          </a:p>
          <a:p>
            <a:pPr marL="0" indent="0" algn="ctr">
              <a:buNone/>
              <a:tabLst>
                <a:tab pos="461963" algn="l"/>
              </a:tabLst>
            </a:pPr>
            <a:r>
              <a:rPr lang="en-US" sz="4000" dirty="0" smtClean="0">
                <a:solidFill>
                  <a:schemeClr val="tx1"/>
                </a:solidFill>
              </a:rPr>
              <a:t>Section 5104 of the </a:t>
            </a:r>
          </a:p>
          <a:p>
            <a:pPr marL="0" indent="0" algn="ctr">
              <a:buNone/>
              <a:tabLst>
                <a:tab pos="461963" algn="l"/>
              </a:tabLst>
            </a:pPr>
            <a:r>
              <a:rPr lang="en-US" sz="4000" dirty="0" smtClean="0">
                <a:solidFill>
                  <a:schemeClr val="tx1"/>
                </a:solidFill>
              </a:rPr>
              <a:t>Real Estate Manual</a:t>
            </a:r>
            <a:endParaRPr lang="en-US" sz="40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Tree>
    <p:extLst>
      <p:ext uri="{BB962C8B-B14F-4D97-AF65-F5344CB8AC3E}">
        <p14:creationId xmlns:p14="http://schemas.microsoft.com/office/powerpoint/2010/main" val="22942281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chemeClr val="tx1"/>
                </a:solidFill>
              </a:rPr>
              <a:t>A Title Update is </a:t>
            </a:r>
            <a:r>
              <a:rPr lang="en-US" sz="2400" dirty="0">
                <a:solidFill>
                  <a:schemeClr val="tx1"/>
                </a:solidFill>
              </a:rPr>
              <a:t>used …</a:t>
            </a:r>
          </a:p>
          <a:p>
            <a:pPr marL="0" indent="0">
              <a:buNone/>
              <a:tabLst>
                <a:tab pos="461963" algn="l"/>
              </a:tabLst>
            </a:pPr>
            <a:r>
              <a:rPr lang="en-US" sz="2400" dirty="0">
                <a:solidFill>
                  <a:srgbClr val="FFFFFF"/>
                </a:solidFill>
              </a:rPr>
              <a:t>●	To determine any changes since the original title report 	or the last update of the </a:t>
            </a:r>
            <a:r>
              <a:rPr lang="en-US" sz="2400" dirty="0" smtClean="0">
                <a:solidFill>
                  <a:srgbClr val="FFFFFF"/>
                </a:solidFill>
              </a:rPr>
              <a:t>report</a:t>
            </a: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chemeClr val="tx1"/>
                </a:solidFill>
              </a:rPr>
              <a:t>●	The information put onto the update is to be sufficient to 	the point allowing the reader to understand any changes 	that have occurred during the update period</a:t>
            </a: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chemeClr val="tx1"/>
                </a:solidFill>
              </a:rPr>
              <a:t>●	The title update is prepared by a title agent</a:t>
            </a:r>
          </a:p>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solidFill>
                  <a:schemeClr val="tx1"/>
                </a:solidFill>
              </a:rPr>
              <a:t>●	The update is part of the RE 46</a:t>
            </a: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extBox 1"/>
          <p:cNvSpPr txBox="1"/>
          <p:nvPr/>
        </p:nvSpPr>
        <p:spPr>
          <a:xfrm>
            <a:off x="3581400" y="6251220"/>
            <a:ext cx="2286000" cy="369332"/>
          </a:xfrm>
          <a:prstGeom prst="rect">
            <a:avLst/>
          </a:prstGeom>
          <a:noFill/>
        </p:spPr>
        <p:txBody>
          <a:bodyPr wrap="square" rtlCol="0">
            <a:spAutoFit/>
          </a:bodyPr>
          <a:lstStyle/>
          <a:p>
            <a:r>
              <a:rPr lang="en-US" b="1" dirty="0" smtClean="0"/>
              <a:t>The Title Update</a:t>
            </a:r>
            <a:endParaRPr lang="en-US" b="1" dirty="0"/>
          </a:p>
        </p:txBody>
      </p:sp>
    </p:spTree>
    <p:extLst>
      <p:ext uri="{BB962C8B-B14F-4D97-AF65-F5344CB8AC3E}">
        <p14:creationId xmlns:p14="http://schemas.microsoft.com/office/powerpoint/2010/main" val="336341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arn(inVertical)">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barn(inVertical)">
                                      <p:cBhvr>
                                        <p:cTn id="3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9619" y="161883"/>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1800" u="sng" dirty="0" smtClean="0">
                <a:solidFill>
                  <a:srgbClr val="FFFFFF"/>
                </a:solidFill>
              </a:rPr>
              <a:t>Requirements</a:t>
            </a:r>
          </a:p>
          <a:p>
            <a:pPr marL="0" indent="0">
              <a:buNone/>
              <a:tabLst>
                <a:tab pos="461963" algn="l"/>
              </a:tabLst>
            </a:pPr>
            <a:r>
              <a:rPr lang="en-US" sz="1800" dirty="0" smtClean="0">
                <a:solidFill>
                  <a:srgbClr val="FFFFFF"/>
                </a:solidFill>
              </a:rPr>
              <a:t>- 1Yr Experience</a:t>
            </a:r>
          </a:p>
          <a:p>
            <a:pPr marL="0" indent="0">
              <a:buNone/>
              <a:tabLst>
                <a:tab pos="461963" algn="l"/>
              </a:tabLst>
            </a:pPr>
            <a:r>
              <a:rPr lang="en-US" sz="1800" dirty="0" smtClean="0">
                <a:solidFill>
                  <a:schemeClr val="tx1"/>
                </a:solidFill>
              </a:rPr>
              <a:t>- Familiar with 5100 </a:t>
            </a:r>
          </a:p>
          <a:p>
            <a:pPr marL="0" indent="0">
              <a:buNone/>
              <a:tabLst>
                <a:tab pos="461963" algn="l"/>
              </a:tabLst>
            </a:pPr>
            <a:r>
              <a:rPr lang="en-US" sz="1800" dirty="0" smtClean="0">
                <a:solidFill>
                  <a:srgbClr val="FFFFFF"/>
                </a:solidFill>
              </a:rPr>
              <a:t>- Understand </a:t>
            </a:r>
            <a:r>
              <a:rPr lang="en-US" sz="1800" dirty="0" err="1" smtClean="0">
                <a:solidFill>
                  <a:srgbClr val="FFFFFF"/>
                </a:solidFill>
              </a:rPr>
              <a:t>hwy</a:t>
            </a:r>
            <a:r>
              <a:rPr lang="en-US" sz="1800" dirty="0" smtClean="0">
                <a:solidFill>
                  <a:srgbClr val="FFFFFF"/>
                </a:solidFill>
              </a:rPr>
              <a:t> plans</a:t>
            </a:r>
          </a:p>
          <a:p>
            <a:pPr marL="0" indent="0">
              <a:buNone/>
              <a:tabLst>
                <a:tab pos="461963" algn="l"/>
              </a:tabLst>
            </a:pPr>
            <a:r>
              <a:rPr lang="en-US" sz="1800" dirty="0" smtClean="0">
                <a:solidFill>
                  <a:schemeClr val="tx1"/>
                </a:solidFill>
              </a:rPr>
              <a:t>- Pass title test</a:t>
            </a:r>
          </a:p>
          <a:p>
            <a:pPr marL="0" indent="0">
              <a:buNone/>
              <a:tabLst>
                <a:tab pos="461963" algn="l"/>
              </a:tabLst>
            </a:pPr>
            <a:r>
              <a:rPr lang="en-US" sz="1800" dirty="0" smtClean="0">
                <a:solidFill>
                  <a:srgbClr val="FFFFFF"/>
                </a:solidFill>
              </a:rPr>
              <a:t>- Submit Title </a:t>
            </a:r>
          </a:p>
          <a:p>
            <a:pPr marL="0" indent="0">
              <a:buNone/>
              <a:tabLst>
                <a:tab pos="461963" algn="l"/>
              </a:tabLst>
            </a:pPr>
            <a:r>
              <a:rPr lang="en-US" sz="1800" dirty="0" smtClean="0">
                <a:solidFill>
                  <a:srgbClr val="FFFFFF"/>
                </a:solidFill>
              </a:rPr>
              <a:t>  demonstrating </a:t>
            </a:r>
          </a:p>
          <a:p>
            <a:pPr marL="0" indent="0">
              <a:buNone/>
              <a:tabLst>
                <a:tab pos="461963" algn="l"/>
              </a:tabLst>
            </a:pPr>
            <a:r>
              <a:rPr lang="en-US" sz="1800" dirty="0" smtClean="0">
                <a:solidFill>
                  <a:srgbClr val="FFFFFF"/>
                </a:solidFill>
              </a:rPr>
              <a:t>  competence/compliance</a:t>
            </a:r>
            <a:endParaRPr lang="en-US" sz="18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3139440" y="85683"/>
            <a:ext cx="5852160" cy="6696117"/>
          </a:xfrm>
          <a:prstGeom prst="rect">
            <a:avLst/>
          </a:prstGeom>
          <a:ln>
            <a:solidFill>
              <a:schemeClr val="tx1"/>
            </a:solidFill>
          </a:ln>
        </p:spPr>
      </p:pic>
    </p:spTree>
    <p:extLst>
      <p:ext uri="{BB962C8B-B14F-4D97-AF65-F5344CB8AC3E}">
        <p14:creationId xmlns:p14="http://schemas.microsoft.com/office/powerpoint/2010/main" val="32559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additive="base">
                                        <p:cTn id="18"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additive="base">
                                        <p:cTn id="24"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 calcmode="lin" valueType="num">
                                      <p:cBhvr additive="base">
                                        <p:cTn id="30"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 calcmode="lin" valueType="num">
                                      <p:cBhvr additive="base">
                                        <p:cTn id="34"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 calcmode="lin" valueType="num">
                                      <p:cBhvr additive="base">
                                        <p:cTn id="38"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 calcmode="lin" valueType="num">
                                      <p:cBhvr additive="base">
                                        <p:cTn id="42"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a:solidFill>
                  <a:srgbClr val="FFFFFF"/>
                </a:solidFill>
              </a:rPr>
              <a:t>The </a:t>
            </a:r>
            <a:r>
              <a:rPr lang="en-US" sz="2400" i="1" dirty="0">
                <a:solidFill>
                  <a:schemeClr val="tx1"/>
                </a:solidFill>
              </a:rPr>
              <a:t>verification block for the update </a:t>
            </a:r>
            <a:r>
              <a:rPr lang="en-US" sz="2400" dirty="0">
                <a:solidFill>
                  <a:srgbClr val="FFFFFF"/>
                </a:solidFill>
              </a:rPr>
              <a:t>is at the end of the RE 46, </a:t>
            </a:r>
            <a:r>
              <a:rPr lang="en-US" sz="2400" dirty="0" smtClean="0">
                <a:solidFill>
                  <a:srgbClr val="FFFFFF"/>
                </a:solidFill>
              </a:rPr>
              <a:t>and </a:t>
            </a:r>
            <a:r>
              <a:rPr lang="en-US" sz="2400" dirty="0">
                <a:solidFill>
                  <a:srgbClr val="FFFFFF"/>
                </a:solidFill>
              </a:rPr>
              <a:t>is the “Update Title Block</a:t>
            </a:r>
            <a:r>
              <a:rPr lang="en-US" sz="2400" dirty="0" smtClean="0">
                <a:solidFill>
                  <a:srgbClr val="FFFFFF"/>
                </a:solidFill>
              </a:rPr>
              <a:t>”</a:t>
            </a:r>
            <a:endParaRPr lang="en-US" sz="2400" dirty="0">
              <a:solidFill>
                <a:srgbClr val="FFFFFF"/>
              </a:solidFill>
            </a:endParaRPr>
          </a:p>
          <a:p>
            <a:pPr marL="0" indent="0">
              <a:buNone/>
              <a:tabLst>
                <a:tab pos="461963" algn="l"/>
              </a:tabLst>
            </a:pPr>
            <a:endParaRPr lang="en-US" sz="2400" dirty="0" smtClean="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914400" y="6251220"/>
            <a:ext cx="2286000" cy="369332"/>
          </a:xfrm>
          <a:prstGeom prst="rect">
            <a:avLst/>
          </a:prstGeom>
          <a:noFill/>
        </p:spPr>
        <p:txBody>
          <a:bodyPr wrap="square" rtlCol="0">
            <a:spAutoFit/>
          </a:bodyPr>
          <a:lstStyle/>
          <a:p>
            <a:r>
              <a:rPr lang="en-US" b="1" dirty="0" smtClean="0"/>
              <a:t>The Title Update</a:t>
            </a:r>
            <a:endParaRPr lang="en-US" b="1" dirty="0"/>
          </a:p>
        </p:txBody>
      </p:sp>
      <p:pic>
        <p:nvPicPr>
          <p:cNvPr id="7" name="Picture 6"/>
          <p:cNvPicPr>
            <a:picLocks noChangeAspect="1"/>
          </p:cNvPicPr>
          <p:nvPr/>
        </p:nvPicPr>
        <p:blipFill>
          <a:blip r:embed="rId4"/>
          <a:stretch>
            <a:fillRect/>
          </a:stretch>
        </p:blipFill>
        <p:spPr>
          <a:xfrm>
            <a:off x="4693920" y="1216554"/>
            <a:ext cx="4297680" cy="5489046"/>
          </a:xfrm>
          <a:prstGeom prst="rect">
            <a:avLst/>
          </a:prstGeom>
        </p:spPr>
      </p:pic>
      <p:sp>
        <p:nvSpPr>
          <p:cNvPr id="2" name="Rectangle 1"/>
          <p:cNvSpPr/>
          <p:nvPr/>
        </p:nvSpPr>
        <p:spPr>
          <a:xfrm>
            <a:off x="4693920" y="4267200"/>
            <a:ext cx="4297680" cy="182880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49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chemeClr val="tx1"/>
                </a:solidFill>
              </a:rPr>
              <a:t>The </a:t>
            </a:r>
            <a:r>
              <a:rPr lang="en-US" sz="2400" dirty="0">
                <a:solidFill>
                  <a:schemeClr val="tx1"/>
                </a:solidFill>
              </a:rPr>
              <a:t>time period for the update is…</a:t>
            </a:r>
          </a:p>
          <a:p>
            <a:pPr marL="0" indent="0">
              <a:buNone/>
              <a:tabLst>
                <a:tab pos="461963" algn="l"/>
              </a:tabLst>
            </a:pPr>
            <a:r>
              <a:rPr lang="en-US" sz="2400" dirty="0">
                <a:solidFill>
                  <a:srgbClr val="FFFFFF"/>
                </a:solidFill>
              </a:rPr>
              <a:t>●	Verification date of original report to the verification 	date of the current update </a:t>
            </a:r>
          </a:p>
          <a:p>
            <a:pPr marL="0" indent="0">
              <a:buNone/>
              <a:tabLst>
                <a:tab pos="461963" algn="l"/>
              </a:tabLst>
            </a:pPr>
            <a:endParaRPr lang="en-US" sz="2400" dirty="0">
              <a:solidFill>
                <a:srgbClr val="FFFFFF"/>
              </a:solidFill>
            </a:endParaRPr>
          </a:p>
          <a:p>
            <a:pPr marL="0" indent="0">
              <a:buNone/>
              <a:tabLst>
                <a:tab pos="461963" algn="l"/>
              </a:tabLst>
            </a:pPr>
            <a:r>
              <a:rPr lang="en-US" sz="2400" dirty="0">
                <a:solidFill>
                  <a:schemeClr val="tx1"/>
                </a:solidFill>
              </a:rPr>
              <a:t>A title update is completed before any compensation is paid to an owner or…</a:t>
            </a:r>
          </a:p>
          <a:p>
            <a:pPr marL="0" indent="0">
              <a:buNone/>
              <a:tabLst>
                <a:tab pos="461963" algn="l"/>
              </a:tabLst>
            </a:pPr>
            <a:r>
              <a:rPr lang="en-US" sz="2400" dirty="0">
                <a:solidFill>
                  <a:srgbClr val="FFFFFF"/>
                </a:solidFill>
              </a:rPr>
              <a:t>●	before any file is forwarded to the AGO for an 	appropriation</a:t>
            </a:r>
          </a:p>
          <a:p>
            <a:pPr marL="0" indent="0">
              <a:buNone/>
              <a:tabLst>
                <a:tab pos="461963" algn="l"/>
              </a:tabLst>
            </a:pPr>
            <a:r>
              <a:rPr lang="en-US" sz="2400" dirty="0">
                <a:solidFill>
                  <a:srgbClr val="FFFFFF"/>
                </a:solidFill>
              </a:rPr>
              <a:t>●	If the original title report was an abbreviated report, the 	update must meet the standards of a 42 year title and 	must comply with section 5105 of the Real Estate 	Manual – “Title Procedure for Appropriation”</a:t>
            </a:r>
          </a:p>
          <a:p>
            <a:pPr marL="0" indent="0">
              <a:buNone/>
              <a:tabLst>
                <a:tab pos="461963" algn="l"/>
              </a:tabLst>
            </a:pPr>
            <a:endParaRPr lang="en-US" sz="2400" dirty="0" smtClean="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3581400" y="6251220"/>
            <a:ext cx="2286000" cy="369332"/>
          </a:xfrm>
          <a:prstGeom prst="rect">
            <a:avLst/>
          </a:prstGeom>
          <a:noFill/>
        </p:spPr>
        <p:txBody>
          <a:bodyPr wrap="square" rtlCol="0">
            <a:spAutoFit/>
          </a:bodyPr>
          <a:lstStyle/>
          <a:p>
            <a:r>
              <a:rPr lang="en-US" b="1" dirty="0" smtClean="0"/>
              <a:t>The Title Update</a:t>
            </a:r>
            <a:endParaRPr lang="en-US" b="1" dirty="0"/>
          </a:p>
        </p:txBody>
      </p:sp>
    </p:spTree>
    <p:extLst>
      <p:ext uri="{BB962C8B-B14F-4D97-AF65-F5344CB8AC3E}">
        <p14:creationId xmlns:p14="http://schemas.microsoft.com/office/powerpoint/2010/main" val="205728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chemeClr val="tx1"/>
                </a:solidFill>
              </a:rPr>
              <a:t>The title update builds on the original title report/RE 46.</a:t>
            </a:r>
          </a:p>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solidFill>
                  <a:schemeClr val="tx1"/>
                </a:solidFill>
              </a:rPr>
              <a:t>The original title agent submitted an electronic - fully executed and completed RE 46</a:t>
            </a:r>
          </a:p>
          <a:p>
            <a:pPr marL="0" indent="0">
              <a:buNone/>
              <a:tabLst>
                <a:tab pos="461963" algn="l"/>
              </a:tabLst>
            </a:pPr>
            <a:r>
              <a:rPr lang="en-US" sz="2400" dirty="0" smtClean="0">
                <a:solidFill>
                  <a:srgbClr val="FFFFFF"/>
                </a:solidFill>
              </a:rPr>
              <a:t>●	The person preparing the update will be provided this 	electronic copy</a:t>
            </a:r>
          </a:p>
          <a:p>
            <a:pPr marL="0" indent="0">
              <a:buNone/>
              <a:tabLst>
                <a:tab pos="461963" algn="l"/>
              </a:tabLst>
            </a:pPr>
            <a:r>
              <a:rPr lang="en-US" sz="2400" dirty="0" smtClean="0">
                <a:solidFill>
                  <a:srgbClr val="FFFFFF"/>
                </a:solidFill>
              </a:rPr>
              <a:t>●	The update agent will search the records from the 	current date back to the date of the original report</a:t>
            </a: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3581400" y="6251220"/>
            <a:ext cx="2286000" cy="369332"/>
          </a:xfrm>
          <a:prstGeom prst="rect">
            <a:avLst/>
          </a:prstGeom>
          <a:noFill/>
        </p:spPr>
        <p:txBody>
          <a:bodyPr wrap="square" rtlCol="0">
            <a:spAutoFit/>
          </a:bodyPr>
          <a:lstStyle/>
          <a:p>
            <a:r>
              <a:rPr lang="en-US" b="1" dirty="0" smtClean="0"/>
              <a:t>The Title Update</a:t>
            </a:r>
            <a:endParaRPr lang="en-US" b="1" dirty="0"/>
          </a:p>
        </p:txBody>
      </p:sp>
    </p:spTree>
    <p:extLst>
      <p:ext uri="{BB962C8B-B14F-4D97-AF65-F5344CB8AC3E}">
        <p14:creationId xmlns:p14="http://schemas.microsoft.com/office/powerpoint/2010/main" val="232176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The </a:t>
            </a:r>
            <a:r>
              <a:rPr lang="en-US" sz="2400" dirty="0">
                <a:solidFill>
                  <a:srgbClr val="FFFFFF"/>
                </a:solidFill>
              </a:rPr>
              <a:t>agent will denote changes by </a:t>
            </a:r>
            <a:r>
              <a:rPr lang="en-US" sz="2400" i="1" strike="sngStrike" dirty="0">
                <a:solidFill>
                  <a:schemeClr val="tx1"/>
                </a:solidFill>
              </a:rPr>
              <a:t>striking out </a:t>
            </a:r>
            <a:r>
              <a:rPr lang="en-US" sz="2400" dirty="0">
                <a:solidFill>
                  <a:srgbClr val="FFFFFF"/>
                </a:solidFill>
              </a:rPr>
              <a:t>information that is </a:t>
            </a:r>
            <a:r>
              <a:rPr lang="en-US" sz="2400" dirty="0" smtClean="0">
                <a:solidFill>
                  <a:srgbClr val="FFFFFF"/>
                </a:solidFill>
              </a:rPr>
              <a:t>changed...</a:t>
            </a:r>
            <a:endParaRPr lang="en-US" sz="2400" dirty="0">
              <a:solidFill>
                <a:srgbClr val="FFFFFF"/>
              </a:solidFill>
            </a:endParaRPr>
          </a:p>
          <a:p>
            <a:pPr marL="0" indent="0">
              <a:buNone/>
              <a:tabLst>
                <a:tab pos="461963" algn="l"/>
              </a:tabLst>
            </a:pPr>
            <a:r>
              <a:rPr lang="en-US" sz="2400" dirty="0" smtClean="0">
                <a:solidFill>
                  <a:srgbClr val="FFFFFF"/>
                </a:solidFill>
              </a:rPr>
              <a:t>●	And </a:t>
            </a:r>
            <a:r>
              <a:rPr lang="en-US" sz="2400" dirty="0">
                <a:solidFill>
                  <a:srgbClr val="FFFFFF"/>
                </a:solidFill>
              </a:rPr>
              <a:t>will insert the correct information</a:t>
            </a:r>
          </a:p>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solidFill>
                  <a:schemeClr val="tx1"/>
                </a:solidFill>
              </a:rPr>
              <a:t>The </a:t>
            </a:r>
            <a:r>
              <a:rPr lang="en-US" sz="2400" dirty="0">
                <a:solidFill>
                  <a:schemeClr val="tx1"/>
                </a:solidFill>
              </a:rPr>
              <a:t>agent will detail the duration of the search and sign the </a:t>
            </a:r>
            <a:r>
              <a:rPr lang="en-US" sz="2400" dirty="0" smtClean="0">
                <a:solidFill>
                  <a:schemeClr val="tx1"/>
                </a:solidFill>
              </a:rPr>
              <a:t>update block.</a:t>
            </a:r>
            <a:endParaRPr lang="en-US" sz="2400" dirty="0">
              <a:solidFill>
                <a:schemeClr val="tx1"/>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3581400" y="6251220"/>
            <a:ext cx="2286000" cy="369332"/>
          </a:xfrm>
          <a:prstGeom prst="rect">
            <a:avLst/>
          </a:prstGeom>
          <a:noFill/>
        </p:spPr>
        <p:txBody>
          <a:bodyPr wrap="square" rtlCol="0">
            <a:spAutoFit/>
          </a:bodyPr>
          <a:lstStyle/>
          <a:p>
            <a:r>
              <a:rPr lang="en-US" b="1" dirty="0" smtClean="0"/>
              <a:t>The Title Update</a:t>
            </a:r>
            <a:endParaRPr lang="en-US" b="1" dirty="0"/>
          </a:p>
        </p:txBody>
      </p:sp>
    </p:spTree>
    <p:extLst>
      <p:ext uri="{BB962C8B-B14F-4D97-AF65-F5344CB8AC3E}">
        <p14:creationId xmlns:p14="http://schemas.microsoft.com/office/powerpoint/2010/main" val="388393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arn(inVertical)">
                                      <p:cBhvr>
                                        <p:cTn id="1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chemeClr val="tx1"/>
                </a:solidFill>
              </a:rPr>
              <a:t>The agent will note in the block if there were changes (or not) since the original title report.</a:t>
            </a:r>
          </a:p>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solidFill>
                  <a:srgbClr val="FFFFFF"/>
                </a:solidFill>
              </a:rPr>
              <a:t>A signed paper copy of every Updated Report is kept in every acquisition file.  </a:t>
            </a:r>
          </a:p>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solidFill>
                  <a:schemeClr val="tx1"/>
                </a:solidFill>
              </a:rPr>
              <a:t>New attachments are to be part of the updated report.</a:t>
            </a: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rgbClr val="FFFFFF"/>
                </a:solidFill>
              </a:rPr>
              <a:t>The district is again provided a signed paper copy and a fully executed electronic copy.  </a:t>
            </a:r>
          </a:p>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solidFill>
                  <a:srgbClr val="FFFFFF"/>
                </a:solidFill>
              </a:rPr>
              <a:t>The district is to be notified immediately of any changes.</a:t>
            </a: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3581400" y="6251220"/>
            <a:ext cx="2286000" cy="369332"/>
          </a:xfrm>
          <a:prstGeom prst="rect">
            <a:avLst/>
          </a:prstGeom>
          <a:noFill/>
        </p:spPr>
        <p:txBody>
          <a:bodyPr wrap="square" rtlCol="0">
            <a:spAutoFit/>
          </a:bodyPr>
          <a:lstStyle/>
          <a:p>
            <a:r>
              <a:rPr lang="en-US" b="1" dirty="0" smtClean="0"/>
              <a:t>The Title Update</a:t>
            </a:r>
            <a:endParaRPr lang="en-US" b="1" dirty="0"/>
          </a:p>
        </p:txBody>
      </p:sp>
    </p:spTree>
    <p:extLst>
      <p:ext uri="{BB962C8B-B14F-4D97-AF65-F5344CB8AC3E}">
        <p14:creationId xmlns:p14="http://schemas.microsoft.com/office/powerpoint/2010/main" val="135991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arn(inVertical)">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 calcmode="lin" valueType="num">
                                      <p:cBhvr additive="base">
                                        <p:cTn id="2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endParaRPr lang="en-US" sz="2000" dirty="0" smtClean="0">
              <a:solidFill>
                <a:srgbClr val="FFFFFF"/>
              </a:solidFill>
            </a:endParaRPr>
          </a:p>
          <a:p>
            <a:pPr marL="0" indent="0">
              <a:buNone/>
              <a:tabLst>
                <a:tab pos="461963" algn="l"/>
              </a:tabLst>
            </a:pPr>
            <a:endParaRPr lang="en-US" sz="2000" dirty="0">
              <a:solidFill>
                <a:srgbClr val="FFFFFF"/>
              </a:solidFill>
            </a:endParaRPr>
          </a:p>
          <a:p>
            <a:pPr marL="0" indent="0">
              <a:buNone/>
              <a:tabLst>
                <a:tab pos="461963" algn="l"/>
              </a:tabLst>
            </a:pPr>
            <a:endParaRPr lang="en-US" sz="2000" dirty="0" smtClean="0">
              <a:solidFill>
                <a:srgbClr val="FFFFFF"/>
              </a:solidFill>
            </a:endParaRPr>
          </a:p>
          <a:p>
            <a:pPr marL="0" indent="0">
              <a:buNone/>
              <a:tabLst>
                <a:tab pos="461963" algn="l"/>
              </a:tabLst>
            </a:pPr>
            <a:r>
              <a:rPr lang="en-US" sz="2000" dirty="0" smtClean="0">
                <a:solidFill>
                  <a:srgbClr val="FFFFFF"/>
                </a:solidFill>
              </a:rPr>
              <a:t>Time period searched</a:t>
            </a:r>
          </a:p>
          <a:p>
            <a:pPr marL="0" indent="0">
              <a:buNone/>
              <a:tabLst>
                <a:tab pos="461963" algn="l"/>
              </a:tabLst>
            </a:pPr>
            <a:r>
              <a:rPr lang="en-US" sz="2000" dirty="0" smtClean="0">
                <a:solidFill>
                  <a:srgbClr val="FFFFFF"/>
                </a:solidFill>
              </a:rPr>
              <a:t>from current date: 11-18-2015 </a:t>
            </a:r>
          </a:p>
          <a:p>
            <a:pPr marL="0" indent="0">
              <a:buNone/>
              <a:tabLst>
                <a:tab pos="461963" algn="l"/>
              </a:tabLst>
            </a:pPr>
            <a:r>
              <a:rPr lang="en-US" sz="2000" dirty="0" smtClean="0">
                <a:solidFill>
                  <a:srgbClr val="FFFFFF"/>
                </a:solidFill>
              </a:rPr>
              <a:t>to date of original search:</a:t>
            </a:r>
          </a:p>
          <a:p>
            <a:pPr marL="0" indent="0">
              <a:buNone/>
              <a:tabLst>
                <a:tab pos="461963" algn="l"/>
              </a:tabLst>
            </a:pPr>
            <a:r>
              <a:rPr lang="en-US" sz="2000" dirty="0" smtClean="0">
                <a:solidFill>
                  <a:srgbClr val="FFFFFF"/>
                </a:solidFill>
              </a:rPr>
              <a:t> 	 		      08-20-2015</a:t>
            </a:r>
            <a:endParaRPr lang="en-US" sz="20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3779520" y="-6696"/>
            <a:ext cx="5212080" cy="6656926"/>
          </a:xfrm>
          <a:prstGeom prst="rect">
            <a:avLst/>
          </a:prstGeom>
        </p:spPr>
      </p:pic>
      <p:sp>
        <p:nvSpPr>
          <p:cNvPr id="8" name="TextBox 7"/>
          <p:cNvSpPr txBox="1"/>
          <p:nvPr/>
        </p:nvSpPr>
        <p:spPr>
          <a:xfrm>
            <a:off x="1143000" y="6251220"/>
            <a:ext cx="2286000" cy="369332"/>
          </a:xfrm>
          <a:prstGeom prst="rect">
            <a:avLst/>
          </a:prstGeom>
          <a:noFill/>
        </p:spPr>
        <p:txBody>
          <a:bodyPr wrap="square" rtlCol="0">
            <a:spAutoFit/>
          </a:bodyPr>
          <a:lstStyle/>
          <a:p>
            <a:r>
              <a:rPr lang="en-US" b="1" dirty="0" smtClean="0"/>
              <a:t>The Title Update</a:t>
            </a:r>
            <a:endParaRPr lang="en-US" b="1" dirty="0"/>
          </a:p>
        </p:txBody>
      </p:sp>
      <p:sp>
        <p:nvSpPr>
          <p:cNvPr id="16" name="Rectangle 15"/>
          <p:cNvSpPr/>
          <p:nvPr/>
        </p:nvSpPr>
        <p:spPr>
          <a:xfrm>
            <a:off x="6162575" y="2469444"/>
            <a:ext cx="533400" cy="228600"/>
          </a:xfrm>
          <a:prstGeom prst="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535328" y="3946119"/>
            <a:ext cx="533400" cy="228600"/>
          </a:xfrm>
          <a:prstGeom prst="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stCxn id="16" idx="2"/>
          </p:cNvCxnSpPr>
          <p:nvPr/>
        </p:nvCxnSpPr>
        <p:spPr>
          <a:xfrm flipH="1">
            <a:off x="5943600" y="2698044"/>
            <a:ext cx="485675" cy="11380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38600" y="4876800"/>
            <a:ext cx="2809775" cy="369332"/>
          </a:xfrm>
          <a:prstGeom prst="rect">
            <a:avLst/>
          </a:prstGeom>
          <a:solidFill>
            <a:srgbClr val="FFC000"/>
          </a:solidFill>
        </p:spPr>
        <p:txBody>
          <a:bodyPr wrap="square" rtlCol="0">
            <a:spAutoFit/>
          </a:bodyPr>
          <a:lstStyle/>
          <a:p>
            <a:r>
              <a:rPr lang="en-US" dirty="0" smtClean="0"/>
              <a:t> Title Update Information</a:t>
            </a:r>
            <a:endParaRPr lang="en-US" dirty="0"/>
          </a:p>
        </p:txBody>
      </p:sp>
      <p:sp>
        <p:nvSpPr>
          <p:cNvPr id="24" name="Rectangle 23"/>
          <p:cNvSpPr/>
          <p:nvPr/>
        </p:nvSpPr>
        <p:spPr>
          <a:xfrm>
            <a:off x="3886200" y="5609925"/>
            <a:ext cx="2962175" cy="190900"/>
          </a:xfrm>
          <a:prstGeom prst="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191000" y="725269"/>
            <a:ext cx="2286000" cy="646331"/>
          </a:xfrm>
          <a:prstGeom prst="rect">
            <a:avLst/>
          </a:prstGeom>
          <a:solidFill>
            <a:srgbClr val="FFC000"/>
          </a:solidFill>
          <a:ln>
            <a:solidFill>
              <a:schemeClr val="tx1"/>
            </a:solidFill>
          </a:ln>
        </p:spPr>
        <p:txBody>
          <a:bodyPr wrap="square" rtlCol="0">
            <a:spAutoFit/>
          </a:bodyPr>
          <a:lstStyle/>
          <a:p>
            <a:r>
              <a:rPr lang="en-US" dirty="0" smtClean="0"/>
              <a:t>Date of original title search</a:t>
            </a:r>
            <a:endParaRPr lang="en-US" dirty="0"/>
          </a:p>
        </p:txBody>
      </p:sp>
      <p:cxnSp>
        <p:nvCxnSpPr>
          <p:cNvPr id="27" name="Straight Arrow Connector 26"/>
          <p:cNvCxnSpPr/>
          <p:nvPr/>
        </p:nvCxnSpPr>
        <p:spPr>
          <a:xfrm>
            <a:off x="5367287" y="1385894"/>
            <a:ext cx="1018273" cy="10264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19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0-#ppt_w/2"/>
                                          </p:val>
                                        </p:tav>
                                        <p:tav tm="100000">
                                          <p:val>
                                            <p:strVal val="#ppt_x"/>
                                          </p:val>
                                        </p:tav>
                                      </p:tavLst>
                                    </p:anim>
                                    <p:anim calcmode="lin" valueType="num">
                                      <p:cBhvr additive="base">
                                        <p:cTn id="46"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3" grpId="0" animBg="1"/>
      <p:bldP spid="24" grpId="0" animBg="1"/>
      <p:bldP spid="2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4000" dirty="0" smtClean="0">
              <a:solidFill>
                <a:schemeClr val="tx1"/>
              </a:solidFill>
            </a:endParaRPr>
          </a:p>
          <a:p>
            <a:pPr marL="0" indent="0">
              <a:buNone/>
              <a:tabLst>
                <a:tab pos="461963" algn="l"/>
              </a:tabLst>
            </a:pPr>
            <a:endParaRPr lang="en-US" sz="4000" dirty="0">
              <a:solidFill>
                <a:schemeClr val="tx1"/>
              </a:solidFill>
            </a:endParaRPr>
          </a:p>
          <a:p>
            <a:pPr marL="0" indent="0">
              <a:buNone/>
              <a:tabLst>
                <a:tab pos="461963" algn="l"/>
              </a:tabLst>
            </a:pPr>
            <a:endParaRPr lang="en-US" sz="4000" dirty="0" smtClean="0">
              <a:solidFill>
                <a:schemeClr val="tx1"/>
              </a:solidFill>
            </a:endParaRPr>
          </a:p>
          <a:p>
            <a:pPr marL="0" indent="0" algn="ctr">
              <a:buNone/>
              <a:tabLst>
                <a:tab pos="461963" algn="l"/>
              </a:tabLst>
            </a:pPr>
            <a:r>
              <a:rPr lang="en-US" sz="4000" dirty="0" smtClean="0">
                <a:solidFill>
                  <a:schemeClr val="tx1"/>
                </a:solidFill>
              </a:rPr>
              <a:t>A Second Update</a:t>
            </a:r>
            <a:endParaRPr lang="en-US" sz="40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4" name="TextBox 3"/>
          <p:cNvSpPr txBox="1"/>
          <p:nvPr/>
        </p:nvSpPr>
        <p:spPr>
          <a:xfrm>
            <a:off x="3581400" y="6251220"/>
            <a:ext cx="2286000" cy="369332"/>
          </a:xfrm>
          <a:prstGeom prst="rect">
            <a:avLst/>
          </a:prstGeom>
          <a:noFill/>
        </p:spPr>
        <p:txBody>
          <a:bodyPr wrap="square" rtlCol="0">
            <a:spAutoFit/>
          </a:bodyPr>
          <a:lstStyle/>
          <a:p>
            <a:r>
              <a:rPr lang="en-US" b="1" dirty="0" smtClean="0"/>
              <a:t>The Title Update</a:t>
            </a:r>
            <a:endParaRPr lang="en-US" b="1" dirty="0"/>
          </a:p>
        </p:txBody>
      </p:sp>
    </p:spTree>
    <p:extLst>
      <p:ext uri="{BB962C8B-B14F-4D97-AF65-F5344CB8AC3E}">
        <p14:creationId xmlns:p14="http://schemas.microsoft.com/office/powerpoint/2010/main" val="22592499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rgbClr val="FFFFFF"/>
                </a:solidFill>
              </a:rPr>
              <a:t>Changes are reflected</a:t>
            </a:r>
          </a:p>
          <a:p>
            <a:pPr marL="0" indent="0">
              <a:buNone/>
              <a:tabLst>
                <a:tab pos="461963" algn="l"/>
              </a:tabLst>
            </a:pPr>
            <a:r>
              <a:rPr lang="en-US" sz="2400" dirty="0" smtClean="0">
                <a:solidFill>
                  <a:srgbClr val="FFFFFF"/>
                </a:solidFill>
              </a:rPr>
              <a:t>with strike outs</a:t>
            </a: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solidFill>
                  <a:srgbClr val="FFFFFF"/>
                </a:solidFill>
              </a:rPr>
              <a:t>Note the change </a:t>
            </a: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3758373" y="15587"/>
            <a:ext cx="5309427" cy="6766560"/>
          </a:xfrm>
          <a:prstGeom prst="rect">
            <a:avLst/>
          </a:prstGeom>
        </p:spPr>
      </p:pic>
      <p:sp>
        <p:nvSpPr>
          <p:cNvPr id="7" name="TextBox 6"/>
          <p:cNvSpPr txBox="1"/>
          <p:nvPr/>
        </p:nvSpPr>
        <p:spPr>
          <a:xfrm>
            <a:off x="1143000" y="6251220"/>
            <a:ext cx="2286000" cy="369332"/>
          </a:xfrm>
          <a:prstGeom prst="rect">
            <a:avLst/>
          </a:prstGeom>
          <a:noFill/>
        </p:spPr>
        <p:txBody>
          <a:bodyPr wrap="square" rtlCol="0">
            <a:spAutoFit/>
          </a:bodyPr>
          <a:lstStyle/>
          <a:p>
            <a:r>
              <a:rPr lang="en-US" b="1" dirty="0" smtClean="0"/>
              <a:t>The Title Update</a:t>
            </a:r>
            <a:endParaRPr lang="en-US" b="1" dirty="0"/>
          </a:p>
        </p:txBody>
      </p:sp>
      <p:sp>
        <p:nvSpPr>
          <p:cNvPr id="4" name="Rectangle 3"/>
          <p:cNvSpPr/>
          <p:nvPr/>
        </p:nvSpPr>
        <p:spPr>
          <a:xfrm>
            <a:off x="4038600" y="3798710"/>
            <a:ext cx="4724400" cy="697089"/>
          </a:xfrm>
          <a:prstGeom prst="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09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nodeType="click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 calcmode="lin" valueType="num">
                                      <p:cBhvr additive="base">
                                        <p:cTn id="22"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rgbClr val="FFFFFF"/>
                </a:solidFill>
              </a:rPr>
              <a:t>The 2</a:t>
            </a:r>
            <a:r>
              <a:rPr lang="en-US" sz="2400" baseline="30000" dirty="0" smtClean="0">
                <a:solidFill>
                  <a:srgbClr val="FFFFFF"/>
                </a:solidFill>
              </a:rPr>
              <a:t>nd</a:t>
            </a:r>
            <a:r>
              <a:rPr lang="en-US" sz="2400" dirty="0" smtClean="0">
                <a:solidFill>
                  <a:srgbClr val="FFFFFF"/>
                </a:solidFill>
              </a:rPr>
              <a:t> update block</a:t>
            </a:r>
          </a:p>
          <a:p>
            <a:pPr marL="0" indent="0">
              <a:buNone/>
              <a:tabLst>
                <a:tab pos="461963" algn="l"/>
              </a:tabLst>
            </a:pPr>
            <a:r>
              <a:rPr lang="en-US" sz="2400" dirty="0" smtClean="0">
                <a:solidFill>
                  <a:srgbClr val="FFFFFF"/>
                </a:solidFill>
              </a:rPr>
              <a:t>inserted in the RE 46.</a:t>
            </a:r>
          </a:p>
          <a:p>
            <a:pPr marL="0" indent="0">
              <a:buNone/>
              <a:tabLst>
                <a:tab pos="461963" algn="l"/>
              </a:tabLst>
            </a:pPr>
            <a:endParaRPr lang="en-US" sz="2400" dirty="0" smtClean="0">
              <a:solidFill>
                <a:srgbClr val="FFFFFF"/>
              </a:solidFill>
            </a:endParaRPr>
          </a:p>
          <a:p>
            <a:pPr marL="0" indent="0">
              <a:buNone/>
              <a:tabLst>
                <a:tab pos="461963" algn="l"/>
              </a:tabLst>
            </a:pPr>
            <a:r>
              <a:rPr lang="en-US" sz="2400" dirty="0" smtClean="0">
                <a:solidFill>
                  <a:srgbClr val="FFFFFF"/>
                </a:solidFill>
              </a:rPr>
              <a:t>Time period searched</a:t>
            </a:r>
          </a:p>
          <a:p>
            <a:pPr marL="0" indent="0">
              <a:buNone/>
              <a:tabLst>
                <a:tab pos="461963" algn="l"/>
              </a:tabLst>
            </a:pPr>
            <a:r>
              <a:rPr lang="en-US" sz="2400" dirty="0" smtClean="0">
                <a:solidFill>
                  <a:srgbClr val="FFFFFF"/>
                </a:solidFill>
              </a:rPr>
              <a:t>from </a:t>
            </a:r>
          </a:p>
          <a:p>
            <a:pPr marL="0" indent="0">
              <a:buNone/>
              <a:tabLst>
                <a:tab pos="461963" algn="l"/>
              </a:tabLst>
            </a:pPr>
            <a:r>
              <a:rPr lang="en-US" sz="2400" dirty="0" smtClean="0">
                <a:solidFill>
                  <a:srgbClr val="FFFFFF"/>
                </a:solidFill>
              </a:rPr>
              <a:t>current date: </a:t>
            </a:r>
            <a:r>
              <a:rPr lang="en-US" sz="2400" dirty="0" smtClean="0">
                <a:solidFill>
                  <a:schemeClr val="tx1"/>
                </a:solidFill>
              </a:rPr>
              <a:t>12-17-2015</a:t>
            </a:r>
            <a:r>
              <a:rPr lang="en-US" sz="2400" dirty="0" smtClean="0">
                <a:solidFill>
                  <a:srgbClr val="FFFFFF"/>
                </a:solidFill>
              </a:rPr>
              <a:t> </a:t>
            </a:r>
          </a:p>
          <a:p>
            <a:pPr marL="0" indent="0">
              <a:buNone/>
              <a:tabLst>
                <a:tab pos="461963" algn="l"/>
              </a:tabLst>
            </a:pPr>
            <a:r>
              <a:rPr lang="en-US" sz="2400" dirty="0" smtClean="0">
                <a:solidFill>
                  <a:srgbClr val="FFFFFF"/>
                </a:solidFill>
              </a:rPr>
              <a:t>to</a:t>
            </a:r>
          </a:p>
          <a:p>
            <a:pPr marL="0" indent="0">
              <a:buNone/>
              <a:tabLst>
                <a:tab pos="461963" algn="l"/>
              </a:tabLst>
            </a:pPr>
            <a:r>
              <a:rPr lang="en-US" sz="2400" dirty="0" smtClean="0">
                <a:solidFill>
                  <a:srgbClr val="FFFFFF"/>
                </a:solidFill>
              </a:rPr>
              <a:t>date of original </a:t>
            </a:r>
          </a:p>
          <a:p>
            <a:pPr marL="0" indent="0">
              <a:buNone/>
              <a:tabLst>
                <a:tab pos="461963" algn="l"/>
              </a:tabLst>
            </a:pPr>
            <a:r>
              <a:rPr lang="en-US" sz="2400" dirty="0" smtClean="0">
                <a:solidFill>
                  <a:srgbClr val="FFFFFF"/>
                </a:solidFill>
              </a:rPr>
              <a:t>search:	 </a:t>
            </a:r>
            <a:r>
              <a:rPr lang="en-US" sz="2400" dirty="0" smtClean="0">
                <a:solidFill>
                  <a:schemeClr val="tx1"/>
                </a:solidFill>
              </a:rPr>
              <a:t>08-20-2015</a:t>
            </a:r>
            <a:endParaRPr lang="en-US" sz="24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3870960" y="61809"/>
            <a:ext cx="5120640" cy="6567591"/>
          </a:xfrm>
          <a:prstGeom prst="rect">
            <a:avLst/>
          </a:prstGeom>
        </p:spPr>
      </p:pic>
      <p:cxnSp>
        <p:nvCxnSpPr>
          <p:cNvPr id="7" name="Straight Connector 6"/>
          <p:cNvCxnSpPr/>
          <p:nvPr/>
        </p:nvCxnSpPr>
        <p:spPr>
          <a:xfrm>
            <a:off x="3276600" y="1524000"/>
            <a:ext cx="83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114800" y="1524000"/>
            <a:ext cx="1828800" cy="426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43000" y="6251220"/>
            <a:ext cx="2286000" cy="369332"/>
          </a:xfrm>
          <a:prstGeom prst="rect">
            <a:avLst/>
          </a:prstGeom>
          <a:noFill/>
        </p:spPr>
        <p:txBody>
          <a:bodyPr wrap="square" rtlCol="0">
            <a:spAutoFit/>
          </a:bodyPr>
          <a:lstStyle/>
          <a:p>
            <a:r>
              <a:rPr lang="en-US" b="1" dirty="0" smtClean="0"/>
              <a:t>The Title Update</a:t>
            </a:r>
            <a:endParaRPr lang="en-US" b="1" dirty="0"/>
          </a:p>
        </p:txBody>
      </p:sp>
      <p:sp>
        <p:nvSpPr>
          <p:cNvPr id="9" name="Rectangle 8"/>
          <p:cNvSpPr/>
          <p:nvPr/>
        </p:nvSpPr>
        <p:spPr>
          <a:xfrm>
            <a:off x="6187440" y="2460978"/>
            <a:ext cx="518160" cy="152400"/>
          </a:xfrm>
          <a:prstGeom prst="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617351" y="3826933"/>
            <a:ext cx="518160" cy="189089"/>
          </a:xfrm>
          <a:prstGeom prst="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690728" y="5918200"/>
            <a:ext cx="518160" cy="189089"/>
          </a:xfrm>
          <a:prstGeom prst="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11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 calcmode="lin" valueType="num">
                                      <p:cBhvr additive="base">
                                        <p:cTn id="1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calcmode="lin" valueType="num">
                                      <p:cBhvr additive="base">
                                        <p:cTn id="3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 calcmode="lin" valueType="num">
                                      <p:cBhvr additive="base">
                                        <p:cTn id="36"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 calcmode="lin" valueType="num">
                                      <p:cBhvr additive="base">
                                        <p:cTn id="40"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 calcmode="lin" valueType="num">
                                      <p:cBhvr additive="base">
                                        <p:cTn id="46"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5">
                                            <p:txEl>
                                              <p:pRg st="9" end="9"/>
                                            </p:txEl>
                                          </p:spTgt>
                                        </p:tgtEl>
                                        <p:attrNameLst>
                                          <p:attrName>style.visibility</p:attrName>
                                        </p:attrNameLst>
                                      </p:cBhvr>
                                      <p:to>
                                        <p:strVal val="visible"/>
                                      </p:to>
                                    </p:set>
                                    <p:anim calcmode="lin" valueType="num">
                                      <p:cBhvr additive="base">
                                        <p:cTn id="50"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5">
                                            <p:txEl>
                                              <p:pRg st="9" end="9"/>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5">
                                            <p:txEl>
                                              <p:pRg st="10" end="10"/>
                                            </p:txEl>
                                          </p:spTgt>
                                        </p:tgtEl>
                                        <p:attrNameLst>
                                          <p:attrName>style.visibility</p:attrName>
                                        </p:attrNameLst>
                                      </p:cBhvr>
                                      <p:to>
                                        <p:strVal val="visible"/>
                                      </p:to>
                                    </p:set>
                                    <p:anim calcmode="lin" valueType="num">
                                      <p:cBhvr additive="base">
                                        <p:cTn id="54"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barn(inVertical)">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barn(inVertical)">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barn(inVertical)">
                                      <p:cBhvr>
                                        <p:cTn id="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a:p>
            <a:pPr marL="0" indent="0">
              <a:buNone/>
              <a:tabLst>
                <a:tab pos="461963" algn="l"/>
              </a:tabLst>
            </a:pPr>
            <a:r>
              <a:rPr lang="en-US" sz="2400" dirty="0" smtClean="0">
                <a:solidFill>
                  <a:srgbClr val="FFFFFF"/>
                </a:solidFill>
              </a:rPr>
              <a:t>Notation of change</a:t>
            </a: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9" name="Picture 8"/>
          <p:cNvPicPr>
            <a:picLocks noChangeAspect="1"/>
          </p:cNvPicPr>
          <p:nvPr/>
        </p:nvPicPr>
        <p:blipFill>
          <a:blip r:embed="rId4"/>
          <a:stretch>
            <a:fillRect/>
          </a:stretch>
        </p:blipFill>
        <p:spPr>
          <a:xfrm>
            <a:off x="3849216" y="76200"/>
            <a:ext cx="5142384" cy="6675120"/>
          </a:xfrm>
          <a:prstGeom prst="rect">
            <a:avLst/>
          </a:prstGeom>
        </p:spPr>
      </p:pic>
      <p:sp>
        <p:nvSpPr>
          <p:cNvPr id="7" name="TextBox 6"/>
          <p:cNvSpPr txBox="1"/>
          <p:nvPr/>
        </p:nvSpPr>
        <p:spPr>
          <a:xfrm>
            <a:off x="990600" y="6251220"/>
            <a:ext cx="2286000" cy="369332"/>
          </a:xfrm>
          <a:prstGeom prst="rect">
            <a:avLst/>
          </a:prstGeom>
          <a:noFill/>
        </p:spPr>
        <p:txBody>
          <a:bodyPr wrap="square" rtlCol="0">
            <a:spAutoFit/>
          </a:bodyPr>
          <a:lstStyle/>
          <a:p>
            <a:r>
              <a:rPr lang="en-US" b="1" dirty="0" smtClean="0"/>
              <a:t>The Title Update</a:t>
            </a:r>
            <a:endParaRPr lang="en-US" b="1" dirty="0"/>
          </a:p>
        </p:txBody>
      </p:sp>
      <p:sp>
        <p:nvSpPr>
          <p:cNvPr id="8" name="Rectangle 7"/>
          <p:cNvSpPr/>
          <p:nvPr/>
        </p:nvSpPr>
        <p:spPr>
          <a:xfrm>
            <a:off x="3946596" y="1473201"/>
            <a:ext cx="4892604" cy="381000"/>
          </a:xfrm>
          <a:prstGeom prst="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49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4000" dirty="0" smtClean="0">
              <a:solidFill>
                <a:srgbClr val="FFFFFF"/>
              </a:solidFill>
            </a:endParaRPr>
          </a:p>
          <a:p>
            <a:pPr marL="0" indent="0" algn="ctr">
              <a:buNone/>
              <a:tabLst>
                <a:tab pos="461963" algn="l"/>
              </a:tabLst>
            </a:pPr>
            <a:r>
              <a:rPr lang="en-US" sz="4000" dirty="0" smtClean="0">
                <a:solidFill>
                  <a:srgbClr val="FFFFFF"/>
                </a:solidFill>
              </a:rPr>
              <a:t>THE </a:t>
            </a:r>
          </a:p>
          <a:p>
            <a:pPr marL="0" indent="0" algn="ctr">
              <a:buNone/>
              <a:tabLst>
                <a:tab pos="461963" algn="l"/>
              </a:tabLst>
            </a:pPr>
            <a:r>
              <a:rPr lang="en-US" sz="4000" dirty="0" smtClean="0">
                <a:solidFill>
                  <a:srgbClr val="FFFFFF"/>
                </a:solidFill>
              </a:rPr>
              <a:t>PROCEDURES</a:t>
            </a:r>
          </a:p>
          <a:p>
            <a:pPr marL="0" indent="0" algn="ctr">
              <a:buNone/>
              <a:tabLst>
                <a:tab pos="461963" algn="l"/>
              </a:tabLst>
            </a:pPr>
            <a:endParaRPr lang="en-US" sz="4000" dirty="0" smtClean="0">
              <a:solidFill>
                <a:srgbClr val="FFFFFF"/>
              </a:solidFill>
            </a:endParaRPr>
          </a:p>
          <a:p>
            <a:pPr marL="0" indent="0" algn="ctr">
              <a:buNone/>
              <a:tabLst>
                <a:tab pos="461963" algn="l"/>
              </a:tabLst>
            </a:pPr>
            <a:r>
              <a:rPr lang="en-US" sz="4000" dirty="0" smtClean="0">
                <a:solidFill>
                  <a:srgbClr val="FFFFFF"/>
                </a:solidFill>
              </a:rPr>
              <a:t>5100 Section of the </a:t>
            </a:r>
          </a:p>
          <a:p>
            <a:pPr marL="0" indent="0" algn="ctr">
              <a:buNone/>
              <a:tabLst>
                <a:tab pos="461963" algn="l"/>
              </a:tabLst>
            </a:pPr>
            <a:r>
              <a:rPr lang="en-US" sz="4000" dirty="0" smtClean="0">
                <a:solidFill>
                  <a:srgbClr val="FFFFFF"/>
                </a:solidFill>
              </a:rPr>
              <a:t>Real Estate Manual</a:t>
            </a:r>
          </a:p>
          <a:p>
            <a:pPr marL="0" indent="0" algn="ctr">
              <a:buNone/>
              <a:tabLst>
                <a:tab pos="461963" algn="l"/>
              </a:tabLst>
            </a:pPr>
            <a:r>
              <a:rPr lang="en-US" sz="2400" dirty="0" smtClean="0">
                <a:solidFill>
                  <a:srgbClr val="FFFFFF"/>
                </a:solidFill>
              </a:rPr>
              <a:t>[ Major rewrite occurred on 11/22/2016 ]</a:t>
            </a: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cxnSp>
        <p:nvCxnSpPr>
          <p:cNvPr id="3" name="Straight Connector 2"/>
          <p:cNvCxnSpPr/>
          <p:nvPr/>
        </p:nvCxnSpPr>
        <p:spPr>
          <a:xfrm>
            <a:off x="2201333" y="2641600"/>
            <a:ext cx="4817536" cy="25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57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2" presetClass="entr" presetSubtype="8"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anim calcmode="lin" valueType="num">
                                      <p:cBhvr additive="base">
                                        <p:cTn id="11"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4000" dirty="0" smtClean="0">
              <a:solidFill>
                <a:schemeClr val="tx1"/>
              </a:solidFill>
            </a:endParaRPr>
          </a:p>
          <a:p>
            <a:pPr marL="0" indent="0">
              <a:buNone/>
              <a:tabLst>
                <a:tab pos="461963" algn="l"/>
              </a:tabLst>
            </a:pPr>
            <a:endParaRPr lang="en-US" sz="4000" dirty="0">
              <a:solidFill>
                <a:schemeClr val="tx1"/>
              </a:solidFill>
            </a:endParaRPr>
          </a:p>
          <a:p>
            <a:pPr marL="0" indent="0">
              <a:buNone/>
              <a:tabLst>
                <a:tab pos="461963" algn="l"/>
              </a:tabLst>
            </a:pPr>
            <a:endParaRPr lang="en-US" sz="4000" dirty="0" smtClean="0">
              <a:solidFill>
                <a:schemeClr val="tx1"/>
              </a:solidFill>
            </a:endParaRPr>
          </a:p>
          <a:p>
            <a:pPr marL="0" indent="0" algn="ctr">
              <a:buNone/>
              <a:tabLst>
                <a:tab pos="461963" algn="l"/>
              </a:tabLst>
            </a:pPr>
            <a:r>
              <a:rPr lang="en-US" sz="4000" dirty="0" smtClean="0">
                <a:solidFill>
                  <a:schemeClr val="tx1"/>
                </a:solidFill>
              </a:rPr>
              <a:t>Recent Changes </a:t>
            </a:r>
          </a:p>
          <a:p>
            <a:pPr marL="0" indent="0">
              <a:buNone/>
              <a:tabLst>
                <a:tab pos="461963" algn="l"/>
              </a:tabLst>
            </a:pPr>
            <a:endParaRPr lang="en-US" sz="40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Tree>
    <p:extLst>
      <p:ext uri="{BB962C8B-B14F-4D97-AF65-F5344CB8AC3E}">
        <p14:creationId xmlns:p14="http://schemas.microsoft.com/office/powerpoint/2010/main" val="3286084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4000" dirty="0" smtClean="0">
              <a:solidFill>
                <a:schemeClr val="tx1"/>
              </a:solidFill>
            </a:endParaRPr>
          </a:p>
          <a:p>
            <a:pPr marL="0" indent="0">
              <a:buNone/>
              <a:tabLst>
                <a:tab pos="461963" algn="l"/>
              </a:tabLst>
            </a:pPr>
            <a:endParaRPr lang="en-US" sz="4000" dirty="0">
              <a:solidFill>
                <a:schemeClr val="tx1"/>
              </a:solidFill>
            </a:endParaRPr>
          </a:p>
          <a:p>
            <a:pPr marL="0" indent="0">
              <a:buNone/>
              <a:tabLst>
                <a:tab pos="461963" algn="l"/>
              </a:tabLst>
            </a:pPr>
            <a:endParaRPr lang="en-US" sz="4000" dirty="0" smtClean="0">
              <a:solidFill>
                <a:schemeClr val="tx1"/>
              </a:solidFill>
            </a:endParaRPr>
          </a:p>
          <a:p>
            <a:pPr marL="0" indent="0">
              <a:buNone/>
              <a:tabLst>
                <a:tab pos="461963" algn="l"/>
              </a:tabLst>
            </a:pPr>
            <a:endParaRPr lang="en-US" sz="40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1814512" y="27082"/>
            <a:ext cx="4846320" cy="6754718"/>
          </a:xfrm>
          <a:prstGeom prst="rect">
            <a:avLst/>
          </a:prstGeom>
          <a:ln>
            <a:solidFill>
              <a:schemeClr val="tx1"/>
            </a:solidFill>
          </a:ln>
        </p:spPr>
      </p:pic>
      <p:sp>
        <p:nvSpPr>
          <p:cNvPr id="7" name="Right Arrow 6"/>
          <p:cNvSpPr/>
          <p:nvPr/>
        </p:nvSpPr>
        <p:spPr>
          <a:xfrm>
            <a:off x="835377" y="963168"/>
            <a:ext cx="999067"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75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4000" dirty="0" smtClean="0">
              <a:solidFill>
                <a:schemeClr val="tx1"/>
              </a:solidFill>
            </a:endParaRPr>
          </a:p>
          <a:p>
            <a:pPr marL="0" indent="0">
              <a:buNone/>
              <a:tabLst>
                <a:tab pos="461963" algn="l"/>
              </a:tabLst>
            </a:pPr>
            <a:endParaRPr lang="en-US" sz="4000" dirty="0">
              <a:solidFill>
                <a:schemeClr val="tx1"/>
              </a:solidFill>
            </a:endParaRPr>
          </a:p>
          <a:p>
            <a:pPr marL="0" indent="0">
              <a:buNone/>
              <a:tabLst>
                <a:tab pos="461963" algn="l"/>
              </a:tabLst>
            </a:pPr>
            <a:endParaRPr lang="en-US" sz="4000" dirty="0" smtClean="0">
              <a:solidFill>
                <a:schemeClr val="tx1"/>
              </a:solidFill>
            </a:endParaRPr>
          </a:p>
          <a:p>
            <a:pPr marL="0" indent="0">
              <a:buNone/>
              <a:tabLst>
                <a:tab pos="461963" algn="l"/>
              </a:tabLst>
            </a:pPr>
            <a:endParaRPr lang="en-US" sz="40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304800" y="533400"/>
            <a:ext cx="8226624" cy="5303520"/>
          </a:xfrm>
          <a:prstGeom prst="rect">
            <a:avLst/>
          </a:prstGeom>
        </p:spPr>
      </p:pic>
      <p:sp>
        <p:nvSpPr>
          <p:cNvPr id="7" name="TextBox 6"/>
          <p:cNvSpPr txBox="1"/>
          <p:nvPr/>
        </p:nvSpPr>
        <p:spPr>
          <a:xfrm>
            <a:off x="1295400" y="685800"/>
            <a:ext cx="6629400" cy="523220"/>
          </a:xfrm>
          <a:prstGeom prst="rect">
            <a:avLst/>
          </a:prstGeom>
          <a:solidFill>
            <a:srgbClr val="FFFF00"/>
          </a:solidFill>
          <a:ln>
            <a:solidFill>
              <a:schemeClr val="tx1"/>
            </a:solidFill>
          </a:ln>
        </p:spPr>
        <p:txBody>
          <a:bodyPr wrap="square" rtlCol="0">
            <a:spAutoFit/>
          </a:bodyPr>
          <a:lstStyle/>
          <a:p>
            <a:r>
              <a:rPr lang="en-US" sz="1400" b="1" dirty="0" smtClean="0"/>
              <a:t>Title research for plan development must meet the standards of the 3000 section of the Real Estate Manual, and not the 5100 section. </a:t>
            </a:r>
            <a:endParaRPr lang="en-US" sz="1400" b="1" dirty="0"/>
          </a:p>
        </p:txBody>
      </p:sp>
      <p:sp>
        <p:nvSpPr>
          <p:cNvPr id="8" name="TextBox 7"/>
          <p:cNvSpPr txBox="1"/>
          <p:nvPr/>
        </p:nvSpPr>
        <p:spPr>
          <a:xfrm>
            <a:off x="1295400" y="1551801"/>
            <a:ext cx="6629400" cy="307777"/>
          </a:xfrm>
          <a:prstGeom prst="rect">
            <a:avLst/>
          </a:prstGeom>
          <a:solidFill>
            <a:srgbClr val="FFFF00"/>
          </a:solidFill>
          <a:ln>
            <a:solidFill>
              <a:schemeClr val="tx1"/>
            </a:solidFill>
          </a:ln>
        </p:spPr>
        <p:txBody>
          <a:bodyPr wrap="square" rtlCol="0">
            <a:spAutoFit/>
          </a:bodyPr>
          <a:lstStyle/>
          <a:p>
            <a:r>
              <a:rPr lang="en-US" sz="1400" b="1" dirty="0" smtClean="0"/>
              <a:t>Title research for plan development is not a “</a:t>
            </a:r>
            <a:r>
              <a:rPr lang="en-US" sz="1400" b="1" i="1" dirty="0" smtClean="0"/>
              <a:t>title report</a:t>
            </a:r>
            <a:r>
              <a:rPr lang="en-US" sz="1400" b="1" dirty="0" smtClean="0"/>
              <a:t>”.</a:t>
            </a:r>
            <a:endParaRPr lang="en-US" sz="1400" b="1" dirty="0"/>
          </a:p>
        </p:txBody>
      </p:sp>
      <p:sp>
        <p:nvSpPr>
          <p:cNvPr id="9" name="TextBox 8"/>
          <p:cNvSpPr txBox="1"/>
          <p:nvPr/>
        </p:nvSpPr>
        <p:spPr>
          <a:xfrm>
            <a:off x="1295400" y="2015600"/>
            <a:ext cx="6629400" cy="523220"/>
          </a:xfrm>
          <a:prstGeom prst="rect">
            <a:avLst/>
          </a:prstGeom>
          <a:solidFill>
            <a:srgbClr val="FFFF00"/>
          </a:solidFill>
          <a:ln>
            <a:solidFill>
              <a:schemeClr val="tx1"/>
            </a:solidFill>
          </a:ln>
        </p:spPr>
        <p:txBody>
          <a:bodyPr wrap="square" rtlCol="0">
            <a:spAutoFit/>
          </a:bodyPr>
          <a:lstStyle/>
          <a:p>
            <a:r>
              <a:rPr lang="en-US" sz="1400" b="1" dirty="0" smtClean="0"/>
              <a:t>A Title Report “</a:t>
            </a:r>
            <a:r>
              <a:rPr lang="en-US" sz="1400" b="1" i="1" dirty="0" smtClean="0"/>
              <a:t>does not meet</a:t>
            </a:r>
            <a:r>
              <a:rPr lang="en-US" sz="1400" b="1" dirty="0" smtClean="0"/>
              <a:t>” the requirements of OAC 4733-37 Standards for a Boundary Survey</a:t>
            </a:r>
            <a:r>
              <a:rPr lang="en-US" sz="1200" dirty="0" smtClean="0"/>
              <a:t>.</a:t>
            </a:r>
            <a:endParaRPr lang="en-US" sz="1200" dirty="0"/>
          </a:p>
        </p:txBody>
      </p:sp>
      <p:sp>
        <p:nvSpPr>
          <p:cNvPr id="10" name="TextBox 9"/>
          <p:cNvSpPr txBox="1"/>
          <p:nvPr/>
        </p:nvSpPr>
        <p:spPr>
          <a:xfrm>
            <a:off x="1295400" y="2814935"/>
            <a:ext cx="6629400" cy="523220"/>
          </a:xfrm>
          <a:prstGeom prst="rect">
            <a:avLst/>
          </a:prstGeom>
          <a:solidFill>
            <a:srgbClr val="FFFF00"/>
          </a:solidFill>
          <a:ln>
            <a:solidFill>
              <a:schemeClr val="tx1"/>
            </a:solidFill>
          </a:ln>
        </p:spPr>
        <p:txBody>
          <a:bodyPr wrap="square" rtlCol="0">
            <a:spAutoFit/>
          </a:bodyPr>
          <a:lstStyle/>
          <a:p>
            <a:r>
              <a:rPr lang="en-US" sz="1400" b="1" dirty="0" smtClean="0"/>
              <a:t>The title research for plan development focuses on where the property and easement lines are located</a:t>
            </a:r>
            <a:r>
              <a:rPr lang="en-US" sz="1200" dirty="0" smtClean="0"/>
              <a:t>.</a:t>
            </a:r>
            <a:endParaRPr lang="en-US" sz="1200" dirty="0"/>
          </a:p>
        </p:txBody>
      </p:sp>
      <p:sp>
        <p:nvSpPr>
          <p:cNvPr id="11" name="TextBox 10"/>
          <p:cNvSpPr txBox="1"/>
          <p:nvPr/>
        </p:nvSpPr>
        <p:spPr>
          <a:xfrm>
            <a:off x="1295400" y="3576935"/>
            <a:ext cx="6629400" cy="523220"/>
          </a:xfrm>
          <a:prstGeom prst="rect">
            <a:avLst/>
          </a:prstGeom>
          <a:solidFill>
            <a:srgbClr val="FFFF00"/>
          </a:solidFill>
          <a:ln>
            <a:solidFill>
              <a:schemeClr val="tx1"/>
            </a:solidFill>
          </a:ln>
        </p:spPr>
        <p:txBody>
          <a:bodyPr wrap="square" rtlCol="0">
            <a:spAutoFit/>
          </a:bodyPr>
          <a:lstStyle/>
          <a:p>
            <a:r>
              <a:rPr lang="en-US" sz="1400" b="1" dirty="0" smtClean="0"/>
              <a:t>The Title Report doesn’t satisfy the requirements for research to define property lines, centerlines and existing RW lines.</a:t>
            </a:r>
            <a:endParaRPr lang="en-US" sz="1400" b="1" dirty="0"/>
          </a:p>
        </p:txBody>
      </p:sp>
      <p:sp>
        <p:nvSpPr>
          <p:cNvPr id="12" name="TextBox 11"/>
          <p:cNvSpPr txBox="1"/>
          <p:nvPr/>
        </p:nvSpPr>
        <p:spPr>
          <a:xfrm>
            <a:off x="1295400" y="4382869"/>
            <a:ext cx="6629400" cy="738664"/>
          </a:xfrm>
          <a:prstGeom prst="rect">
            <a:avLst/>
          </a:prstGeom>
          <a:solidFill>
            <a:srgbClr val="FFFF00"/>
          </a:solidFill>
          <a:ln>
            <a:solidFill>
              <a:schemeClr val="tx1"/>
            </a:solidFill>
          </a:ln>
        </p:spPr>
        <p:txBody>
          <a:bodyPr wrap="square" rtlCol="0">
            <a:spAutoFit/>
          </a:bodyPr>
          <a:lstStyle/>
          <a:p>
            <a:r>
              <a:rPr lang="en-US" sz="1400" b="1" dirty="0" smtClean="0"/>
              <a:t>Root title of 42 years is not relevant when researching for easements.  The agent searches the record back to document when the easement was created.</a:t>
            </a:r>
            <a:endParaRPr lang="en-US" sz="1400" b="1" dirty="0"/>
          </a:p>
        </p:txBody>
      </p:sp>
    </p:spTree>
    <p:extLst>
      <p:ext uri="{BB962C8B-B14F-4D97-AF65-F5344CB8AC3E}">
        <p14:creationId xmlns:p14="http://schemas.microsoft.com/office/powerpoint/2010/main" val="126041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endParaRPr lang="en-US" sz="4000" dirty="0" smtClean="0">
              <a:solidFill>
                <a:schemeClr val="tx1"/>
              </a:solidFill>
            </a:endParaRPr>
          </a:p>
          <a:p>
            <a:pPr marL="0" indent="0">
              <a:buNone/>
              <a:tabLst>
                <a:tab pos="461963" algn="l"/>
              </a:tabLst>
            </a:pPr>
            <a:endParaRPr lang="en-US" sz="4000" dirty="0">
              <a:solidFill>
                <a:schemeClr val="tx1"/>
              </a:solidFill>
            </a:endParaRPr>
          </a:p>
          <a:p>
            <a:pPr marL="0" indent="0">
              <a:buNone/>
              <a:tabLst>
                <a:tab pos="461963" algn="l"/>
              </a:tabLst>
            </a:pPr>
            <a:endParaRPr lang="en-US" sz="4000" dirty="0" smtClean="0">
              <a:solidFill>
                <a:schemeClr val="tx1"/>
              </a:solidFill>
            </a:endParaRPr>
          </a:p>
          <a:p>
            <a:pPr marL="0" indent="0" algn="ctr">
              <a:buNone/>
              <a:tabLst>
                <a:tab pos="461963" algn="l"/>
              </a:tabLst>
            </a:pPr>
            <a:r>
              <a:rPr lang="en-US" sz="4000" dirty="0" smtClean="0">
                <a:solidFill>
                  <a:schemeClr val="tx1"/>
                </a:solidFill>
              </a:rPr>
              <a:t>Other Parts of Title Procedures </a:t>
            </a:r>
          </a:p>
          <a:p>
            <a:pPr marL="0" indent="0">
              <a:buNone/>
              <a:tabLst>
                <a:tab pos="461963" algn="l"/>
              </a:tabLst>
            </a:pPr>
            <a:endParaRPr lang="en-US" sz="40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Tree>
    <p:extLst>
      <p:ext uri="{BB962C8B-B14F-4D97-AF65-F5344CB8AC3E}">
        <p14:creationId xmlns:p14="http://schemas.microsoft.com/office/powerpoint/2010/main" val="21952742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chemeClr val="tx1"/>
                </a:solidFill>
              </a:rPr>
              <a:t>Section 5107 – </a:t>
            </a:r>
          </a:p>
          <a:p>
            <a:pPr marL="0" indent="0">
              <a:buNone/>
              <a:tabLst>
                <a:tab pos="461963" algn="l"/>
              </a:tabLst>
            </a:pPr>
            <a:r>
              <a:rPr lang="en-US" sz="2400" dirty="0" smtClean="0">
                <a:solidFill>
                  <a:schemeClr val="tx1"/>
                </a:solidFill>
              </a:rPr>
              <a:t>Frequently </a:t>
            </a:r>
          </a:p>
          <a:p>
            <a:pPr marL="0" indent="0">
              <a:buNone/>
              <a:tabLst>
                <a:tab pos="461963" algn="l"/>
              </a:tabLst>
            </a:pPr>
            <a:r>
              <a:rPr lang="en-US" sz="2400" dirty="0" smtClean="0">
                <a:solidFill>
                  <a:schemeClr val="tx1"/>
                </a:solidFill>
              </a:rPr>
              <a:t>Asked Questions</a:t>
            </a:r>
          </a:p>
          <a:p>
            <a:pPr marL="0" indent="0">
              <a:buNone/>
              <a:tabLst>
                <a:tab pos="461963" algn="l"/>
              </a:tabLst>
            </a:pPr>
            <a:r>
              <a:rPr lang="en-US" sz="2400" dirty="0" smtClean="0">
                <a:solidFill>
                  <a:schemeClr val="tx1"/>
                </a:solidFill>
              </a:rPr>
              <a:t>__________</a:t>
            </a:r>
          </a:p>
          <a:p>
            <a:pPr marL="0" indent="0">
              <a:buNone/>
              <a:tabLst>
                <a:tab pos="461963" algn="l"/>
              </a:tabLst>
            </a:pPr>
            <a:r>
              <a:rPr lang="en-US" sz="2400" dirty="0">
                <a:solidFill>
                  <a:schemeClr val="tx1"/>
                </a:solidFill>
              </a:rPr>
              <a:t> </a:t>
            </a:r>
            <a:r>
              <a:rPr lang="en-US" sz="2400" dirty="0" smtClean="0">
                <a:solidFill>
                  <a:schemeClr val="tx1"/>
                </a:solidFill>
              </a:rPr>
              <a:t>13 FAQs</a:t>
            </a: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3124200" y="0"/>
            <a:ext cx="5265506" cy="6858000"/>
          </a:xfrm>
          <a:prstGeom prst="rect">
            <a:avLst/>
          </a:prstGeom>
        </p:spPr>
      </p:pic>
      <p:sp>
        <p:nvSpPr>
          <p:cNvPr id="3" name="Rectangle 2"/>
          <p:cNvSpPr/>
          <p:nvPr/>
        </p:nvSpPr>
        <p:spPr>
          <a:xfrm>
            <a:off x="3124200" y="0"/>
            <a:ext cx="3505200" cy="381000"/>
          </a:xfrm>
          <a:prstGeom prst="rect">
            <a:avLst/>
          </a:prstGeom>
          <a:solidFill>
            <a:srgbClr val="FF0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35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chemeClr val="tx1"/>
                </a:solidFill>
              </a:rPr>
              <a:t>Section 5108.01</a:t>
            </a: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2" name="Picture 1"/>
          <p:cNvPicPr>
            <a:picLocks noChangeAspect="1"/>
          </p:cNvPicPr>
          <p:nvPr/>
        </p:nvPicPr>
        <p:blipFill>
          <a:blip r:embed="rId4"/>
          <a:stretch>
            <a:fillRect/>
          </a:stretch>
        </p:blipFill>
        <p:spPr>
          <a:xfrm>
            <a:off x="3124200" y="0"/>
            <a:ext cx="5186795" cy="6858000"/>
          </a:xfrm>
          <a:prstGeom prst="rect">
            <a:avLst/>
          </a:prstGeom>
        </p:spPr>
      </p:pic>
      <p:sp>
        <p:nvSpPr>
          <p:cNvPr id="3" name="Rectangle 2"/>
          <p:cNvSpPr/>
          <p:nvPr/>
        </p:nvSpPr>
        <p:spPr>
          <a:xfrm>
            <a:off x="3276600" y="152400"/>
            <a:ext cx="4648200" cy="457200"/>
          </a:xfrm>
          <a:prstGeom prst="rect">
            <a:avLst/>
          </a:prstGeom>
          <a:solidFill>
            <a:srgbClr val="FF0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56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chemeClr val="tx1"/>
                </a:solidFill>
              </a:rPr>
              <a:t>Section 5108.02</a:t>
            </a: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3" name="Picture 2"/>
          <p:cNvPicPr>
            <a:picLocks noChangeAspect="1"/>
          </p:cNvPicPr>
          <p:nvPr/>
        </p:nvPicPr>
        <p:blipFill>
          <a:blip r:embed="rId4"/>
          <a:stretch>
            <a:fillRect/>
          </a:stretch>
        </p:blipFill>
        <p:spPr>
          <a:xfrm>
            <a:off x="990600" y="1600200"/>
            <a:ext cx="7197926" cy="3200400"/>
          </a:xfrm>
          <a:prstGeom prst="rect">
            <a:avLst/>
          </a:prstGeom>
        </p:spPr>
      </p:pic>
      <p:sp>
        <p:nvSpPr>
          <p:cNvPr id="7" name="Rectangle 6"/>
          <p:cNvSpPr/>
          <p:nvPr/>
        </p:nvSpPr>
        <p:spPr>
          <a:xfrm>
            <a:off x="1137357" y="1600200"/>
            <a:ext cx="6781800" cy="381000"/>
          </a:xfrm>
          <a:prstGeom prst="rect">
            <a:avLst/>
          </a:prstGeom>
          <a:solidFill>
            <a:srgbClr val="FF0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92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smtClean="0">
                <a:solidFill>
                  <a:schemeClr val="tx1"/>
                </a:solidFill>
              </a:rPr>
              <a:t>Section 5108.03</a:t>
            </a: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a:solidFill>
                <a:srgbClr val="FFFFFF"/>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3"/>
          <p:cNvPicPr>
            <a:picLocks noChangeAspect="1"/>
          </p:cNvPicPr>
          <p:nvPr/>
        </p:nvPicPr>
        <p:blipFill>
          <a:blip r:embed="rId4"/>
          <a:stretch>
            <a:fillRect/>
          </a:stretch>
        </p:blipFill>
        <p:spPr>
          <a:xfrm>
            <a:off x="2971800" y="533400"/>
            <a:ext cx="5943600" cy="6054791"/>
          </a:xfrm>
          <a:prstGeom prst="rect">
            <a:avLst/>
          </a:prstGeom>
        </p:spPr>
      </p:pic>
      <p:sp>
        <p:nvSpPr>
          <p:cNvPr id="7" name="Rectangle 6"/>
          <p:cNvSpPr/>
          <p:nvPr/>
        </p:nvSpPr>
        <p:spPr>
          <a:xfrm>
            <a:off x="2971800" y="533400"/>
            <a:ext cx="5791200" cy="533400"/>
          </a:xfrm>
          <a:prstGeom prst="rect">
            <a:avLst/>
          </a:prstGeom>
          <a:solidFill>
            <a:srgbClr val="FF0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38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143000"/>
          </a:xfrm>
          <a:solidFill>
            <a:srgbClr val="FFFF00"/>
          </a:solidFill>
        </p:spPr>
        <p:txBody>
          <a:bodyPr/>
          <a:lstStyle/>
          <a:p>
            <a:r>
              <a:rPr lang="en-US" dirty="0" smtClean="0">
                <a:solidFill>
                  <a:schemeClr val="tx1"/>
                </a:solidFill>
              </a:rPr>
              <a:t>Mini Case Study</a:t>
            </a:r>
            <a:endParaRPr lang="en-US" dirty="0">
              <a:solidFill>
                <a:schemeClr val="tx1"/>
              </a:solidFill>
            </a:endParaRPr>
          </a:p>
        </p:txBody>
      </p:sp>
      <p:sp>
        <p:nvSpPr>
          <p:cNvPr id="4" name="Footer Placeholder 3"/>
          <p:cNvSpPr>
            <a:spLocks noGrp="1"/>
          </p:cNvSpPr>
          <p:nvPr>
            <p:ph type="ftr" sz="quarter" idx="3"/>
          </p:nvPr>
        </p:nvSpPr>
        <p:spPr/>
        <p:txBody>
          <a:bodyPr/>
          <a:lstStyle/>
          <a:p>
            <a:pPr>
              <a:defRPr/>
            </a:pPr>
            <a:endParaRPr lang="en-US" sz="1200" dirty="0">
              <a:solidFill>
                <a:srgbClr val="000000"/>
              </a:solidFill>
            </a:endParaRPr>
          </a:p>
        </p:txBody>
      </p:sp>
    </p:spTree>
    <p:extLst>
      <p:ext uri="{BB962C8B-B14F-4D97-AF65-F5344CB8AC3E}">
        <p14:creationId xmlns:p14="http://schemas.microsoft.com/office/powerpoint/2010/main" val="134040460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a:defRPr/>
            </a:pPr>
            <a:endParaRPr lang="en-US" sz="1200" dirty="0">
              <a:solidFill>
                <a:srgbClr val="000000"/>
              </a:solidFill>
            </a:endParaRPr>
          </a:p>
        </p:txBody>
      </p:sp>
      <p:pic>
        <p:nvPicPr>
          <p:cNvPr id="6" name="Picture 5"/>
          <p:cNvPicPr>
            <a:picLocks noChangeAspect="1"/>
          </p:cNvPicPr>
          <p:nvPr/>
        </p:nvPicPr>
        <p:blipFill>
          <a:blip r:embed="rId2"/>
          <a:stretch>
            <a:fillRect/>
          </a:stretch>
        </p:blipFill>
        <p:spPr>
          <a:xfrm>
            <a:off x="2613954" y="28874"/>
            <a:ext cx="4023360" cy="6544809"/>
          </a:xfrm>
          <a:prstGeom prst="rect">
            <a:avLst/>
          </a:prstGeom>
          <a:ln>
            <a:solidFill>
              <a:schemeClr val="tx1"/>
            </a:solidFill>
          </a:ln>
        </p:spPr>
      </p:pic>
      <p:sp>
        <p:nvSpPr>
          <p:cNvPr id="7" name="Oval 6"/>
          <p:cNvSpPr/>
          <p:nvPr/>
        </p:nvSpPr>
        <p:spPr>
          <a:xfrm>
            <a:off x="2598312" y="47325"/>
            <a:ext cx="914400" cy="8229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p:cNvCxnSpPr/>
          <p:nvPr/>
        </p:nvCxnSpPr>
        <p:spPr>
          <a:xfrm>
            <a:off x="4789010" y="1580150"/>
            <a:ext cx="444321"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93794" y="1578550"/>
            <a:ext cx="444321"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67525" y="1753400"/>
            <a:ext cx="444321"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ight Arrow 11"/>
          <p:cNvSpPr/>
          <p:nvPr/>
        </p:nvSpPr>
        <p:spPr>
          <a:xfrm>
            <a:off x="2443767" y="5884926"/>
            <a:ext cx="618186" cy="36347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732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DOT plan  sheet - former 255 Main Anchor property.pdf - Adobe Rea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371600"/>
            <a:ext cx="11430000" cy="9144000"/>
          </a:xfrm>
          <a:prstGeom prst="rect">
            <a:avLst/>
          </a:prstGeom>
        </p:spPr>
      </p:pic>
      <p:sp>
        <p:nvSpPr>
          <p:cNvPr id="5" name="Rectangle 4"/>
          <p:cNvSpPr/>
          <p:nvPr/>
        </p:nvSpPr>
        <p:spPr>
          <a:xfrm>
            <a:off x="609600" y="2617840"/>
            <a:ext cx="6477000" cy="685800"/>
          </a:xfrm>
          <a:prstGeom prst="rect">
            <a:avLst/>
          </a:prstGeom>
          <a:solidFill>
            <a:srgbClr val="E8644E">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5102941" y="2438400"/>
            <a:ext cx="2015613" cy="147484"/>
          </a:xfrm>
          <a:custGeom>
            <a:avLst/>
            <a:gdLst>
              <a:gd name="connsiteX0" fmla="*/ 0 w 2015613"/>
              <a:gd name="connsiteY0" fmla="*/ 147484 h 147484"/>
              <a:gd name="connsiteX1" fmla="*/ 0 w 2015613"/>
              <a:gd name="connsiteY1" fmla="*/ 9832 h 147484"/>
              <a:gd name="connsiteX2" fmla="*/ 688258 w 2015613"/>
              <a:gd name="connsiteY2" fmla="*/ 0 h 147484"/>
              <a:gd name="connsiteX3" fmla="*/ 688258 w 2015613"/>
              <a:gd name="connsiteY3" fmla="*/ 49161 h 147484"/>
              <a:gd name="connsiteX4" fmla="*/ 2015613 w 2015613"/>
              <a:gd name="connsiteY4" fmla="*/ 68825 h 147484"/>
              <a:gd name="connsiteX5" fmla="*/ 2015613 w 2015613"/>
              <a:gd name="connsiteY5" fmla="*/ 127819 h 147484"/>
              <a:gd name="connsiteX6" fmla="*/ 0 w 2015613"/>
              <a:gd name="connsiteY6" fmla="*/ 147484 h 1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5613" h="147484">
                <a:moveTo>
                  <a:pt x="0" y="147484"/>
                </a:moveTo>
                <a:lnTo>
                  <a:pt x="0" y="9832"/>
                </a:lnTo>
                <a:lnTo>
                  <a:pt x="688258" y="0"/>
                </a:lnTo>
                <a:lnTo>
                  <a:pt x="688258" y="49161"/>
                </a:lnTo>
                <a:lnTo>
                  <a:pt x="2015613" y="68825"/>
                </a:lnTo>
                <a:lnTo>
                  <a:pt x="2015613" y="127819"/>
                </a:lnTo>
                <a:lnTo>
                  <a:pt x="0" y="147484"/>
                </a:lnTo>
                <a:close/>
              </a:path>
            </a:pathLst>
          </a:custGeom>
          <a:solidFill>
            <a:srgbClr val="FAFF37">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99767" y="2025443"/>
            <a:ext cx="776748" cy="570271"/>
          </a:xfrm>
          <a:custGeom>
            <a:avLst/>
            <a:gdLst>
              <a:gd name="connsiteX0" fmla="*/ 776748 w 776748"/>
              <a:gd name="connsiteY0" fmla="*/ 570271 h 570271"/>
              <a:gd name="connsiteX1" fmla="*/ 776748 w 776748"/>
              <a:gd name="connsiteY1" fmla="*/ 226142 h 570271"/>
              <a:gd name="connsiteX2" fmla="*/ 68826 w 776748"/>
              <a:gd name="connsiteY2" fmla="*/ 216310 h 570271"/>
              <a:gd name="connsiteX3" fmla="*/ 58993 w 776748"/>
              <a:gd name="connsiteY3" fmla="*/ 0 h 570271"/>
              <a:gd name="connsiteX4" fmla="*/ 0 w 776748"/>
              <a:gd name="connsiteY4" fmla="*/ 0 h 570271"/>
              <a:gd name="connsiteX5" fmla="*/ 9832 w 776748"/>
              <a:gd name="connsiteY5" fmla="*/ 511278 h 570271"/>
              <a:gd name="connsiteX6" fmla="*/ 78658 w 776748"/>
              <a:gd name="connsiteY6" fmla="*/ 560439 h 570271"/>
              <a:gd name="connsiteX7" fmla="*/ 776748 w 776748"/>
              <a:gd name="connsiteY7" fmla="*/ 570271 h 57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748" h="570271">
                <a:moveTo>
                  <a:pt x="776748" y="570271"/>
                </a:moveTo>
                <a:lnTo>
                  <a:pt x="776748" y="226142"/>
                </a:lnTo>
                <a:lnTo>
                  <a:pt x="68826" y="216310"/>
                </a:lnTo>
                <a:lnTo>
                  <a:pt x="58993" y="0"/>
                </a:lnTo>
                <a:lnTo>
                  <a:pt x="0" y="0"/>
                </a:lnTo>
                <a:lnTo>
                  <a:pt x="9832" y="511278"/>
                </a:lnTo>
                <a:lnTo>
                  <a:pt x="78658" y="560439"/>
                </a:lnTo>
                <a:lnTo>
                  <a:pt x="776748" y="570271"/>
                </a:lnTo>
                <a:close/>
              </a:path>
            </a:pathLst>
          </a:custGeom>
          <a:solidFill>
            <a:srgbClr val="FAFF37">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971800" y="2672834"/>
            <a:ext cx="685800" cy="400110"/>
          </a:xfrm>
          <a:prstGeom prst="rect">
            <a:avLst/>
          </a:prstGeom>
          <a:noFill/>
        </p:spPr>
        <p:txBody>
          <a:bodyPr wrap="square" rtlCol="0">
            <a:spAutoFit/>
          </a:bodyPr>
          <a:lstStyle/>
          <a:p>
            <a:r>
              <a:rPr lang="en-US" sz="2000" b="1" dirty="0" smtClean="0"/>
              <a:t>WD</a:t>
            </a:r>
            <a:endParaRPr lang="en-US" sz="2000" b="1" dirty="0"/>
          </a:p>
        </p:txBody>
      </p:sp>
      <p:sp>
        <p:nvSpPr>
          <p:cNvPr id="17" name="TextBox 16"/>
          <p:cNvSpPr txBox="1"/>
          <p:nvPr/>
        </p:nvSpPr>
        <p:spPr>
          <a:xfrm>
            <a:off x="3314700" y="1447800"/>
            <a:ext cx="723900" cy="400110"/>
          </a:xfrm>
          <a:prstGeom prst="rect">
            <a:avLst/>
          </a:prstGeom>
          <a:noFill/>
        </p:spPr>
        <p:txBody>
          <a:bodyPr wrap="square" rtlCol="0">
            <a:spAutoFit/>
          </a:bodyPr>
          <a:lstStyle/>
          <a:p>
            <a:r>
              <a:rPr lang="en-US" sz="2000" b="1" dirty="0" smtClean="0"/>
              <a:t>T</a:t>
            </a:r>
            <a:endParaRPr lang="en-US" sz="2000" b="1" dirty="0"/>
          </a:p>
        </p:txBody>
      </p:sp>
      <p:cxnSp>
        <p:nvCxnSpPr>
          <p:cNvPr id="19" name="Straight Arrow Connector 18"/>
          <p:cNvCxnSpPr>
            <a:stCxn id="17" idx="1"/>
          </p:cNvCxnSpPr>
          <p:nvPr/>
        </p:nvCxnSpPr>
        <p:spPr>
          <a:xfrm flipH="1">
            <a:off x="1447800" y="1647855"/>
            <a:ext cx="1866900" cy="48574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a:off x="3581400" y="1647855"/>
            <a:ext cx="1501877" cy="58406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TextBox 25"/>
          <p:cNvSpPr txBox="1"/>
          <p:nvPr/>
        </p:nvSpPr>
        <p:spPr>
          <a:xfrm>
            <a:off x="3314700" y="304800"/>
            <a:ext cx="1562100" cy="685800"/>
          </a:xfrm>
          <a:prstGeom prst="rect">
            <a:avLst/>
          </a:prstGeom>
          <a:solidFill>
            <a:schemeClr val="bg1"/>
          </a:solidFill>
        </p:spPr>
        <p:txBody>
          <a:bodyPr wrap="square" rtlCol="0">
            <a:spAutoFit/>
          </a:bodyPr>
          <a:lstStyle/>
          <a:p>
            <a:endParaRPr lang="en-US" dirty="0"/>
          </a:p>
        </p:txBody>
      </p:sp>
      <p:sp>
        <p:nvSpPr>
          <p:cNvPr id="27" name="TextBox 26"/>
          <p:cNvSpPr txBox="1"/>
          <p:nvPr/>
        </p:nvSpPr>
        <p:spPr>
          <a:xfrm>
            <a:off x="8839200" y="1295400"/>
            <a:ext cx="152400" cy="521732"/>
          </a:xfrm>
          <a:prstGeom prst="rect">
            <a:avLst/>
          </a:prstGeom>
          <a:solidFill>
            <a:schemeClr val="bg1"/>
          </a:solidFill>
        </p:spPr>
        <p:txBody>
          <a:bodyPr wrap="square" rtlCol="0">
            <a:spAutoFit/>
          </a:bodyPr>
          <a:lstStyle/>
          <a:p>
            <a:endParaRPr lang="en-US" dirty="0"/>
          </a:p>
        </p:txBody>
      </p:sp>
      <p:sp>
        <p:nvSpPr>
          <p:cNvPr id="29" name="TextBox 28"/>
          <p:cNvSpPr txBox="1"/>
          <p:nvPr/>
        </p:nvSpPr>
        <p:spPr>
          <a:xfrm>
            <a:off x="8839200" y="5105400"/>
            <a:ext cx="152400" cy="1143000"/>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1524000" y="304800"/>
            <a:ext cx="4876800" cy="646331"/>
          </a:xfrm>
          <a:prstGeom prst="rect">
            <a:avLst/>
          </a:prstGeom>
          <a:solidFill>
            <a:srgbClr val="FF9900"/>
          </a:solidFill>
          <a:ln>
            <a:solidFill>
              <a:schemeClr val="tx1"/>
            </a:solidFill>
          </a:ln>
        </p:spPr>
        <p:txBody>
          <a:bodyPr wrap="square" rtlCol="0">
            <a:spAutoFit/>
          </a:bodyPr>
          <a:lstStyle/>
          <a:p>
            <a:r>
              <a:rPr lang="en-US" b="1" dirty="0" smtClean="0"/>
              <a:t>The acquisition of the part taken is subject to ODOT’s power of eminent domain</a:t>
            </a:r>
            <a:endParaRPr lang="en-US" b="1" dirty="0"/>
          </a:p>
        </p:txBody>
      </p:sp>
      <p:sp>
        <p:nvSpPr>
          <p:cNvPr id="11" name="TextBox 10"/>
          <p:cNvSpPr txBox="1"/>
          <p:nvPr/>
        </p:nvSpPr>
        <p:spPr>
          <a:xfrm>
            <a:off x="1143000" y="4876800"/>
            <a:ext cx="5943600" cy="646331"/>
          </a:xfrm>
          <a:prstGeom prst="rect">
            <a:avLst/>
          </a:prstGeom>
          <a:solidFill>
            <a:srgbClr val="FF9900"/>
          </a:solidFill>
          <a:ln>
            <a:solidFill>
              <a:schemeClr val="tx1"/>
            </a:solidFill>
          </a:ln>
        </p:spPr>
        <p:txBody>
          <a:bodyPr wrap="square" rtlCol="0">
            <a:spAutoFit/>
          </a:bodyPr>
          <a:lstStyle/>
          <a:p>
            <a:r>
              <a:rPr lang="en-US" b="1" dirty="0" smtClean="0"/>
              <a:t>The law governing eminent domain in Ohio is ORC Chapter 163</a:t>
            </a:r>
            <a:endParaRPr lang="en-US" b="1" dirty="0"/>
          </a:p>
        </p:txBody>
      </p:sp>
      <p:sp>
        <p:nvSpPr>
          <p:cNvPr id="20" name="TextBox 19"/>
          <p:cNvSpPr txBox="1"/>
          <p:nvPr/>
        </p:nvSpPr>
        <p:spPr>
          <a:xfrm>
            <a:off x="1143000" y="5678269"/>
            <a:ext cx="5943600" cy="646331"/>
          </a:xfrm>
          <a:prstGeom prst="rect">
            <a:avLst/>
          </a:prstGeom>
          <a:solidFill>
            <a:srgbClr val="FF9900"/>
          </a:solidFill>
          <a:ln>
            <a:solidFill>
              <a:schemeClr val="tx1"/>
            </a:solidFill>
          </a:ln>
        </p:spPr>
        <p:txBody>
          <a:bodyPr wrap="square" rtlCol="0">
            <a:spAutoFit/>
          </a:bodyPr>
          <a:lstStyle/>
          <a:p>
            <a:r>
              <a:rPr lang="en-US" b="1" dirty="0" smtClean="0"/>
              <a:t>These laws require ODOT to provide the owner several things</a:t>
            </a:r>
            <a:endParaRPr lang="en-US" b="1" dirty="0"/>
          </a:p>
        </p:txBody>
      </p:sp>
      <p:sp>
        <p:nvSpPr>
          <p:cNvPr id="12" name="Right Arrow 11"/>
          <p:cNvSpPr/>
          <p:nvPr/>
        </p:nvSpPr>
        <p:spPr>
          <a:xfrm>
            <a:off x="685800" y="381000"/>
            <a:ext cx="762000"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22" name="Right Arrow 21"/>
          <p:cNvSpPr/>
          <p:nvPr/>
        </p:nvSpPr>
        <p:spPr>
          <a:xfrm>
            <a:off x="228600" y="5763768"/>
            <a:ext cx="762000"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23" name="Right Arrow 22"/>
          <p:cNvSpPr/>
          <p:nvPr/>
        </p:nvSpPr>
        <p:spPr>
          <a:xfrm>
            <a:off x="228600" y="4849368"/>
            <a:ext cx="762000"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6" name="TextBox 5"/>
          <p:cNvSpPr txBox="1"/>
          <p:nvPr/>
        </p:nvSpPr>
        <p:spPr>
          <a:xfrm>
            <a:off x="4343400" y="2877979"/>
            <a:ext cx="2743200" cy="246221"/>
          </a:xfrm>
          <a:prstGeom prst="rect">
            <a:avLst/>
          </a:prstGeom>
          <a:solidFill>
            <a:schemeClr val="bg1"/>
          </a:solidFill>
        </p:spPr>
        <p:txBody>
          <a:bodyPr wrap="square" rtlCol="0">
            <a:spAutoFit/>
          </a:bodyPr>
          <a:lstStyle/>
          <a:p>
            <a:r>
              <a:rPr lang="en-US" sz="1000" b="1" dirty="0" smtClean="0"/>
              <a:t>Colored-in areas represent the part taken</a:t>
            </a:r>
            <a:endParaRPr lang="en-US" sz="1000" b="1" dirty="0"/>
          </a:p>
        </p:txBody>
      </p:sp>
    </p:spTree>
    <p:extLst>
      <p:ext uri="{BB962C8B-B14F-4D97-AF65-F5344CB8AC3E}">
        <p14:creationId xmlns:p14="http://schemas.microsoft.com/office/powerpoint/2010/main" val="259888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fill="hold"/>
                                        <p:tgtEl>
                                          <p:spTgt spid="20"/>
                                        </p:tgtEl>
                                        <p:attrNameLst>
                                          <p:attrName>ppt_x</p:attrName>
                                        </p:attrNameLst>
                                      </p:cBhvr>
                                      <p:tavLst>
                                        <p:tav tm="0">
                                          <p:val>
                                            <p:strVal val="#ppt_x"/>
                                          </p:val>
                                        </p:tav>
                                        <p:tav tm="100000">
                                          <p:val>
                                            <p:strVal val="#ppt_x"/>
                                          </p:val>
                                        </p:tav>
                                      </p:tavLst>
                                    </p:anim>
                                    <p:anim calcmode="lin" valueType="num">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6" grpId="0"/>
      <p:bldP spid="17" grpId="0"/>
      <p:bldP spid="8" grpId="0" animBg="1"/>
      <p:bldP spid="11" grpId="0" animBg="1"/>
      <p:bldP spid="20" grpId="0" animBg="1"/>
      <p:bldP spid="12" grpId="0" animBg="1"/>
      <p:bldP spid="22" grpId="0" animBg="1"/>
      <p:bldP spid="23"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a:defRPr/>
            </a:pPr>
            <a:endParaRPr lang="en-US" sz="1200" dirty="0">
              <a:solidFill>
                <a:srgbClr val="000000"/>
              </a:solidFill>
            </a:endParaRPr>
          </a:p>
        </p:txBody>
      </p:sp>
      <p:pic>
        <p:nvPicPr>
          <p:cNvPr id="3" name="Picture 2"/>
          <p:cNvPicPr>
            <a:picLocks noChangeAspect="1"/>
          </p:cNvPicPr>
          <p:nvPr/>
        </p:nvPicPr>
        <p:blipFill>
          <a:blip r:embed="rId2"/>
          <a:stretch>
            <a:fillRect/>
          </a:stretch>
        </p:blipFill>
        <p:spPr>
          <a:xfrm>
            <a:off x="24875" y="316039"/>
            <a:ext cx="4300655" cy="5943600"/>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4598819" y="296793"/>
            <a:ext cx="4514758" cy="5943600"/>
          </a:xfrm>
          <a:prstGeom prst="rect">
            <a:avLst/>
          </a:prstGeom>
          <a:ln>
            <a:solidFill>
              <a:schemeClr val="tx1"/>
            </a:solidFill>
          </a:ln>
        </p:spPr>
      </p:pic>
      <p:sp>
        <p:nvSpPr>
          <p:cNvPr id="6" name="Rectangle 5"/>
          <p:cNvSpPr/>
          <p:nvPr/>
        </p:nvSpPr>
        <p:spPr>
          <a:xfrm>
            <a:off x="1163706" y="914401"/>
            <a:ext cx="3027294"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304800" y="1074807"/>
            <a:ext cx="3886199" cy="50211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ight Arrow 7"/>
          <p:cNvSpPr/>
          <p:nvPr/>
        </p:nvSpPr>
        <p:spPr>
          <a:xfrm>
            <a:off x="4067499" y="3233902"/>
            <a:ext cx="885501" cy="36347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p:cNvSpPr/>
          <p:nvPr/>
        </p:nvSpPr>
        <p:spPr>
          <a:xfrm>
            <a:off x="6612466" y="1771850"/>
            <a:ext cx="6858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5178974" y="4144359"/>
            <a:ext cx="3660226" cy="9643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p:cNvCxnSpPr/>
          <p:nvPr/>
        </p:nvCxnSpPr>
        <p:spPr>
          <a:xfrm flipH="1">
            <a:off x="7323225" y="4295275"/>
            <a:ext cx="1295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296300" y="4400350"/>
            <a:ext cx="1143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30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228" y="1031115"/>
            <a:ext cx="8876764" cy="4819918"/>
          </a:xfrm>
        </p:spPr>
        <p:txBody>
          <a:bodyPr/>
          <a:lstStyle/>
          <a:p>
            <a:pPr algn="l"/>
            <a:r>
              <a:rPr lang="en-US" b="1" dirty="0" smtClean="0"/>
              <a:t>					</a:t>
            </a:r>
            <a:endParaRPr lang="en-US" b="1" dirty="0"/>
          </a:p>
        </p:txBody>
      </p:sp>
      <p:pic>
        <p:nvPicPr>
          <p:cNvPr id="2" name="Picture 1"/>
          <p:cNvPicPr>
            <a:picLocks noChangeAspect="1"/>
          </p:cNvPicPr>
          <p:nvPr/>
        </p:nvPicPr>
        <p:blipFill>
          <a:blip r:embed="rId2"/>
          <a:stretch>
            <a:fillRect/>
          </a:stretch>
        </p:blipFill>
        <p:spPr>
          <a:xfrm>
            <a:off x="22626" y="1050810"/>
            <a:ext cx="4396974" cy="5486400"/>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4717181" y="999331"/>
            <a:ext cx="4389120" cy="5536275"/>
          </a:xfrm>
          <a:prstGeom prst="rect">
            <a:avLst/>
          </a:prstGeom>
          <a:ln>
            <a:solidFill>
              <a:schemeClr val="tx1"/>
            </a:solidFill>
          </a:ln>
        </p:spPr>
      </p:pic>
      <p:sp>
        <p:nvSpPr>
          <p:cNvPr id="5" name="Rectangle 4"/>
          <p:cNvSpPr/>
          <p:nvPr/>
        </p:nvSpPr>
        <p:spPr>
          <a:xfrm>
            <a:off x="304801" y="2560583"/>
            <a:ext cx="3799848" cy="5636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5874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a:solidFill>
                  <a:srgbClr val="FFFFFF"/>
                </a:solidFill>
              </a:rPr>
              <a:t>The acquisition is a total take of the residential </a:t>
            </a:r>
            <a:r>
              <a:rPr lang="en-US" sz="2400" dirty="0" smtClean="0">
                <a:solidFill>
                  <a:srgbClr val="FFFFFF"/>
                </a:solidFill>
              </a:rPr>
              <a:t>property</a:t>
            </a:r>
            <a:endParaRPr lang="en-US" sz="2400" dirty="0" smtClean="0">
              <a:solidFill>
                <a:schemeClr val="tx1"/>
              </a:solidFill>
            </a:endParaRPr>
          </a:p>
          <a:p>
            <a:pPr marL="0" indent="0">
              <a:buNone/>
            </a:pPr>
            <a:r>
              <a:rPr lang="en-US" sz="2400" dirty="0"/>
              <a:t>Improved with a home occupied by Mrs. Janice Holt since 1962</a:t>
            </a:r>
          </a:p>
          <a:p>
            <a:pPr marL="0" indent="0">
              <a:buNone/>
            </a:pPr>
            <a:r>
              <a:rPr lang="en-US" sz="2400" dirty="0"/>
              <a:t>FMVE was </a:t>
            </a:r>
            <a:r>
              <a:rPr lang="en-US" sz="2400" dirty="0" smtClean="0"/>
              <a:t>offered to the owners</a:t>
            </a:r>
            <a:endParaRPr lang="en-US" sz="2400" dirty="0"/>
          </a:p>
          <a:p>
            <a:pPr marL="0" indent="0">
              <a:buNone/>
            </a:pPr>
            <a:r>
              <a:rPr lang="en-US" sz="2400" dirty="0"/>
              <a:t>Negotiations occurred - all parties agreed to price </a:t>
            </a:r>
            <a:endParaRPr lang="en-US" sz="2400" dirty="0" smtClean="0"/>
          </a:p>
          <a:p>
            <a:pPr marL="0" indent="0">
              <a:buNone/>
            </a:pPr>
            <a:r>
              <a:rPr lang="en-US" sz="2400" dirty="0"/>
              <a:t>_________________________________________________</a:t>
            </a:r>
          </a:p>
          <a:p>
            <a:pPr marL="0" indent="0">
              <a:buNone/>
            </a:pPr>
            <a:r>
              <a:rPr lang="en-US" sz="2400" dirty="0"/>
              <a:t>Peggy </a:t>
            </a:r>
            <a:r>
              <a:rPr lang="en-US" sz="2400" dirty="0" err="1"/>
              <a:t>Streight</a:t>
            </a:r>
            <a:r>
              <a:rPr lang="en-US" sz="2400" dirty="0"/>
              <a:t>, the </a:t>
            </a:r>
            <a:r>
              <a:rPr lang="en-US" sz="2400" dirty="0" smtClean="0"/>
              <a:t>daughter does </a:t>
            </a:r>
            <a:r>
              <a:rPr lang="en-US" sz="2400" dirty="0"/>
              <a:t>not want paid</a:t>
            </a:r>
          </a:p>
          <a:p>
            <a:pPr marL="0" indent="0">
              <a:buNone/>
            </a:pPr>
            <a:r>
              <a:rPr lang="en-US" sz="2400" dirty="0"/>
              <a:t>She wants her mother to receive all of the money</a:t>
            </a:r>
          </a:p>
          <a:p>
            <a:pPr marL="0" indent="0">
              <a:buNone/>
            </a:pPr>
            <a:r>
              <a:rPr lang="en-US" sz="2400" dirty="0"/>
              <a:t>Can this occur and if so, how?</a:t>
            </a:r>
          </a:p>
          <a:p>
            <a:pPr marL="0" indent="0">
              <a:buNone/>
              <a:tabLst>
                <a:tab pos="461963" algn="l"/>
              </a:tabLst>
            </a:pPr>
            <a:endParaRPr lang="en-US" sz="2400" dirty="0">
              <a:solidFill>
                <a:srgbClr val="FFFFFF"/>
              </a:solidFill>
            </a:endParaRPr>
          </a:p>
          <a:p>
            <a:pPr marL="0" indent="0">
              <a:buNone/>
              <a:tabLst>
                <a:tab pos="461963" algn="l"/>
              </a:tabLst>
            </a:pPr>
            <a:endParaRPr lang="en-US" sz="2400" dirty="0" smtClean="0">
              <a:solidFill>
                <a:srgbClr val="FFFFFF"/>
              </a:solidFill>
            </a:endParaRPr>
          </a:p>
          <a:p>
            <a:pPr marL="0" indent="0">
              <a:buNone/>
              <a:tabLst>
                <a:tab pos="461963" algn="l"/>
              </a:tabLst>
            </a:pPr>
            <a:endParaRPr lang="en-US" sz="2400" dirty="0" smtClean="0">
              <a:solidFill>
                <a:schemeClr val="tx1"/>
              </a:solidFill>
            </a:endParaRPr>
          </a:p>
          <a:p>
            <a:pPr marL="0" indent="0">
              <a:buNone/>
              <a:tabLst>
                <a:tab pos="461963" algn="l"/>
              </a:tabLst>
            </a:pPr>
            <a:endParaRPr lang="en-US" sz="2400" dirty="0">
              <a:solidFill>
                <a:schemeClr val="tx1"/>
              </a:solidFill>
            </a:endParaRPr>
          </a:p>
          <a:p>
            <a:pPr marL="0" indent="0">
              <a:buNone/>
              <a:tabLst>
                <a:tab pos="461963" algn="l"/>
              </a:tabLst>
            </a:pPr>
            <a:endParaRPr lang="en-US" sz="2400" dirty="0" smtClean="0">
              <a:solidFill>
                <a:schemeClr val="tx1"/>
              </a:solidFill>
            </a:endParaRPr>
          </a:p>
          <a:p>
            <a:pPr marL="0" indent="0">
              <a:buNone/>
              <a:tabLst>
                <a:tab pos="461963" algn="l"/>
              </a:tabLst>
            </a:pPr>
            <a:endParaRPr lang="en-US" sz="24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sp>
        <p:nvSpPr>
          <p:cNvPr id="2" name="TextBox 1"/>
          <p:cNvSpPr txBox="1"/>
          <p:nvPr/>
        </p:nvSpPr>
        <p:spPr>
          <a:xfrm>
            <a:off x="1066800" y="4191000"/>
            <a:ext cx="6400800" cy="707886"/>
          </a:xfrm>
          <a:prstGeom prst="rect">
            <a:avLst/>
          </a:prstGeom>
          <a:solidFill>
            <a:schemeClr val="bg1"/>
          </a:solidFill>
        </p:spPr>
        <p:txBody>
          <a:bodyPr wrap="square" rtlCol="0">
            <a:spAutoFit/>
          </a:bodyPr>
          <a:lstStyle/>
          <a:p>
            <a:r>
              <a:rPr lang="en-US" sz="2000" b="1" dirty="0" smtClean="0"/>
              <a:t>Why are we talking about compensation paid to an owner in a title class?</a:t>
            </a:r>
            <a:endParaRPr lang="en-US" sz="2000" b="1" dirty="0"/>
          </a:p>
        </p:txBody>
      </p:sp>
      <p:sp>
        <p:nvSpPr>
          <p:cNvPr id="7" name="TextBox 6"/>
          <p:cNvSpPr txBox="1"/>
          <p:nvPr/>
        </p:nvSpPr>
        <p:spPr>
          <a:xfrm>
            <a:off x="1066800" y="5007114"/>
            <a:ext cx="6400800" cy="707886"/>
          </a:xfrm>
          <a:prstGeom prst="rect">
            <a:avLst/>
          </a:prstGeom>
          <a:solidFill>
            <a:schemeClr val="bg1"/>
          </a:solidFill>
        </p:spPr>
        <p:txBody>
          <a:bodyPr wrap="square" rtlCol="0">
            <a:spAutoFit/>
          </a:bodyPr>
          <a:lstStyle/>
          <a:p>
            <a:r>
              <a:rPr lang="en-US" sz="2000" b="1" dirty="0" smtClean="0"/>
              <a:t>Because the title issues will affect who ODOT pays and how the owner will be paid.</a:t>
            </a:r>
            <a:endParaRPr lang="en-US" sz="2000" b="1" dirty="0"/>
          </a:p>
        </p:txBody>
      </p:sp>
    </p:spTree>
    <p:extLst>
      <p:ext uri="{BB962C8B-B14F-4D97-AF65-F5344CB8AC3E}">
        <p14:creationId xmlns:p14="http://schemas.microsoft.com/office/powerpoint/2010/main" val="147020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additive="base">
                                        <p:cTn id="52" dur="500" fill="hold"/>
                                        <p:tgtEl>
                                          <p:spTgt spid="7"/>
                                        </p:tgtEl>
                                        <p:attrNameLst>
                                          <p:attrName>ppt_x</p:attrName>
                                        </p:attrNameLst>
                                      </p:cBhvr>
                                      <p:tavLst>
                                        <p:tav tm="0">
                                          <p:val>
                                            <p:strVal val="#ppt_x"/>
                                          </p:val>
                                        </p:tav>
                                        <p:tav tm="100000">
                                          <p:val>
                                            <p:strVal val="#ppt_x"/>
                                          </p:val>
                                        </p:tav>
                                      </p:tavLst>
                                    </p:anim>
                                    <p:anim calcmode="lin" valueType="num">
                                      <p:cBhvr additive="base">
                                        <p:cTn id="5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839200" cy="59436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461963" algn="l"/>
              </a:tabLst>
            </a:pPr>
            <a:r>
              <a:rPr lang="en-US" sz="2400" dirty="0"/>
              <a:t>ODOT cannot be involved with property owner tax issues</a:t>
            </a:r>
          </a:p>
          <a:p>
            <a:pPr marL="0" indent="0">
              <a:buNone/>
            </a:pPr>
            <a:r>
              <a:rPr lang="en-US" sz="2400" dirty="0"/>
              <a:t>Currently, title to the property is…</a:t>
            </a:r>
          </a:p>
          <a:p>
            <a:pPr marL="342900" indent="-342900">
              <a:buFontTx/>
              <a:buChar char="-"/>
            </a:pPr>
            <a:r>
              <a:rPr lang="en-US" sz="2400" dirty="0"/>
              <a:t>From the Affidavit</a:t>
            </a:r>
          </a:p>
          <a:p>
            <a:pPr marL="0" indent="0">
              <a:buNone/>
              <a:tabLst>
                <a:tab pos="461963" algn="l"/>
              </a:tabLst>
            </a:pPr>
            <a:endParaRPr lang="en-US" sz="2400" dirty="0" smtClean="0">
              <a:solidFill>
                <a:srgbClr val="FFFFFF"/>
              </a:solidFill>
            </a:endParaRPr>
          </a:p>
          <a:p>
            <a:pPr marL="0" indent="0">
              <a:buNone/>
            </a:pPr>
            <a:r>
              <a:rPr lang="en-US" sz="2400" dirty="0"/>
              <a:t>No one person owns more than another</a:t>
            </a:r>
          </a:p>
          <a:p>
            <a:r>
              <a:rPr lang="en-US" sz="2400" dirty="0"/>
              <a:t>ODOT cannot issue 1 warrant with two names</a:t>
            </a:r>
          </a:p>
          <a:p>
            <a:r>
              <a:rPr lang="en-US" sz="2400" dirty="0"/>
              <a:t>ODOT will issue 2 warrants with Holt getting 50% and </a:t>
            </a:r>
            <a:r>
              <a:rPr lang="en-US" sz="2400" dirty="0" err="1"/>
              <a:t>Streight</a:t>
            </a:r>
            <a:r>
              <a:rPr lang="en-US" sz="2400" dirty="0"/>
              <a:t> getting 50%</a:t>
            </a:r>
          </a:p>
          <a:p>
            <a:pPr marL="0" indent="0">
              <a:buNone/>
              <a:tabLst>
                <a:tab pos="461963" algn="l"/>
              </a:tabLst>
            </a:pPr>
            <a:r>
              <a:rPr lang="en-US" sz="2400" dirty="0" smtClean="0"/>
              <a:t>__________________________________________________</a:t>
            </a:r>
            <a:endParaRPr lang="en-US" sz="2400" dirty="0"/>
          </a:p>
          <a:p>
            <a:pPr marL="0" indent="0">
              <a:buNone/>
            </a:pPr>
            <a:r>
              <a:rPr lang="en-US" sz="2400" dirty="0"/>
              <a:t>The other option…</a:t>
            </a:r>
          </a:p>
          <a:p>
            <a:r>
              <a:rPr lang="en-US" sz="2400" dirty="0" err="1"/>
              <a:t>Streight</a:t>
            </a:r>
            <a:r>
              <a:rPr lang="en-US" sz="2400" dirty="0"/>
              <a:t> quit claims her interest to Holt prior to closing</a:t>
            </a:r>
          </a:p>
          <a:p>
            <a:r>
              <a:rPr lang="en-US" sz="2400" dirty="0"/>
              <a:t>Holt becomes absolute fee owner</a:t>
            </a:r>
          </a:p>
          <a:p>
            <a:r>
              <a:rPr lang="en-US" sz="2400" dirty="0"/>
              <a:t>Then ODOT can issue 1 warrant to Holt for the full amount of compensation</a:t>
            </a:r>
          </a:p>
          <a:p>
            <a:pPr marL="0" indent="0">
              <a:buNone/>
              <a:tabLst>
                <a:tab pos="461963" algn="l"/>
              </a:tabLst>
            </a:pPr>
            <a:endParaRPr lang="en-US" sz="2400" dirty="0" smtClean="0">
              <a:solidFill>
                <a:schemeClr val="tx1"/>
              </a:solidFill>
            </a:endParaRPr>
          </a:p>
          <a:p>
            <a:pPr marL="0" indent="0">
              <a:buNone/>
              <a:tabLst>
                <a:tab pos="461963" algn="l"/>
              </a:tabLst>
            </a:pPr>
            <a:endParaRPr lang="en-US" sz="2400" dirty="0">
              <a:solidFill>
                <a:schemeClr val="tx1"/>
              </a:solidFill>
            </a:endParaRPr>
          </a:p>
          <a:p>
            <a:pPr marL="0" indent="0">
              <a:buNone/>
              <a:tabLst>
                <a:tab pos="461963" algn="l"/>
              </a:tabLst>
            </a:pPr>
            <a:endParaRPr lang="en-US" sz="2400" dirty="0" smtClean="0">
              <a:solidFill>
                <a:schemeClr val="tx1"/>
              </a:solidFill>
            </a:endParaRPr>
          </a:p>
          <a:p>
            <a:pPr marL="0" indent="0">
              <a:buNone/>
              <a:tabLst>
                <a:tab pos="461963" algn="l"/>
              </a:tabLst>
            </a:pPr>
            <a:endParaRPr lang="en-US" sz="2400" dirty="0">
              <a:solidFill>
                <a:schemeClr val="tx1"/>
              </a:solidFill>
            </a:endParaRPr>
          </a:p>
        </p:txBody>
      </p:sp>
      <p:sp>
        <p:nvSpPr>
          <p:cNvPr id="6" name="Title 1"/>
          <p:cNvSpPr txBox="1">
            <a:spLocks/>
          </p:cNvSpPr>
          <p:nvPr/>
        </p:nvSpPr>
        <p:spPr bwMode="auto">
          <a:xfrm>
            <a:off x="457200" y="76200"/>
            <a:ext cx="7924800" cy="7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461963" algn="l"/>
              </a:tabLst>
            </a:pPr>
            <a:endParaRPr lang="en-US" dirty="0">
              <a:solidFill>
                <a:srgbClr val="FFFFFF"/>
              </a:solidFill>
              <a:latin typeface="Arial"/>
            </a:endParaRPr>
          </a:p>
        </p:txBody>
      </p:sp>
      <p:pic>
        <p:nvPicPr>
          <p:cNvPr id="4" name="Picture 3"/>
          <p:cNvPicPr>
            <a:picLocks noChangeAspect="1"/>
          </p:cNvPicPr>
          <p:nvPr/>
        </p:nvPicPr>
        <p:blipFill>
          <a:blip r:embed="rId4"/>
          <a:stretch>
            <a:fillRect/>
          </a:stretch>
        </p:blipFill>
        <p:spPr>
          <a:xfrm>
            <a:off x="228600" y="1066800"/>
            <a:ext cx="8412480" cy="790917"/>
          </a:xfrm>
          <a:prstGeom prst="rect">
            <a:avLst/>
          </a:prstGeom>
          <a:ln>
            <a:solidFill>
              <a:schemeClr val="tx1"/>
            </a:solidFill>
          </a:ln>
        </p:spPr>
      </p:pic>
    </p:spTree>
    <p:extLst>
      <p:ext uri="{BB962C8B-B14F-4D97-AF65-F5344CB8AC3E}">
        <p14:creationId xmlns:p14="http://schemas.microsoft.com/office/powerpoint/2010/main" val="264143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barn(inVertical)">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barn(inVertical)">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barn(inVertical)">
                                      <p:cBhvr>
                                        <p:cTn id="57" dur="500"/>
                                        <p:tgtEl>
                                          <p:spTgt spid="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5">
                                            <p:txEl>
                                              <p:pRg st="11" end="11"/>
                                            </p:txEl>
                                          </p:spTgt>
                                        </p:tgtEl>
                                        <p:attrNameLst>
                                          <p:attrName>style.visibility</p:attrName>
                                        </p:attrNameLst>
                                      </p:cBhvr>
                                      <p:to>
                                        <p:strVal val="visible"/>
                                      </p:to>
                                    </p:set>
                                    <p:animEffect transition="in" filter="barn(inVertical)">
                                      <p:cBhvr>
                                        <p:cTn id="6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57300" y="971550"/>
            <a:ext cx="6629400" cy="44577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346472" algn="l"/>
              </a:tabLst>
            </a:pPr>
            <a:endParaRPr lang="en-US" sz="3000" dirty="0">
              <a:solidFill>
                <a:srgbClr val="000000"/>
              </a:solidFill>
            </a:endParaRPr>
          </a:p>
          <a:p>
            <a:pPr marL="0" indent="0" algn="ctr">
              <a:buNone/>
              <a:tabLst>
                <a:tab pos="346472" algn="l"/>
              </a:tabLst>
            </a:pPr>
            <a:r>
              <a:rPr lang="en-US" sz="3000" dirty="0">
                <a:solidFill>
                  <a:srgbClr val="000000"/>
                </a:solidFill>
              </a:rPr>
              <a:t>Titles Needed  </a:t>
            </a:r>
          </a:p>
          <a:p>
            <a:pPr marL="0" indent="0" algn="ctr">
              <a:buNone/>
              <a:tabLst>
                <a:tab pos="346472" algn="l"/>
              </a:tabLst>
            </a:pPr>
            <a:r>
              <a:rPr lang="en-US" sz="3000" dirty="0">
                <a:solidFill>
                  <a:srgbClr val="000000"/>
                </a:solidFill>
              </a:rPr>
              <a:t>For Appropriation</a:t>
            </a:r>
          </a:p>
          <a:p>
            <a:pPr marL="0" indent="0" algn="ctr">
              <a:buNone/>
              <a:tabLst>
                <a:tab pos="346472" algn="l"/>
              </a:tabLst>
            </a:pPr>
            <a:r>
              <a:rPr lang="en-US" sz="3000" dirty="0">
                <a:solidFill>
                  <a:srgbClr val="000000"/>
                </a:solidFill>
              </a:rPr>
              <a:t>_____________________</a:t>
            </a:r>
          </a:p>
          <a:p>
            <a:pPr marL="0" indent="0" algn="ctr">
              <a:buNone/>
              <a:tabLst>
                <a:tab pos="346472" algn="l"/>
              </a:tabLst>
            </a:pPr>
            <a:endParaRPr lang="en-US" sz="3000" dirty="0">
              <a:solidFill>
                <a:srgbClr val="000000"/>
              </a:solidFill>
            </a:endParaRPr>
          </a:p>
          <a:p>
            <a:pPr marL="0" indent="0" algn="ctr">
              <a:buNone/>
              <a:tabLst>
                <a:tab pos="346472" algn="l"/>
              </a:tabLst>
            </a:pPr>
            <a:r>
              <a:rPr lang="en-US" sz="3000" dirty="0">
                <a:solidFill>
                  <a:srgbClr val="000000"/>
                </a:solidFill>
              </a:rPr>
              <a:t>Section 5105 </a:t>
            </a:r>
          </a:p>
          <a:p>
            <a:pPr marL="0" indent="0" algn="ctr">
              <a:buNone/>
              <a:tabLst>
                <a:tab pos="346472" algn="l"/>
              </a:tabLst>
            </a:pPr>
            <a:r>
              <a:rPr lang="en-US" sz="3000" dirty="0">
                <a:solidFill>
                  <a:srgbClr val="000000"/>
                </a:solidFill>
              </a:rPr>
              <a:t>of the Real Estate Manual</a:t>
            </a:r>
          </a:p>
        </p:txBody>
      </p:sp>
      <p:sp>
        <p:nvSpPr>
          <p:cNvPr id="6" name="Title 1"/>
          <p:cNvSpPr txBox="1">
            <a:spLocks/>
          </p:cNvSpPr>
          <p:nvPr/>
        </p:nvSpPr>
        <p:spPr bwMode="auto">
          <a:xfrm>
            <a:off x="1485900" y="914400"/>
            <a:ext cx="5943600" cy="57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346472" algn="l"/>
              </a:tabLst>
            </a:pPr>
            <a:endParaRPr lang="en-US" sz="3000" dirty="0">
              <a:solidFill>
                <a:srgbClr val="FFFFFF"/>
              </a:solidFill>
              <a:latin typeface="Arial"/>
            </a:endParaRPr>
          </a:p>
        </p:txBody>
      </p:sp>
    </p:spTree>
    <p:extLst>
      <p:ext uri="{BB962C8B-B14F-4D97-AF65-F5344CB8AC3E}">
        <p14:creationId xmlns:p14="http://schemas.microsoft.com/office/powerpoint/2010/main" val="42882210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57300" y="971550"/>
            <a:ext cx="6629400" cy="44577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lgn="ctr">
              <a:buNone/>
              <a:tabLst>
                <a:tab pos="346472" algn="l"/>
              </a:tabLst>
            </a:pPr>
            <a:r>
              <a:rPr lang="en-US" sz="1800" u="sng" dirty="0">
                <a:solidFill>
                  <a:srgbClr val="FFFFFF"/>
                </a:solidFill>
              </a:rPr>
              <a:t>Titles Needed for Appropriation</a:t>
            </a:r>
          </a:p>
          <a:p>
            <a:pPr marL="0" indent="0">
              <a:buNone/>
              <a:tabLst>
                <a:tab pos="346472" algn="l"/>
              </a:tabLst>
            </a:pPr>
            <a:endParaRPr lang="en-US" sz="1800" dirty="0">
              <a:solidFill>
                <a:srgbClr val="FFFFFF"/>
              </a:solidFill>
            </a:endParaRPr>
          </a:p>
          <a:p>
            <a:pPr marL="0" indent="0">
              <a:buNone/>
              <a:tabLst>
                <a:tab pos="346472" algn="l"/>
              </a:tabLst>
            </a:pPr>
            <a:r>
              <a:rPr lang="en-US" sz="1800" dirty="0">
                <a:solidFill>
                  <a:srgbClr val="000000"/>
                </a:solidFill>
              </a:rPr>
              <a:t>If ODOT must take property by exercising its right of eminent domain,</a:t>
            </a:r>
            <a:r>
              <a:rPr lang="en-US" sz="1800" dirty="0">
                <a:solidFill>
                  <a:srgbClr val="FFFFFF"/>
                </a:solidFill>
              </a:rPr>
              <a:t> </a:t>
            </a:r>
            <a:r>
              <a:rPr lang="en-US" sz="1800" dirty="0">
                <a:solidFill>
                  <a:srgbClr val="000000"/>
                </a:solidFill>
              </a:rPr>
              <a:t>the AGO appropriates property on behalf of the Director</a:t>
            </a:r>
          </a:p>
          <a:p>
            <a:pPr marL="0" indent="0">
              <a:buNone/>
              <a:tabLst>
                <a:tab pos="346472" algn="l"/>
              </a:tabLst>
            </a:pPr>
            <a:endParaRPr lang="en-US" sz="1800" dirty="0">
              <a:solidFill>
                <a:srgbClr val="FFFFFF"/>
              </a:solidFill>
            </a:endParaRPr>
          </a:p>
          <a:p>
            <a:pPr marL="0" indent="0">
              <a:buNone/>
              <a:tabLst>
                <a:tab pos="346472" algn="l"/>
              </a:tabLst>
            </a:pPr>
            <a:r>
              <a:rPr lang="en-US" sz="1800" dirty="0">
                <a:solidFill>
                  <a:srgbClr val="000000"/>
                </a:solidFill>
              </a:rPr>
              <a:t>Appropriation must comply with ORC 163.01 – 163.22</a:t>
            </a:r>
          </a:p>
          <a:p>
            <a:pPr marL="0" indent="0">
              <a:buNone/>
              <a:tabLst>
                <a:tab pos="346472" algn="l"/>
              </a:tabLst>
            </a:pPr>
            <a:r>
              <a:rPr lang="en-US" sz="1800" dirty="0">
                <a:solidFill>
                  <a:srgbClr val="FFFFFF"/>
                </a:solidFill>
              </a:rPr>
              <a:t>-	These laws require notification to all parties having any 	interest in the property</a:t>
            </a:r>
          </a:p>
          <a:p>
            <a:pPr marL="0" indent="0">
              <a:buNone/>
              <a:tabLst>
                <a:tab pos="346472" algn="l"/>
              </a:tabLst>
            </a:pPr>
            <a:r>
              <a:rPr lang="en-US" sz="1800" dirty="0">
                <a:solidFill>
                  <a:srgbClr val="FFFFFF"/>
                </a:solidFill>
              </a:rPr>
              <a:t>-	The Title Report is used by the AGO to notify these 	parties</a:t>
            </a:r>
          </a:p>
        </p:txBody>
      </p:sp>
      <p:sp>
        <p:nvSpPr>
          <p:cNvPr id="6" name="Title 1"/>
          <p:cNvSpPr txBox="1">
            <a:spLocks/>
          </p:cNvSpPr>
          <p:nvPr/>
        </p:nvSpPr>
        <p:spPr bwMode="auto">
          <a:xfrm>
            <a:off x="1485900" y="914400"/>
            <a:ext cx="5943600" cy="57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346472" algn="l"/>
              </a:tabLst>
            </a:pPr>
            <a:endParaRPr lang="en-US" sz="3000" dirty="0">
              <a:solidFill>
                <a:srgbClr val="FFFFFF"/>
              </a:solidFill>
              <a:latin typeface="Arial"/>
            </a:endParaRPr>
          </a:p>
        </p:txBody>
      </p:sp>
      <p:sp>
        <p:nvSpPr>
          <p:cNvPr id="7" name="TextBox 6"/>
          <p:cNvSpPr txBox="1"/>
          <p:nvPr/>
        </p:nvSpPr>
        <p:spPr>
          <a:xfrm>
            <a:off x="3657600" y="6290818"/>
            <a:ext cx="2114550" cy="300082"/>
          </a:xfrm>
          <a:prstGeom prst="rect">
            <a:avLst/>
          </a:prstGeom>
          <a:noFill/>
        </p:spPr>
        <p:txBody>
          <a:bodyPr wrap="square" rtlCol="0">
            <a:spAutoFit/>
          </a:bodyPr>
          <a:lstStyle/>
          <a:p>
            <a:r>
              <a:rPr lang="en-US" sz="1350" b="1" dirty="0">
                <a:solidFill>
                  <a:srgbClr val="000000"/>
                </a:solidFill>
              </a:rPr>
              <a:t>Titles for Appropriation</a:t>
            </a:r>
          </a:p>
        </p:txBody>
      </p:sp>
    </p:spTree>
    <p:extLst>
      <p:ext uri="{BB962C8B-B14F-4D97-AF65-F5344CB8AC3E}">
        <p14:creationId xmlns:p14="http://schemas.microsoft.com/office/powerpoint/2010/main" val="390634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arn(inVertical)">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 calcmode="lin" valueType="num">
                                      <p:cBhvr additive="base">
                                        <p:cTn id="1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 calcmode="lin" valueType="num">
                                      <p:cBhvr additive="base">
                                        <p:cTn id="2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57300" y="971550"/>
            <a:ext cx="6629400" cy="44577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346472" algn="l"/>
              </a:tabLst>
            </a:pPr>
            <a:r>
              <a:rPr lang="en-US" sz="1800" dirty="0">
                <a:solidFill>
                  <a:srgbClr val="000000"/>
                </a:solidFill>
              </a:rPr>
              <a:t>Requirements of the AGO</a:t>
            </a:r>
          </a:p>
          <a:p>
            <a:pPr marL="0" indent="0">
              <a:buNone/>
              <a:tabLst>
                <a:tab pos="346472" algn="l"/>
              </a:tabLst>
            </a:pPr>
            <a:r>
              <a:rPr lang="en-US" sz="1800" dirty="0">
                <a:solidFill>
                  <a:srgbClr val="FFFFFF"/>
                </a:solidFill>
              </a:rPr>
              <a:t>-	All Title Reports </a:t>
            </a:r>
            <a:r>
              <a:rPr lang="en-US" sz="1800" i="1" dirty="0">
                <a:solidFill>
                  <a:srgbClr val="000000"/>
                </a:solidFill>
              </a:rPr>
              <a:t>must be </a:t>
            </a:r>
            <a:r>
              <a:rPr lang="en-US" sz="1800" dirty="0">
                <a:solidFill>
                  <a:srgbClr val="FFFFFF"/>
                </a:solidFill>
              </a:rPr>
              <a:t>42 year reports</a:t>
            </a:r>
          </a:p>
          <a:p>
            <a:pPr marL="0" indent="0">
              <a:buNone/>
              <a:tabLst>
                <a:tab pos="346472" algn="l"/>
              </a:tabLst>
            </a:pPr>
            <a:endParaRPr lang="en-US" sz="1800" dirty="0">
              <a:solidFill>
                <a:srgbClr val="FFFFFF"/>
              </a:solidFill>
            </a:endParaRPr>
          </a:p>
          <a:p>
            <a:pPr marL="0" indent="0">
              <a:buNone/>
              <a:tabLst>
                <a:tab pos="346472" algn="l"/>
              </a:tabLst>
            </a:pPr>
            <a:r>
              <a:rPr lang="en-US" sz="1800" dirty="0">
                <a:solidFill>
                  <a:srgbClr val="FFFFFF"/>
                </a:solidFill>
              </a:rPr>
              <a:t>-	The report must be prepared </a:t>
            </a:r>
            <a:r>
              <a:rPr lang="en-US" sz="1800" i="1" dirty="0">
                <a:solidFill>
                  <a:srgbClr val="000000"/>
                </a:solidFill>
              </a:rPr>
              <a:t>not more than </a:t>
            </a:r>
            <a:r>
              <a:rPr lang="en-US" sz="1800" dirty="0">
                <a:solidFill>
                  <a:srgbClr val="FFFFFF"/>
                </a:solidFill>
              </a:rPr>
              <a:t>30 days 	prior to the parcel file being sent to the AGO</a:t>
            </a:r>
          </a:p>
          <a:p>
            <a:pPr marL="0" indent="0">
              <a:buNone/>
              <a:tabLst>
                <a:tab pos="346472" algn="l"/>
              </a:tabLst>
            </a:pPr>
            <a:endParaRPr lang="en-US" sz="1800" dirty="0">
              <a:solidFill>
                <a:srgbClr val="000000"/>
              </a:solidFill>
            </a:endParaRPr>
          </a:p>
          <a:p>
            <a:pPr marL="0" indent="0">
              <a:buNone/>
              <a:tabLst>
                <a:tab pos="346472" algn="l"/>
              </a:tabLst>
            </a:pPr>
            <a:r>
              <a:rPr lang="en-US" sz="1800" dirty="0">
                <a:solidFill>
                  <a:srgbClr val="FFFFFF"/>
                </a:solidFill>
              </a:rPr>
              <a:t>-	The report includes the name/address of every owner</a:t>
            </a:r>
          </a:p>
          <a:p>
            <a:pPr marL="0" indent="0">
              <a:buNone/>
              <a:tabLst>
                <a:tab pos="346472" algn="l"/>
              </a:tabLst>
            </a:pPr>
            <a:endParaRPr lang="en-US" sz="1800" dirty="0">
              <a:solidFill>
                <a:srgbClr val="000000"/>
              </a:solidFill>
            </a:endParaRPr>
          </a:p>
          <a:p>
            <a:pPr marL="0" indent="0">
              <a:buNone/>
              <a:tabLst>
                <a:tab pos="346472" algn="l"/>
              </a:tabLst>
            </a:pPr>
            <a:r>
              <a:rPr lang="en-US" sz="1800" dirty="0">
                <a:solidFill>
                  <a:srgbClr val="FFFFFF"/>
                </a:solidFill>
              </a:rPr>
              <a:t>-	The agent is to secure the residential mailing address of 	those having any interest in the property.</a:t>
            </a:r>
          </a:p>
          <a:p>
            <a:pPr marL="0" indent="0">
              <a:buNone/>
              <a:tabLst>
                <a:tab pos="346472" algn="l"/>
              </a:tabLst>
            </a:pPr>
            <a:endParaRPr lang="en-US" sz="1800" dirty="0">
              <a:solidFill>
                <a:srgbClr val="FFFFFF"/>
              </a:solidFill>
            </a:endParaRPr>
          </a:p>
          <a:p>
            <a:pPr marL="0" indent="0">
              <a:buNone/>
              <a:tabLst>
                <a:tab pos="346472" algn="l"/>
              </a:tabLst>
            </a:pPr>
            <a:r>
              <a:rPr lang="en-US" sz="1800" dirty="0">
                <a:solidFill>
                  <a:srgbClr val="FFFFFF"/>
                </a:solidFill>
              </a:rPr>
              <a:t>-	Verify if there are tenants:</a:t>
            </a:r>
          </a:p>
          <a:p>
            <a:pPr marL="0" indent="0">
              <a:buNone/>
              <a:tabLst>
                <a:tab pos="346472" algn="l"/>
              </a:tabLst>
            </a:pPr>
            <a:r>
              <a:rPr lang="en-US" sz="1800" dirty="0">
                <a:solidFill>
                  <a:srgbClr val="FFFFFF"/>
                </a:solidFill>
              </a:rPr>
              <a:t>	Verify the name and address of every tenant (does not 	matter if the lease is recorded or not)</a:t>
            </a:r>
          </a:p>
          <a:p>
            <a:pPr marL="0" indent="0">
              <a:buNone/>
              <a:tabLst>
                <a:tab pos="346472" algn="l"/>
              </a:tabLst>
            </a:pPr>
            <a:endParaRPr lang="en-US" sz="1800" dirty="0">
              <a:solidFill>
                <a:srgbClr val="FFFFFF"/>
              </a:solidFill>
            </a:endParaRPr>
          </a:p>
        </p:txBody>
      </p:sp>
      <p:sp>
        <p:nvSpPr>
          <p:cNvPr id="6" name="Title 1"/>
          <p:cNvSpPr txBox="1">
            <a:spLocks/>
          </p:cNvSpPr>
          <p:nvPr/>
        </p:nvSpPr>
        <p:spPr bwMode="auto">
          <a:xfrm>
            <a:off x="1485900" y="914400"/>
            <a:ext cx="5943600" cy="57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346472" algn="l"/>
              </a:tabLst>
            </a:pPr>
            <a:endParaRPr lang="en-US" sz="3000" dirty="0">
              <a:solidFill>
                <a:srgbClr val="FFFFFF"/>
              </a:solidFill>
              <a:latin typeface="Arial"/>
            </a:endParaRPr>
          </a:p>
        </p:txBody>
      </p:sp>
      <p:sp>
        <p:nvSpPr>
          <p:cNvPr id="4" name="TextBox 3"/>
          <p:cNvSpPr txBox="1"/>
          <p:nvPr/>
        </p:nvSpPr>
        <p:spPr>
          <a:xfrm>
            <a:off x="3099334" y="6272368"/>
            <a:ext cx="2114550" cy="300082"/>
          </a:xfrm>
          <a:prstGeom prst="rect">
            <a:avLst/>
          </a:prstGeom>
          <a:noFill/>
        </p:spPr>
        <p:txBody>
          <a:bodyPr wrap="square" rtlCol="0">
            <a:spAutoFit/>
          </a:bodyPr>
          <a:lstStyle/>
          <a:p>
            <a:r>
              <a:rPr lang="en-US" sz="1350" b="1" dirty="0">
                <a:solidFill>
                  <a:srgbClr val="000000"/>
                </a:solidFill>
              </a:rPr>
              <a:t>Titles for Appropriation</a:t>
            </a:r>
          </a:p>
        </p:txBody>
      </p:sp>
    </p:spTree>
    <p:extLst>
      <p:ext uri="{BB962C8B-B14F-4D97-AF65-F5344CB8AC3E}">
        <p14:creationId xmlns:p14="http://schemas.microsoft.com/office/powerpoint/2010/main" val="152952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 calcmode="lin" valueType="num">
                                      <p:cBhvr additive="base">
                                        <p:cTn id="2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 calcmode="lin" valueType="num">
                                      <p:cBhvr additive="base">
                                        <p:cTn id="31" dur="500" fill="hold"/>
                                        <p:tgtEl>
                                          <p:spTgt spid="5">
                                            <p:txEl>
                                              <p:pRg st="9" end="9"/>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 calcmode="lin" valueType="num">
                                      <p:cBhvr additive="base">
                                        <p:cTn id="37" dur="500" fill="hold"/>
                                        <p:tgtEl>
                                          <p:spTgt spid="5">
                                            <p:txEl>
                                              <p:pRg st="10" end="1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5">
                                            <p:txEl>
                                              <p:pRg st="10" end="1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57300" y="971550"/>
            <a:ext cx="6629400" cy="44577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346472" algn="l"/>
              </a:tabLst>
            </a:pPr>
            <a:r>
              <a:rPr lang="en-US" sz="1800" dirty="0">
                <a:solidFill>
                  <a:srgbClr val="000000"/>
                </a:solidFill>
              </a:rPr>
              <a:t>The agent secures all </a:t>
            </a:r>
            <a:r>
              <a:rPr lang="en-US" sz="1800" i="1" dirty="0">
                <a:solidFill>
                  <a:srgbClr val="FFFFFF"/>
                </a:solidFill>
              </a:rPr>
              <a:t>unreleased</a:t>
            </a:r>
            <a:r>
              <a:rPr lang="en-US" sz="1800" dirty="0">
                <a:solidFill>
                  <a:srgbClr val="000000"/>
                </a:solidFill>
              </a:rPr>
              <a:t> mortgages, leases, easements and encumbrances relevant to the take area</a:t>
            </a:r>
          </a:p>
          <a:p>
            <a:pPr marL="0" indent="0">
              <a:buNone/>
              <a:tabLst>
                <a:tab pos="346472" algn="l"/>
              </a:tabLst>
            </a:pPr>
            <a:endParaRPr lang="en-US" sz="1800" dirty="0">
              <a:solidFill>
                <a:srgbClr val="FFFFFF"/>
              </a:solidFill>
            </a:endParaRPr>
          </a:p>
          <a:p>
            <a:pPr marL="0" indent="0">
              <a:buNone/>
              <a:tabLst>
                <a:tab pos="346472" algn="l"/>
              </a:tabLst>
            </a:pPr>
            <a:r>
              <a:rPr lang="en-US" sz="1800" dirty="0">
                <a:solidFill>
                  <a:srgbClr val="000000"/>
                </a:solidFill>
              </a:rPr>
              <a:t>If the fee owner operates a business on the property as a tenant – the agent is to obtain:</a:t>
            </a:r>
          </a:p>
          <a:p>
            <a:pPr marL="0" indent="0">
              <a:buNone/>
              <a:tabLst>
                <a:tab pos="346472" algn="l"/>
              </a:tabLst>
            </a:pPr>
            <a:r>
              <a:rPr lang="en-US" sz="1800" dirty="0">
                <a:solidFill>
                  <a:srgbClr val="FFFFFF"/>
                </a:solidFill>
              </a:rPr>
              <a:t>-	The legal name of the tenant company</a:t>
            </a:r>
          </a:p>
          <a:p>
            <a:pPr marL="0" indent="0">
              <a:buNone/>
              <a:tabLst>
                <a:tab pos="346472" algn="l"/>
              </a:tabLst>
            </a:pPr>
            <a:r>
              <a:rPr lang="en-US" sz="1800" dirty="0">
                <a:solidFill>
                  <a:srgbClr val="FFFFFF"/>
                </a:solidFill>
              </a:rPr>
              <a:t>-	Name and address of tenant’s registered agent</a:t>
            </a:r>
          </a:p>
          <a:p>
            <a:pPr marL="0" indent="0">
              <a:buNone/>
              <a:tabLst>
                <a:tab pos="346472" algn="l"/>
              </a:tabLst>
            </a:pPr>
            <a:r>
              <a:rPr lang="en-US" sz="1800" dirty="0">
                <a:solidFill>
                  <a:srgbClr val="FFFFFF"/>
                </a:solidFill>
              </a:rPr>
              <a:t>		If not available, then the address of the company’s 		headquarters</a:t>
            </a:r>
          </a:p>
          <a:p>
            <a:pPr marL="0" indent="0">
              <a:buNone/>
              <a:tabLst>
                <a:tab pos="346472" algn="l"/>
              </a:tabLst>
            </a:pPr>
            <a:r>
              <a:rPr lang="en-US" sz="1800" dirty="0">
                <a:solidFill>
                  <a:srgbClr val="FFFFFF"/>
                </a:solidFill>
              </a:rPr>
              <a:t>		If not available, verify street address of the </a:t>
            </a:r>
            <a:r>
              <a:rPr lang="en-US" sz="1800" dirty="0" smtClean="0">
                <a:solidFill>
                  <a:srgbClr val="FFFFFF"/>
                </a:solidFill>
              </a:rPr>
              <a:t>			tenant’s premises</a:t>
            </a:r>
            <a:endParaRPr lang="en-US" sz="1800" dirty="0">
              <a:solidFill>
                <a:srgbClr val="FFFFFF"/>
              </a:solidFill>
            </a:endParaRPr>
          </a:p>
          <a:p>
            <a:pPr marL="0" indent="0">
              <a:buNone/>
              <a:tabLst>
                <a:tab pos="346472" algn="l"/>
              </a:tabLst>
            </a:pPr>
            <a:endParaRPr lang="en-US" sz="1800" dirty="0">
              <a:solidFill>
                <a:srgbClr val="FFFFFF"/>
              </a:solidFill>
            </a:endParaRPr>
          </a:p>
        </p:txBody>
      </p:sp>
      <p:sp>
        <p:nvSpPr>
          <p:cNvPr id="6" name="Title 1"/>
          <p:cNvSpPr txBox="1">
            <a:spLocks/>
          </p:cNvSpPr>
          <p:nvPr/>
        </p:nvSpPr>
        <p:spPr bwMode="auto">
          <a:xfrm>
            <a:off x="1485900" y="914400"/>
            <a:ext cx="5943600" cy="57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346472" algn="l"/>
              </a:tabLst>
            </a:pPr>
            <a:endParaRPr lang="en-US" sz="3000" dirty="0">
              <a:solidFill>
                <a:srgbClr val="FFFFFF"/>
              </a:solidFill>
              <a:latin typeface="Arial"/>
            </a:endParaRPr>
          </a:p>
        </p:txBody>
      </p:sp>
      <p:sp>
        <p:nvSpPr>
          <p:cNvPr id="4" name="TextBox 3"/>
          <p:cNvSpPr txBox="1"/>
          <p:nvPr/>
        </p:nvSpPr>
        <p:spPr>
          <a:xfrm>
            <a:off x="3657600" y="6272368"/>
            <a:ext cx="2114550" cy="300082"/>
          </a:xfrm>
          <a:prstGeom prst="rect">
            <a:avLst/>
          </a:prstGeom>
          <a:noFill/>
        </p:spPr>
        <p:txBody>
          <a:bodyPr wrap="square" rtlCol="0">
            <a:spAutoFit/>
          </a:bodyPr>
          <a:lstStyle/>
          <a:p>
            <a:r>
              <a:rPr lang="en-US" sz="1350" b="1" dirty="0">
                <a:solidFill>
                  <a:srgbClr val="000000"/>
                </a:solidFill>
              </a:rPr>
              <a:t>Titles for Appropriation</a:t>
            </a:r>
          </a:p>
        </p:txBody>
      </p:sp>
    </p:spTree>
    <p:extLst>
      <p:ext uri="{BB962C8B-B14F-4D97-AF65-F5344CB8AC3E}">
        <p14:creationId xmlns:p14="http://schemas.microsoft.com/office/powerpoint/2010/main" val="353141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 calcmode="lin" valueType="num">
                                      <p:cBhvr additive="base">
                                        <p:cTn id="1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 calcmode="lin" valueType="num">
                                      <p:cBhvr additive="base">
                                        <p:cTn id="2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 calcmode="lin" valueType="num">
                                      <p:cBhvr>
                                        <p:cTn id="30"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1"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p:cTn id="37"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57300" y="971550"/>
            <a:ext cx="6629400" cy="44577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346472" algn="l"/>
              </a:tabLst>
            </a:pPr>
            <a:endParaRPr lang="en-US" sz="1800" dirty="0">
              <a:solidFill>
                <a:srgbClr val="000000"/>
              </a:solidFill>
            </a:endParaRPr>
          </a:p>
          <a:p>
            <a:pPr marL="0" indent="0">
              <a:buNone/>
              <a:tabLst>
                <a:tab pos="346472" algn="l"/>
              </a:tabLst>
            </a:pPr>
            <a:r>
              <a:rPr lang="en-US" sz="1800" dirty="0">
                <a:solidFill>
                  <a:srgbClr val="000000"/>
                </a:solidFill>
              </a:rPr>
              <a:t>If the property is in the name of a corporation or limited liability company, the agent obtains… </a:t>
            </a:r>
          </a:p>
          <a:p>
            <a:pPr marL="0" indent="0">
              <a:buNone/>
              <a:tabLst>
                <a:tab pos="346472" algn="l"/>
              </a:tabLst>
            </a:pPr>
            <a:r>
              <a:rPr lang="en-US" sz="1800" dirty="0">
                <a:solidFill>
                  <a:srgbClr val="FFFFFF"/>
                </a:solidFill>
              </a:rPr>
              <a:t>-	The name and address of the registered agent of the 		company from the Secretary of the State of Ohio</a:t>
            </a:r>
          </a:p>
          <a:p>
            <a:pPr marL="0" indent="0">
              <a:buNone/>
              <a:tabLst>
                <a:tab pos="346472" algn="l"/>
              </a:tabLst>
            </a:pPr>
            <a:r>
              <a:rPr lang="en-US" sz="1800" dirty="0">
                <a:solidFill>
                  <a:srgbClr val="FFFFFF"/>
                </a:solidFill>
              </a:rPr>
              <a:t>-	If not listed with the Secretary’s Office, then the 		agent obtains the commercial mailing address of the 		company</a:t>
            </a:r>
          </a:p>
        </p:txBody>
      </p:sp>
      <p:sp>
        <p:nvSpPr>
          <p:cNvPr id="6" name="Title 1"/>
          <p:cNvSpPr txBox="1">
            <a:spLocks/>
          </p:cNvSpPr>
          <p:nvPr/>
        </p:nvSpPr>
        <p:spPr bwMode="auto">
          <a:xfrm>
            <a:off x="1485900" y="914400"/>
            <a:ext cx="5943600" cy="57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346472" algn="l"/>
              </a:tabLst>
            </a:pPr>
            <a:endParaRPr lang="en-US" sz="3000" dirty="0">
              <a:solidFill>
                <a:srgbClr val="FFFFFF"/>
              </a:solidFill>
              <a:latin typeface="Arial"/>
            </a:endParaRPr>
          </a:p>
        </p:txBody>
      </p:sp>
      <p:sp>
        <p:nvSpPr>
          <p:cNvPr id="4" name="TextBox 3"/>
          <p:cNvSpPr txBox="1"/>
          <p:nvPr/>
        </p:nvSpPr>
        <p:spPr>
          <a:xfrm>
            <a:off x="3657600" y="6272368"/>
            <a:ext cx="2114550" cy="300082"/>
          </a:xfrm>
          <a:prstGeom prst="rect">
            <a:avLst/>
          </a:prstGeom>
          <a:noFill/>
        </p:spPr>
        <p:txBody>
          <a:bodyPr wrap="square" rtlCol="0">
            <a:spAutoFit/>
          </a:bodyPr>
          <a:lstStyle/>
          <a:p>
            <a:r>
              <a:rPr lang="en-US" sz="1350" b="1" dirty="0">
                <a:solidFill>
                  <a:srgbClr val="000000"/>
                </a:solidFill>
              </a:rPr>
              <a:t>Titles for Appropriation</a:t>
            </a:r>
          </a:p>
        </p:txBody>
      </p:sp>
    </p:spTree>
    <p:extLst>
      <p:ext uri="{BB962C8B-B14F-4D97-AF65-F5344CB8AC3E}">
        <p14:creationId xmlns:p14="http://schemas.microsoft.com/office/powerpoint/2010/main" val="212598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57300" y="949893"/>
            <a:ext cx="6629400" cy="4457700"/>
          </a:xfrm>
          <a:prstGeom prst="rect">
            <a:avLst/>
          </a:prstGeom>
        </p:spPr>
        <p:txBody>
          <a:bodyPr/>
          <a:lstStyle>
            <a:lvl1pPr marL="457200" indent="-457200" algn="l" rtl="0" eaLnBrk="1" fontAlgn="base" hangingPunct="1">
              <a:spcBef>
                <a:spcPct val="20000"/>
              </a:spcBef>
              <a:spcAft>
                <a:spcPct val="0"/>
              </a:spcAft>
              <a:buFontTx/>
              <a:buBlip>
                <a:blip r:embed="rId3"/>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3"/>
              </a:buBlip>
              <a:defRPr sz="2800">
                <a:solidFill>
                  <a:schemeClr val="bg1"/>
                </a:solidFill>
                <a:latin typeface="+mn-lt"/>
              </a:defRPr>
            </a:lvl2pPr>
            <a:lvl3pPr marL="1143000" indent="-228600" algn="l" rtl="0" eaLnBrk="1" fontAlgn="base" hangingPunct="1">
              <a:spcBef>
                <a:spcPct val="20000"/>
              </a:spcBef>
              <a:spcAft>
                <a:spcPct val="0"/>
              </a:spcAft>
              <a:buFontTx/>
              <a:buBlip>
                <a:blip r:embed="rId3"/>
              </a:buBlip>
              <a:defRPr sz="2400">
                <a:solidFill>
                  <a:schemeClr val="bg1"/>
                </a:solidFill>
                <a:latin typeface="+mn-lt"/>
              </a:defRPr>
            </a:lvl3pPr>
            <a:lvl4pPr marL="1600200" indent="-228600" algn="l" rtl="0" eaLnBrk="1" fontAlgn="base" hangingPunct="1">
              <a:spcBef>
                <a:spcPct val="20000"/>
              </a:spcBef>
              <a:spcAft>
                <a:spcPct val="0"/>
              </a:spcAft>
              <a:buFontTx/>
              <a:buBlip>
                <a:blip r:embed="rId3"/>
              </a:buBlip>
              <a:defRPr sz="2000">
                <a:solidFill>
                  <a:schemeClr val="bg1"/>
                </a:solidFill>
                <a:latin typeface="+mn-lt"/>
              </a:defRPr>
            </a:lvl4pPr>
            <a:lvl5pPr marL="2057400" indent="-228600" algn="l" rtl="0" eaLnBrk="1" fontAlgn="base" hangingPunct="1">
              <a:spcBef>
                <a:spcPct val="20000"/>
              </a:spcBef>
              <a:spcAft>
                <a:spcPct val="0"/>
              </a:spcAft>
              <a:buFontTx/>
              <a:buBlip>
                <a:blip r:embed="rId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buNone/>
              <a:tabLst>
                <a:tab pos="346472" algn="l"/>
              </a:tabLst>
            </a:pPr>
            <a:r>
              <a:rPr lang="en-US" sz="1800" dirty="0">
                <a:solidFill>
                  <a:srgbClr val="000000"/>
                </a:solidFill>
              </a:rPr>
              <a:t>If in the name of a general partnership, limited partnership, or limited liability partnership, the agent obtains …</a:t>
            </a:r>
          </a:p>
          <a:p>
            <a:pPr marL="0" indent="0">
              <a:buNone/>
              <a:tabLst>
                <a:tab pos="346472" algn="l"/>
              </a:tabLst>
            </a:pPr>
            <a:endParaRPr lang="en-US" sz="1800" dirty="0">
              <a:solidFill>
                <a:srgbClr val="000000"/>
              </a:solidFill>
            </a:endParaRPr>
          </a:p>
          <a:p>
            <a:pPr marL="0" indent="0">
              <a:buNone/>
              <a:tabLst>
                <a:tab pos="346472" algn="l"/>
              </a:tabLst>
            </a:pPr>
            <a:r>
              <a:rPr lang="en-US" sz="1800" dirty="0">
                <a:solidFill>
                  <a:srgbClr val="FFFFFF"/>
                </a:solidFill>
              </a:rPr>
              <a:t>-	The name and address of the registered agent of the 	partnership and,</a:t>
            </a:r>
          </a:p>
          <a:p>
            <a:pPr marL="0" indent="0">
              <a:buNone/>
              <a:tabLst>
                <a:tab pos="346472" algn="l"/>
              </a:tabLst>
            </a:pPr>
            <a:r>
              <a:rPr lang="en-US" sz="1800" dirty="0">
                <a:solidFill>
                  <a:srgbClr val="FFFFFF"/>
                </a:solidFill>
              </a:rPr>
              <a:t>-	The names and addresses of all the general partners 	from the Secretary of the State of Ohio</a:t>
            </a:r>
          </a:p>
          <a:p>
            <a:pPr marL="0" indent="0">
              <a:buNone/>
              <a:tabLst>
                <a:tab pos="346472" algn="l"/>
              </a:tabLst>
            </a:pPr>
            <a:r>
              <a:rPr lang="en-US" sz="1800" dirty="0">
                <a:solidFill>
                  <a:srgbClr val="FFFFFF"/>
                </a:solidFill>
              </a:rPr>
              <a:t>-	If there is no information from the Secretary’s Office, </a:t>
            </a:r>
            <a:r>
              <a:rPr lang="en-US" sz="1800" dirty="0" smtClean="0">
                <a:solidFill>
                  <a:srgbClr val="FFFFFF"/>
                </a:solidFill>
              </a:rPr>
              <a:t>	the agent </a:t>
            </a:r>
            <a:r>
              <a:rPr lang="en-US" sz="1800" dirty="0">
                <a:solidFill>
                  <a:srgbClr val="FFFFFF"/>
                </a:solidFill>
              </a:rPr>
              <a:t>lists the commercial mailing address of the 	partnership.</a:t>
            </a:r>
          </a:p>
          <a:p>
            <a:pPr marL="0" indent="0">
              <a:buNone/>
              <a:tabLst>
                <a:tab pos="346472" algn="l"/>
              </a:tabLst>
            </a:pPr>
            <a:endParaRPr lang="en-US" sz="1800" dirty="0">
              <a:solidFill>
                <a:srgbClr val="FFFFFF"/>
              </a:solidFill>
            </a:endParaRPr>
          </a:p>
        </p:txBody>
      </p:sp>
      <p:sp>
        <p:nvSpPr>
          <p:cNvPr id="6" name="Title 1"/>
          <p:cNvSpPr txBox="1">
            <a:spLocks/>
          </p:cNvSpPr>
          <p:nvPr/>
        </p:nvSpPr>
        <p:spPr bwMode="auto">
          <a:xfrm>
            <a:off x="1485900" y="914400"/>
            <a:ext cx="5943600" cy="571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tabLst>
                <a:tab pos="346472" algn="l"/>
              </a:tabLst>
            </a:pPr>
            <a:endParaRPr lang="en-US" sz="3000" dirty="0">
              <a:solidFill>
                <a:srgbClr val="FFFFFF"/>
              </a:solidFill>
              <a:latin typeface="Arial"/>
            </a:endParaRPr>
          </a:p>
        </p:txBody>
      </p:sp>
      <p:sp>
        <p:nvSpPr>
          <p:cNvPr id="4" name="TextBox 3"/>
          <p:cNvSpPr txBox="1"/>
          <p:nvPr/>
        </p:nvSpPr>
        <p:spPr>
          <a:xfrm>
            <a:off x="3657600" y="6272368"/>
            <a:ext cx="2114550" cy="300082"/>
          </a:xfrm>
          <a:prstGeom prst="rect">
            <a:avLst/>
          </a:prstGeom>
          <a:noFill/>
        </p:spPr>
        <p:txBody>
          <a:bodyPr wrap="square" rtlCol="0">
            <a:spAutoFit/>
          </a:bodyPr>
          <a:lstStyle/>
          <a:p>
            <a:r>
              <a:rPr lang="en-US" sz="1350" b="1" dirty="0">
                <a:solidFill>
                  <a:srgbClr val="000000"/>
                </a:solidFill>
              </a:rPr>
              <a:t>Titles for Appropriation</a:t>
            </a:r>
          </a:p>
        </p:txBody>
      </p:sp>
    </p:spTree>
    <p:extLst>
      <p:ext uri="{BB962C8B-B14F-4D97-AF65-F5344CB8AC3E}">
        <p14:creationId xmlns:p14="http://schemas.microsoft.com/office/powerpoint/2010/main" val="273587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p:cTn id="1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p:cTn id="1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 calcmode="lin" valueType="num">
                                      <p:cBhvr>
                                        <p:cTn id="26"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DOT Master - Old School Zephe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D4E8F27DCF834F8F84DE5532D9E326" ma:contentTypeVersion="0" ma:contentTypeDescription="Create a new document." ma:contentTypeScope="" ma:versionID="12c099f8ca25ed9f6b5a145fb8a96d4b">
  <xsd:schema xmlns:xsd="http://www.w3.org/2001/XMLSchema" xmlns:xs="http://www.w3.org/2001/XMLSchema" xmlns:p="http://schemas.microsoft.com/office/2006/metadata/properties" targetNamespace="http://schemas.microsoft.com/office/2006/metadata/properties" ma:root="true" ma:fieldsID="27b4a4f76bea50102067bc7ec8c6d4d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09AE3B4-23A7-40ED-ACDA-0CE104CC101E}"/>
</file>

<file path=customXml/itemProps2.xml><?xml version="1.0" encoding="utf-8"?>
<ds:datastoreItem xmlns:ds="http://schemas.openxmlformats.org/officeDocument/2006/customXml" ds:itemID="{BBB25EDE-B2CB-433F-A3D0-2F7D18052E3A}"/>
</file>

<file path=customXml/itemProps3.xml><?xml version="1.0" encoding="utf-8"?>
<ds:datastoreItem xmlns:ds="http://schemas.openxmlformats.org/officeDocument/2006/customXml" ds:itemID="{21B77C6D-1592-45E4-AA27-A58833B16099}"/>
</file>

<file path=docProps/app.xml><?xml version="1.0" encoding="utf-8"?>
<Properties xmlns="http://schemas.openxmlformats.org/officeDocument/2006/extended-properties" xmlns:vt="http://schemas.openxmlformats.org/officeDocument/2006/docPropsVTypes">
  <TotalTime>22385</TotalTime>
  <Words>7698</Words>
  <Application>Microsoft Office PowerPoint</Application>
  <PresentationFormat>On-screen Show (4:3)</PresentationFormat>
  <Paragraphs>1553</Paragraphs>
  <Slides>216</Slides>
  <Notes>142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216</vt:i4>
      </vt:variant>
    </vt:vector>
  </HeadingPairs>
  <TitlesOfParts>
    <vt:vector size="226" baseType="lpstr">
      <vt:lpstr>Arial</vt:lpstr>
      <vt:lpstr>Bodoni MT</vt:lpstr>
      <vt:lpstr>Calibri</vt:lpstr>
      <vt:lpstr>Comic Sans MS</vt:lpstr>
      <vt:lpstr>Copperplate Gothic Bold</vt:lpstr>
      <vt:lpstr>Franklin Gothic Demi</vt:lpstr>
      <vt:lpstr>Georgia</vt:lpstr>
      <vt:lpstr>Times New Roman</vt:lpstr>
      <vt:lpstr>Wingdings</vt:lpstr>
      <vt:lpstr>ODOT Master - Old School Zepher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Mini Case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Page 1 of 4</vt:lpstr>
      <vt:lpstr>Page 1 of 4</vt:lpstr>
      <vt:lpstr>Page 1 of 4</vt:lpstr>
      <vt:lpstr> Page 1 of 4</vt:lpstr>
      <vt:lpstr>Page 1 of 4</vt:lpstr>
      <vt:lpstr>PowerPoint Presentation</vt:lpstr>
      <vt:lpstr>Page 2 of 4</vt:lpstr>
      <vt:lpstr>Page 3 of 4</vt:lpstr>
      <vt:lpstr>4 of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IS A INVOLUNTARY LIEN?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Mineral Rights &amp; Title Reports</vt:lpstr>
      <vt:lpstr>PowerPoint Presentation</vt:lpstr>
      <vt:lpstr>PowerPoint Presentation</vt:lpstr>
      <vt:lpstr>PowerPoint Presentation</vt:lpstr>
      <vt:lpstr>PowerPoint Presentation</vt:lpstr>
      <vt:lpstr>PowerPoint Presentation</vt:lpstr>
    </vt:vector>
  </TitlesOfParts>
  <Company>Ohio Department of Transportation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Maitland</dc:creator>
  <cp:lastModifiedBy>Douglas Maitland</cp:lastModifiedBy>
  <cp:revision>955</cp:revision>
  <cp:lastPrinted>2018-02-22T11:43:23Z</cp:lastPrinted>
  <dcterms:created xsi:type="dcterms:W3CDTF">2013-10-25T12:15:04Z</dcterms:created>
  <dcterms:modified xsi:type="dcterms:W3CDTF">2018-04-11T13:55:23Z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0x010100E8D4E8F27DCF834F8F84DE5532D9E326</vt:lpwstr>
  </property>
</Properties>
</file>